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31.fntdata" ContentType="application/x-fontdata"/>
  <Override PartName="/ppt/fonts/font32.fntdata" ContentType="application/x-fontdata"/>
  <Override PartName="/ppt/fonts/font33.fntdata" ContentType="application/x-fontdata"/>
  <Override PartName="/ppt/fonts/font34.fntdata" ContentType="application/x-fontdata"/>
  <Override PartName="/ppt/fonts/font35.fntdata" ContentType="application/x-fontdata"/>
  <Override PartName="/ppt/fonts/font36.fntdata" ContentType="application/x-fontdata"/>
  <Override PartName="/ppt/fonts/font37.fntdata" ContentType="application/x-fontdata"/>
  <Override PartName="/ppt/fonts/font38.fntdata" ContentType="application/x-fontdata"/>
  <Override PartName="/ppt/fonts/font39.fntdata" ContentType="application/x-fontdata"/>
  <Override PartName="/ppt/fonts/font4.fntdata" ContentType="application/x-fontdata"/>
  <Override PartName="/ppt/fonts/font40.fntdata" ContentType="application/x-fontdata"/>
  <Override PartName="/ppt/fonts/font41.fntdata" ContentType="application/x-fontdata"/>
  <Override PartName="/ppt/fonts/font42.fntdata" ContentType="application/x-fontdata"/>
  <Override PartName="/ppt/fonts/font43.fntdata" ContentType="application/x-fontdata"/>
  <Override PartName="/ppt/fonts/font44.fntdata" ContentType="application/x-fontdata"/>
  <Override PartName="/ppt/fonts/font45.fntdata" ContentType="application/x-fontdata"/>
  <Override PartName="/ppt/fonts/font46.fntdata" ContentType="application/x-fontdata"/>
  <Override PartName="/ppt/fonts/font47.fntdata" ContentType="application/x-fontdata"/>
  <Override PartName="/ppt/fonts/font48.fntdata" ContentType="application/x-fontdata"/>
  <Override PartName="/ppt/fonts/font49.fntdata" ContentType="application/x-fontdata"/>
  <Override PartName="/ppt/fonts/font5.fntdata" ContentType="application/x-fontdata"/>
  <Override PartName="/ppt/fonts/font50.fntdata" ContentType="application/x-fontdata"/>
  <Override PartName="/ppt/fonts/font51.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 id="434" r:id="rId181"/>
    <p:sldId id="435" r:id="rId182"/>
    <p:sldId id="436" r:id="rId183"/>
    <p:sldId id="437" r:id="rId184"/>
    <p:sldId id="438" r:id="rId185"/>
    <p:sldId id="439" r:id="rId186"/>
    <p:sldId id="440" r:id="rId187"/>
    <p:sldId id="441" r:id="rId188"/>
    <p:sldId id="442" r:id="rId189"/>
    <p:sldId id="443" r:id="rId190"/>
    <p:sldId id="444" r:id="rId191"/>
    <p:sldId id="445" r:id="rId192"/>
    <p:sldId id="446" r:id="rId193"/>
    <p:sldId id="447"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469" r:id="rId216"/>
    <p:sldId id="470" r:id="rId217"/>
    <p:sldId id="471" r:id="rId218"/>
    <p:sldId id="472" r:id="rId219"/>
    <p:sldId id="473" r:id="rId220"/>
    <p:sldId id="474" r:id="rId221"/>
    <p:sldId id="475" r:id="rId222"/>
    <p:sldId id="476" r:id="rId223"/>
    <p:sldId id="477" r:id="rId224"/>
    <p:sldId id="478" r:id="rId225"/>
    <p:sldId id="479" r:id="rId226"/>
    <p:sldId id="480" r:id="rId227"/>
    <p:sldId id="481" r:id="rId228"/>
    <p:sldId id="482" r:id="rId229"/>
    <p:sldId id="483" r:id="rId230"/>
    <p:sldId id="484" r:id="rId231"/>
    <p:sldId id="485" r:id="rId232"/>
    <p:sldId id="486" r:id="rId233"/>
    <p:sldId id="487" r:id="rId234"/>
    <p:sldId id="488" r:id="rId235"/>
    <p:sldId id="489" r:id="rId236"/>
    <p:sldId id="490" r:id="rId237"/>
    <p:sldId id="491" r:id="rId238"/>
    <p:sldId id="492" r:id="rId239"/>
    <p:sldId id="493" r:id="rId240"/>
    <p:sldId id="494" r:id="rId241"/>
    <p:sldId id="495" r:id="rId242"/>
    <p:sldId id="496" r:id="rId243"/>
    <p:sldId id="497" r:id="rId244"/>
    <p:sldId id="498" r:id="rId245"/>
    <p:sldId id="499" r:id="rId246"/>
    <p:sldId id="500" r:id="rId247"/>
    <p:sldId id="501" r:id="rId248"/>
    <p:sldId id="502" r:id="rId249"/>
    <p:sldId id="503" r:id="rId250"/>
    <p:sldId id="504" r:id="rId251"/>
    <p:sldId id="505" r:id="rId252"/>
    <p:sldId id="506" r:id="rId253"/>
    <p:sldId id="507" r:id="rId254"/>
    <p:sldId id="508" r:id="rId255"/>
    <p:sldId id="509" r:id="rId256"/>
    <p:sldId id="510" r:id="rId257"/>
    <p:sldId id="511" r:id="rId258"/>
    <p:sldId id="512" r:id="rId259"/>
    <p:sldId id="513" r:id="rId260"/>
    <p:sldId id="514" r:id="rId261"/>
    <p:sldId id="515" r:id="rId262"/>
    <p:sldId id="516" r:id="rId263"/>
    <p:sldId id="517" r:id="rId264"/>
    <p:sldId id="518" r:id="rId265"/>
    <p:sldId id="519" r:id="rId266"/>
    <p:sldId id="520" r:id="rId267"/>
    <p:sldId id="521" r:id="rId268"/>
    <p:sldId id="522" r:id="rId269"/>
    <p:sldId id="523" r:id="rId270"/>
    <p:sldId id="524" r:id="rId271"/>
    <p:sldId id="525" r:id="rId272"/>
    <p:sldId id="526" r:id="rId273"/>
    <p:sldId id="527" r:id="rId274"/>
    <p:sldId id="528" r:id="rId275"/>
    <p:sldId id="529" r:id="rId276"/>
    <p:sldId id="530" r:id="rId277"/>
    <p:sldId id="531" r:id="rId278"/>
    <p:sldId id="532" r:id="rId279"/>
    <p:sldId id="533" r:id="rId280"/>
    <p:sldId id="534" r:id="rId281"/>
    <p:sldId id="535" r:id="rId282"/>
    <p:sldId id="536" r:id="rId283"/>
    <p:sldId id="537" r:id="rId284"/>
    <p:sldId id="538" r:id="rId285"/>
    <p:sldId id="539" r:id="rId286"/>
    <p:sldId id="540" r:id="rId287"/>
    <p:sldId id="541" r:id="rId288"/>
    <p:sldId id="542" r:id="rId289"/>
    <p:sldId id="543" r:id="rId290"/>
    <p:sldId id="544" r:id="rId291"/>
    <p:sldId id="545" r:id="rId292"/>
    <p:sldId id="546" r:id="rId293"/>
    <p:sldId id="547" r:id="rId294"/>
    <p:sldId id="548" r:id="rId295"/>
    <p:sldId id="549" r:id="rId296"/>
    <p:sldId id="550" r:id="rId297"/>
    <p:sldId id="551" r:id="rId298"/>
    <p:sldId id="552" r:id="rId299"/>
    <p:sldId id="553" r:id="rId300"/>
    <p:sldId id="554" r:id="rId301"/>
    <p:sldId id="555" r:id="rId302"/>
    <p:sldId id="556" r:id="rId303"/>
    <p:sldId id="557" r:id="rId304"/>
    <p:sldId id="558" r:id="rId305"/>
    <p:sldId id="559" r:id="rId306"/>
    <p:sldId id="560" r:id="rId307"/>
    <p:sldId id="561" r:id="rId308"/>
    <p:sldId id="562" r:id="rId309"/>
    <p:sldId id="563" r:id="rId310"/>
    <p:sldId id="564" r:id="rId311"/>
    <p:sldId id="565" r:id="rId312"/>
    <p:sldId id="566" r:id="rId313"/>
    <p:sldId id="567" r:id="rId314"/>
    <p:sldId id="568" r:id="rId315"/>
    <p:sldId id="569" r:id="rId316"/>
    <p:sldId id="570" r:id="rId317"/>
    <p:sldId id="571" r:id="rId318"/>
    <p:sldId id="572" r:id="rId319"/>
    <p:sldId id="573" r:id="rId320"/>
    <p:sldId id="574" r:id="rId321"/>
    <p:sldId id="575" r:id="rId322"/>
    <p:sldId id="576" r:id="rId323"/>
    <p:sldId id="577" r:id="rId324"/>
    <p:sldId id="578" r:id="rId325"/>
    <p:sldId id="579" r:id="rId326"/>
    <p:sldId id="580" r:id="rId327"/>
    <p:sldId id="581" r:id="rId328"/>
    <p:sldId id="582" r:id="rId329"/>
    <p:sldId id="583" r:id="rId330"/>
    <p:sldId id="584" r:id="rId331"/>
    <p:sldId id="585" r:id="rId332"/>
    <p:sldId id="586" r:id="rId333"/>
    <p:sldId id="587" r:id="rId334"/>
    <p:sldId id="588" r:id="rId335"/>
    <p:sldId id="589" r:id="rId336"/>
    <p:sldId id="590" r:id="rId337"/>
    <p:sldId id="591" r:id="rId338"/>
    <p:sldId id="592" r:id="rId339"/>
    <p:sldId id="593" r:id="rId340"/>
    <p:sldId id="594" r:id="rId341"/>
    <p:sldId id="595" r:id="rId342"/>
    <p:sldId id="596" r:id="rId343"/>
    <p:sldId id="597" r:id="rId344"/>
    <p:sldId id="598" r:id="rId345"/>
    <p:sldId id="599" r:id="rId346"/>
    <p:sldId id="600" r:id="rId347"/>
    <p:sldId id="601" r:id="rId348"/>
    <p:sldId id="602" r:id="rId349"/>
    <p:sldId id="603" r:id="rId350"/>
    <p:sldId id="604" r:id="rId351"/>
    <p:sldId id="605" r:id="rId352"/>
    <p:sldId id="606" r:id="rId353"/>
    <p:sldId id="607" r:id="rId354"/>
    <p:sldId id="608" r:id="rId355"/>
    <p:sldId id="609" r:id="rId356"/>
    <p:sldId id="610" r:id="rId357"/>
    <p:sldId id="611" r:id="rId358"/>
    <p:sldId id="612" r:id="rId359"/>
    <p:sldId id="613" r:id="rId360"/>
    <p:sldId id="614" r:id="rId361"/>
    <p:sldId id="615" r:id="rId362"/>
    <p:sldId id="616" r:id="rId363"/>
    <p:sldId id="617" r:id="rId364"/>
    <p:sldId id="618" r:id="rId365"/>
    <p:sldId id="619" r:id="rId366"/>
    <p:sldId id="620" r:id="rId367"/>
    <p:sldId id="621" r:id="rId368"/>
    <p:sldId id="622" r:id="rId369"/>
    <p:sldId id="623" r:id="rId370"/>
    <p:sldId id="624" r:id="rId371"/>
    <p:sldId id="625" r:id="rId372"/>
    <p:sldId id="626" r:id="rId373"/>
    <p:sldId id="627" r:id="rId374"/>
    <p:sldId id="628" r:id="rId375"/>
    <p:sldId id="629" r:id="rId376"/>
    <p:sldId id="630" r:id="rId377"/>
    <p:sldId id="631" r:id="rId378"/>
    <p:sldId id="632" r:id="rId379"/>
    <p:sldId id="633" r:id="rId380"/>
    <p:sldId id="634" r:id="rId381"/>
    <p:sldId id="635" r:id="rId382"/>
    <p:sldId id="636" r:id="rId383"/>
    <p:sldId id="637" r:id="rId384"/>
    <p:sldId id="638" r:id="rId385"/>
    <p:sldId id="639" r:id="rId386"/>
    <p:sldId id="640" r:id="rId387"/>
    <p:sldId id="641" r:id="rId388"/>
    <p:sldId id="642" r:id="rId389"/>
    <p:sldId id="643" r:id="rId390"/>
    <p:sldId id="644" r:id="rId391"/>
    <p:sldId id="645" r:id="rId392"/>
    <p:sldId id="646" r:id="rId393"/>
    <p:sldId id="647" r:id="rId394"/>
    <p:sldId id="648" r:id="rId395"/>
    <p:sldId id="649" r:id="rId396"/>
    <p:sldId id="650" r:id="rId397"/>
    <p:sldId id="651" r:id="rId398"/>
    <p:sldId id="652" r:id="rId399"/>
    <p:sldId id="653" r:id="rId400"/>
    <p:sldId id="654" r:id="rId401"/>
    <p:sldId id="655" r:id="rId402"/>
    <p:sldId id="656" r:id="rId403"/>
    <p:sldId id="657" r:id="rId404"/>
    <p:sldId id="658" r:id="rId405"/>
    <p:sldId id="659" r:id="rId406"/>
    <p:sldId id="660" r:id="rId407"/>
    <p:sldId id="661" r:id="rId408"/>
    <p:sldId id="662" r:id="rId409"/>
    <p:sldId id="663" r:id="rId410"/>
    <p:sldId id="664" r:id="rId411"/>
  </p:sldIdLst>
  <p:sldSz cx="12192000" cy="6858000"/>
  <p:notesSz cx="6858000" cy="9144000"/>
  <p:embeddedFontLst>
    <p:embeddedFont>
      <p:font typeface="SimSun" panose="02010600030101010101" pitchFamily="2" charset="-122"/>
      <p:regular r:id="rId415"/>
    </p:embeddedFont>
    <p:embeddedFont>
      <p:font typeface="Bookman Old Style" panose="02050604050505020204"/>
      <p:regular r:id="rId416"/>
    </p:embeddedFont>
    <p:embeddedFont>
      <p:font typeface="Gill Sans" panose="020B0502020104020203"/>
      <p:regular r:id="rId417"/>
      <p:bold r:id="rId418"/>
    </p:embeddedFont>
    <p:embeddedFont>
      <p:font typeface="Calibri" panose="020F0502020204030204"/>
      <p:regular r:id="rId419"/>
      <p:bold r:id="rId420"/>
      <p:italic r:id="rId421"/>
      <p:boldItalic r:id="rId422"/>
    </p:embeddedFont>
    <p:embeddedFont>
      <p:font typeface="Quattrocento Sans" panose="020B0502050000020003"/>
      <p:regular r:id="rId423"/>
      <p:bold r:id="rId424"/>
      <p:italic r:id="rId425"/>
      <p:boldItalic r:id="rId426"/>
    </p:embeddedFont>
    <p:embeddedFont>
      <p:font typeface="Open Sans Light"/>
      <p:regular r:id="rId427"/>
      <p:italic r:id="rId428"/>
      <p:boldItalic r:id="rId429"/>
    </p:embeddedFont>
    <p:embeddedFont>
      <p:font typeface="Verdana" panose="020B0604030504040204"/>
      <p:regular r:id="rId430"/>
      <p:bold r:id="rId431"/>
      <p:italic r:id="rId432"/>
      <p:boldItalic r:id="rId433"/>
    </p:embeddedFont>
    <p:embeddedFont>
      <p:font typeface="Palatino Linotype" panose="02040502050505030304"/>
      <p:regular r:id="rId434"/>
      <p:bold r:id="rId435"/>
      <p:italic r:id="rId436"/>
      <p:boldItalic r:id="rId437"/>
    </p:embeddedFont>
    <p:embeddedFont>
      <p:font typeface="Open Sans"/>
      <p:regular r:id="rId438"/>
      <p:italic r:id="rId439"/>
      <p:boldItalic r:id="rId440"/>
    </p:embeddedFont>
    <p:embeddedFont>
      <p:font typeface="Cambria" panose="02040503050406030204"/>
      <p:regular r:id="rId441"/>
      <p:bold r:id="rId442"/>
      <p:italic r:id="rId443"/>
      <p:boldItalic r:id="rId444"/>
    </p:embeddedFont>
    <p:embeddedFont>
      <p:font typeface="Consolas" panose="020B0609020204030204"/>
      <p:regular r:id="rId445"/>
      <p:bold r:id="rId446"/>
      <p:italic r:id="rId447"/>
      <p:boldItalic r:id="rId448"/>
    </p:embeddedFont>
    <p:embeddedFont>
      <p:font typeface="Inter" panose="02000503000000020004"/>
      <p:regular r:id="rId449"/>
      <p:bold r:id="rId450"/>
    </p:embeddedFont>
    <p:embeddedFont>
      <p:font typeface="Source Code Pro" panose="020B0309030403020204"/>
      <p:regular r:id="rId451"/>
      <p:bold r:id="rId452"/>
      <p:italic r:id="rId453"/>
      <p:boldItalic r:id="rId454"/>
    </p:embeddedFont>
    <p:embeddedFont>
      <p:font typeface="Helvetica Neue" panose="020B0604020202020204"/>
      <p:regular r:id="rId455"/>
      <p:bold r:id="rId456"/>
      <p:italic r:id="rId457"/>
      <p:boldItalic r:id="rId458"/>
    </p:embeddedFont>
    <p:embeddedFont>
      <p:font typeface="Nunito"/>
      <p:regular r:id="rId459"/>
      <p:italic r:id="rId460"/>
      <p:boldItalic r:id="rId461"/>
    </p:embeddedFont>
    <p:embeddedFont>
      <p:font typeface="Work Sans"/>
      <p:regular r:id="rId462"/>
      <p:bold r:id="rId463"/>
      <p:italic r:id="rId464"/>
      <p:boldItalic r:id="rId4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80F4519-60AD-4BC9-9136-31CF49621ABD}" styleName="Table_0">
    <a:wholeTbl>
      <a:tcTxStyle>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Style>
        <a:tcBdr/>
        <a:fill>
          <a:solidFill>
            <a:srgbClr val="CACACA"/>
          </a:solidFill>
        </a:fill>
      </a:tcStyle>
    </a:band1H>
    <a:band2H>
      <a:tcStyle>
        <a:tcBdr/>
      </a:tcStyle>
    </a:band2H>
    <a:band1V>
      <a:tcStyle>
        <a:tcBdr/>
        <a:fill>
          <a:solidFill>
            <a:srgbClr val="CACACA"/>
          </a:solidFill>
        </a:fill>
      </a:tcStyle>
    </a:band1V>
    <a:band2V>
      <a:tcStyle>
        <a:tcBdr/>
      </a:tcStyle>
    </a:band2V>
    <a:lastCol>
      <a:tcTxStyle b="on">
        <a:font>
          <a:latin typeface="Gill Sans MT"/>
          <a:ea typeface="Gill Sans MT"/>
          <a:cs typeface="Gill Sans MT"/>
        </a:font>
        <a:schemeClr val="lt1"/>
      </a:tcTxStyle>
      <a:tcStyle>
        <a:tcBdr/>
        <a:fill>
          <a:solidFill>
            <a:schemeClr val="dk1"/>
          </a:solidFill>
        </a:fill>
      </a:tcStyle>
    </a:lastCol>
    <a:firstCol>
      <a:tcTxStyle b="on">
        <a:font>
          <a:latin typeface="Gill Sans MT"/>
          <a:ea typeface="Gill Sans MT"/>
          <a:cs typeface="Gill Sans MT"/>
        </a:font>
        <a:schemeClr val="lt1"/>
      </a:tcTxStyle>
      <a:tcStyle>
        <a:tcBdr/>
        <a:fill>
          <a:solidFill>
            <a:schemeClr val="dk1"/>
          </a:solidFill>
        </a:fill>
      </a:tcStyle>
    </a:firstCol>
    <a:lastRow>
      <a:tcTxStyle b="on">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Style>
        <a:tcBdr/>
      </a:tcStyle>
    </a:seCell>
    <a:swCell>
      <a:tcStyle>
        <a:tcBdr/>
      </a:tcStyle>
    </a:swCell>
    <a:firstRow>
      <a:tcTxStyle b="on">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Style>
        <a:tcBdr/>
      </a:tcStyle>
    </a:neCell>
    <a:nwCell>
      <a:tcStyle>
        <a:tcBdr/>
      </a:tcStyle>
    </a:nwCell>
  </a:tblStyle>
  <a:tblStyle styleId="{6FAE17DF-6E17-46A9-926F-F5E9DF979DE5}" styleName="Table_1">
    <a:wholeTbl>
      <a:tcTxStyle>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CF0"/>
          </a:solidFill>
        </a:fill>
      </a:tcStyle>
    </a:wholeTbl>
    <a:band1H>
      <a:tcStyle>
        <a:tcBdr/>
        <a:fill>
          <a:solidFill>
            <a:srgbClr val="D4D6E0"/>
          </a:solidFill>
        </a:fill>
      </a:tcStyle>
    </a:band1H>
    <a:band2H>
      <a:tcStyle>
        <a:tcBdr/>
      </a:tcStyle>
    </a:band2H>
    <a:band1V>
      <a:tcStyle>
        <a:tcBdr/>
        <a:fill>
          <a:solidFill>
            <a:srgbClr val="D4D6E0"/>
          </a:solidFill>
        </a:fill>
      </a:tcStyle>
    </a:band1V>
    <a:band2V>
      <a:tcStyle>
        <a:tcBdr/>
      </a:tcStyle>
    </a:band2V>
    <a:lastCol>
      <a:tcTxStyle b="on">
        <a:font>
          <a:latin typeface="Gill Sans MT"/>
          <a:ea typeface="Gill Sans MT"/>
          <a:cs typeface="Gill Sans MT"/>
        </a:font>
        <a:schemeClr val="lt1"/>
      </a:tcTxStyle>
      <a:tcStyle>
        <a:tcBdr/>
        <a:fill>
          <a:solidFill>
            <a:schemeClr val="accent1"/>
          </a:solidFill>
        </a:fill>
      </a:tcStyle>
    </a:lastCol>
    <a:firstCol>
      <a:tcTxStyle b="on">
        <a:font>
          <a:latin typeface="Gill Sans MT"/>
          <a:ea typeface="Gill Sans MT"/>
          <a:cs typeface="Gill Sans MT"/>
        </a:font>
        <a:schemeClr val="lt1"/>
      </a:tcTxStyle>
      <a:tcStyle>
        <a:tcBdr/>
        <a:fill>
          <a:solidFill>
            <a:schemeClr val="accent1"/>
          </a:solidFill>
        </a:fill>
      </a:tcStyle>
    </a:firstCol>
    <a:lastRow>
      <a:tcTxStyle b="on">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 styleId="{64E0D2AB-ADAA-405A-89D9-BE850A61662D}" styleName="Table_2">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8758F8C6-3098-461F-86E3-2B61A1FE9410}" styleName="Table_3">
    <a:wholeTbl>
      <a:tcTxStyle>
        <a:font>
          <a:latin typeface="Gill Sans MT"/>
          <a:ea typeface="Gill Sans MT"/>
          <a:cs typeface="Gill Sans MT"/>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band2V>
      <a:tcStyle>
        <a:tcBdr/>
      </a:tcStyle>
    </a:band2V>
    <a:lastCol>
      <a:tcTxStyle b="on"/>
      <a:tcStyle>
        <a:tcBdr/>
      </a:tcStyle>
    </a:lastCol>
    <a:firstCol>
      <a:tcTxStyle b="on"/>
      <a:tcStyle>
        <a:tcBdr/>
      </a:tcStyle>
    </a:firstCol>
    <a:lastRow>
      <a:tcTxStyle b="on"/>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Style>
        <a:tcBdr/>
      </a:tcStyle>
    </a:seCell>
    <a:swCell>
      <a:tcStyle>
        <a:tcBdr/>
      </a:tcStyle>
    </a:swCell>
    <a:firstRow>
      <a:tcTxStyle b="on"/>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Style>
        <a:tcBdr/>
      </a:tcStyle>
    </a:neCell>
    <a:nwCell>
      <a:tcStyle>
        <a:tcBdr/>
      </a:tcStyle>
    </a:nwCell>
  </a:tblStyle>
  <a:tblStyle styleId="{404F1EFD-9518-45CF-B894-3DED5CCA6987}" styleName="Table_4">
    <a:wholeTbl>
      <a:tcTxStyle>
        <a:font>
          <a:latin typeface="Gill Sans MT"/>
          <a:ea typeface="Gill Sans MT"/>
          <a:cs typeface="Gill Sans M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8C7A49A7-7137-4D32-BE5C-BEC194E76A3F}" styleName="Table_5">
    <a:wholeTbl>
      <a:tcTxStyle>
        <a:font>
          <a:latin typeface="Gill Sans MT"/>
          <a:ea typeface="Gill Sans MT"/>
          <a:cs typeface="Gill Sans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FBBF7A9B-EB3E-4919-B887-81D37DE2BB05}" styleName="Table_6">
    <a:wholeTbl>
      <a:tcTxStyle>
        <a:font>
          <a:latin typeface="Gill Sans MT"/>
          <a:ea typeface="Gill Sans MT"/>
          <a:cs typeface="Gill Sans MT"/>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Style>
        <a:tcBdr/>
      </a:tcStyle>
    </a:band2H>
    <a:band1V>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a:tcStyle>
        <a:tcBdr/>
      </a:tcStyle>
    </a:lastCol>
    <a:firstCol>
      <a:tcTxStyle b="on"/>
      <a:tcStyle>
        <a:tcBdr/>
      </a:tcStyle>
    </a:firstCol>
    <a:lastRow>
      <a:tcTxStyle b="on"/>
      <a:tcStyle>
        <a:tcBdr>
          <a:top>
            <a:ln w="50800" cap="flat" cmpd="sng">
              <a:solidFill>
                <a:schemeClr val="dk1"/>
              </a:solidFill>
              <a:prstDash val="solid"/>
              <a:round/>
              <a:headEnd type="none" w="sm" len="sm"/>
              <a:tailEnd type="none" w="sm" len="sm"/>
            </a:ln>
          </a:top>
        </a:tcBdr>
      </a:tcStyle>
    </a:lastRow>
    <a:seCell>
      <a:tcStyle>
        <a:tcBdr/>
      </a:tcStyle>
    </a:seCell>
    <a:swCell>
      <a:tcStyle>
        <a:tcBdr/>
      </a:tcStyle>
    </a:swCell>
    <a:firstRow>
      <a:tcTxStyle b="on">
        <a:font>
          <a:latin typeface="Gill Sans MT"/>
          <a:ea typeface="Gill Sans MT"/>
          <a:cs typeface="Gill Sans MT"/>
        </a:font>
        <a:schemeClr val="lt1"/>
      </a:tcTxStyle>
      <a:tcStyle>
        <a:tcBdr/>
        <a:fill>
          <a:solidFill>
            <a:schemeClr val="dk1"/>
          </a:solidFill>
        </a:fill>
      </a:tcStyle>
    </a:firstRow>
    <a:neCell>
      <a:tcStyle>
        <a:tcBdr/>
      </a:tcStyle>
    </a:neCell>
    <a:nwCell>
      <a:tcStyle>
        <a:tcBdr/>
      </a:tcStyle>
    </a:nwCell>
  </a:tblStyle>
  <a:tblStyle styleId="{923FFE9B-9BAF-4ABE-A627-EA847B242110}" styleName="Table_7">
    <a:wholeTbl>
      <a:tcTxStyle>
        <a:font>
          <a:latin typeface="Gill Sans MT"/>
          <a:ea typeface="Gill Sans MT"/>
          <a:cs typeface="Gill Sans MT"/>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tcStyle>
        <a:tcBdr/>
      </a:tcStyle>
    </a:lastCol>
    <a:firstCol>
      <a:tcTxStyle b="on"/>
      <a:tcStyle>
        <a:tcBdr/>
      </a:tcStyle>
    </a:firstCol>
    <a:lastRow>
      <a:tcTxStyle b="on"/>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Style>
        <a:tcBdr/>
      </a:tcStyle>
    </a:seCell>
    <a:swCell>
      <a:tcStyle>
        <a:tcBdr/>
      </a:tcStyle>
    </a:swCell>
    <a:firstRow>
      <a:tcTxStyle b="on"/>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Style>
        <a:tcBdr/>
      </a:tcStyle>
    </a:neCell>
    <a:nwCell>
      <a:tcStyle>
        <a:tcBdr/>
      </a:tcStyle>
    </a:nwCell>
  </a:tblStyle>
  <a:tblStyle styleId="{256907B5-7535-416F-9992-AD50EF04787D}" styleName="Table_8">
    <a:wholeTbl>
      <a:tcTxStyle>
        <a:font>
          <a:latin typeface="Gill Sans MT"/>
          <a:ea typeface="Gill Sans MT"/>
          <a:cs typeface="Gill Sans MT"/>
        </a:font>
        <a:schemeClr val="dk1"/>
      </a:tcTxStyle>
      <a:tcStyle>
        <a:tcBdr>
          <a:left>
            <a:ln w="12700" cap="flat" cmpd="sng">
              <a:solidFill>
                <a:schemeClr val="accent6"/>
              </a:solidFill>
              <a:prstDash val="solid"/>
              <a:round/>
              <a:headEnd type="none" w="sm" len="sm"/>
              <a:tailEnd type="none" w="sm" len="sm"/>
            </a:ln>
          </a:left>
          <a:right>
            <a:ln w="12700" cap="flat" cmpd="sng">
              <a:solidFill>
                <a:schemeClr val="accent6"/>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12700" cap="flat" cmpd="sng">
              <a:solidFill>
                <a:schemeClr val="accent6"/>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Style>
        <a:tcBdr/>
        <a:fill>
          <a:solidFill>
            <a:srgbClr val="EDEBEA"/>
          </a:solidFill>
        </a:fill>
      </a:tcStyle>
    </a:band1H>
    <a:band2H>
      <a:tcStyle>
        <a:tcBdr/>
      </a:tcStyle>
    </a:band2H>
    <a:band1V>
      <a:tcStyle>
        <a:tcBdr/>
        <a:fill>
          <a:solidFill>
            <a:srgbClr val="EDEBEA"/>
          </a:solidFill>
        </a:fill>
      </a:tcStyle>
    </a:band1V>
    <a:band2V>
      <a:tcStyle>
        <a:tcBdr/>
      </a:tcStyle>
    </a:band2V>
    <a:lastCol>
      <a:tcTxStyle b="on"/>
      <a:tcStyle>
        <a:tcBdr/>
      </a:tcStyle>
    </a:lastCol>
    <a:firstCol>
      <a:tcTxStyle b="on"/>
      <a:tcStyle>
        <a:tcBdr/>
      </a:tcStyle>
    </a:firstCol>
    <a:lastRow>
      <a:tcTxStyle b="on"/>
      <a:tcStyle>
        <a:tcBdr>
          <a:top>
            <a:ln w="50800" cap="flat" cmpd="sng">
              <a:solidFill>
                <a:schemeClr val="accent6"/>
              </a:solidFill>
              <a:prstDash val="solid"/>
              <a:round/>
              <a:headEnd type="none" w="sm" len="sm"/>
              <a:tailEnd type="none" w="sm" len="sm"/>
            </a:ln>
          </a:top>
        </a:tcBdr>
        <a:fill>
          <a:solidFill>
            <a:schemeClr val="lt1"/>
          </a:solidFill>
        </a:fill>
      </a:tcStyle>
    </a:lastRow>
    <a:seCell>
      <a:tcStyle>
        <a:tcBdr/>
      </a:tcStyle>
    </a:seCell>
    <a:swCell>
      <a:tcStyle>
        <a:tcBdr/>
      </a:tcStyle>
    </a:swCell>
    <a:firstRow>
      <a:tcTxStyle b="on">
        <a:font>
          <a:latin typeface="Gill Sans MT"/>
          <a:ea typeface="Gill Sans MT"/>
          <a:cs typeface="Gill Sans MT"/>
        </a:font>
        <a:schemeClr val="lt1"/>
      </a:tcTxStyle>
      <a:tcStyle>
        <a:tcBdr/>
        <a:fill>
          <a:solidFill>
            <a:schemeClr val="accent6"/>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5" Type="http://schemas.openxmlformats.org/officeDocument/2006/relationships/font" Target="fonts/font51.fntdata"/><Relationship Id="rId464" Type="http://schemas.openxmlformats.org/officeDocument/2006/relationships/font" Target="fonts/font50.fntdata"/><Relationship Id="rId463" Type="http://schemas.openxmlformats.org/officeDocument/2006/relationships/font" Target="fonts/font49.fntdata"/><Relationship Id="rId462" Type="http://schemas.openxmlformats.org/officeDocument/2006/relationships/font" Target="fonts/font48.fntdata"/><Relationship Id="rId461" Type="http://schemas.openxmlformats.org/officeDocument/2006/relationships/font" Target="fonts/font47.fntdata"/><Relationship Id="rId460" Type="http://schemas.openxmlformats.org/officeDocument/2006/relationships/font" Target="fonts/font46.fntdata"/><Relationship Id="rId46" Type="http://schemas.openxmlformats.org/officeDocument/2006/relationships/slide" Target="slides/slide43.xml"/><Relationship Id="rId459" Type="http://schemas.openxmlformats.org/officeDocument/2006/relationships/font" Target="fonts/font45.fntdata"/><Relationship Id="rId458" Type="http://schemas.openxmlformats.org/officeDocument/2006/relationships/font" Target="fonts/font44.fntdata"/><Relationship Id="rId457" Type="http://schemas.openxmlformats.org/officeDocument/2006/relationships/font" Target="fonts/font43.fntdata"/><Relationship Id="rId456" Type="http://schemas.openxmlformats.org/officeDocument/2006/relationships/font" Target="fonts/font42.fntdata"/><Relationship Id="rId455" Type="http://schemas.openxmlformats.org/officeDocument/2006/relationships/font" Target="fonts/font41.fntdata"/><Relationship Id="rId454" Type="http://schemas.openxmlformats.org/officeDocument/2006/relationships/font" Target="fonts/font40.fntdata"/><Relationship Id="rId453" Type="http://schemas.openxmlformats.org/officeDocument/2006/relationships/font" Target="fonts/font39.fntdata"/><Relationship Id="rId452" Type="http://schemas.openxmlformats.org/officeDocument/2006/relationships/font" Target="fonts/font38.fntdata"/><Relationship Id="rId451" Type="http://schemas.openxmlformats.org/officeDocument/2006/relationships/font" Target="fonts/font37.fntdata"/><Relationship Id="rId450" Type="http://schemas.openxmlformats.org/officeDocument/2006/relationships/font" Target="fonts/font36.fntdata"/><Relationship Id="rId45" Type="http://schemas.openxmlformats.org/officeDocument/2006/relationships/slide" Target="slides/slide42.xml"/><Relationship Id="rId449" Type="http://schemas.openxmlformats.org/officeDocument/2006/relationships/font" Target="fonts/font35.fntdata"/><Relationship Id="rId448" Type="http://schemas.openxmlformats.org/officeDocument/2006/relationships/font" Target="fonts/font34.fntdata"/><Relationship Id="rId447" Type="http://schemas.openxmlformats.org/officeDocument/2006/relationships/font" Target="fonts/font33.fntdata"/><Relationship Id="rId446" Type="http://schemas.openxmlformats.org/officeDocument/2006/relationships/font" Target="fonts/font32.fntdata"/><Relationship Id="rId445" Type="http://schemas.openxmlformats.org/officeDocument/2006/relationships/font" Target="fonts/font31.fntdata"/><Relationship Id="rId444" Type="http://schemas.openxmlformats.org/officeDocument/2006/relationships/font" Target="fonts/font30.fntdata"/><Relationship Id="rId443" Type="http://schemas.openxmlformats.org/officeDocument/2006/relationships/font" Target="fonts/font29.fntdata"/><Relationship Id="rId442" Type="http://schemas.openxmlformats.org/officeDocument/2006/relationships/font" Target="fonts/font28.fntdata"/><Relationship Id="rId441" Type="http://schemas.openxmlformats.org/officeDocument/2006/relationships/font" Target="fonts/font27.fntdata"/><Relationship Id="rId440" Type="http://schemas.openxmlformats.org/officeDocument/2006/relationships/font" Target="fonts/font26.fntdata"/><Relationship Id="rId44" Type="http://schemas.openxmlformats.org/officeDocument/2006/relationships/slide" Target="slides/slide41.xml"/><Relationship Id="rId439" Type="http://schemas.openxmlformats.org/officeDocument/2006/relationships/font" Target="fonts/font25.fntdata"/><Relationship Id="rId438" Type="http://schemas.openxmlformats.org/officeDocument/2006/relationships/font" Target="fonts/font24.fntdata"/><Relationship Id="rId437" Type="http://schemas.openxmlformats.org/officeDocument/2006/relationships/font" Target="fonts/font23.fntdata"/><Relationship Id="rId436" Type="http://schemas.openxmlformats.org/officeDocument/2006/relationships/font" Target="fonts/font22.fntdata"/><Relationship Id="rId435" Type="http://schemas.openxmlformats.org/officeDocument/2006/relationships/font" Target="fonts/font21.fntdata"/><Relationship Id="rId434" Type="http://schemas.openxmlformats.org/officeDocument/2006/relationships/font" Target="fonts/font20.fntdata"/><Relationship Id="rId433" Type="http://schemas.openxmlformats.org/officeDocument/2006/relationships/font" Target="fonts/font19.fntdata"/><Relationship Id="rId432" Type="http://schemas.openxmlformats.org/officeDocument/2006/relationships/font" Target="fonts/font18.fntdata"/><Relationship Id="rId431" Type="http://schemas.openxmlformats.org/officeDocument/2006/relationships/font" Target="fonts/font17.fntdata"/><Relationship Id="rId430" Type="http://schemas.openxmlformats.org/officeDocument/2006/relationships/font" Target="fonts/font16.fntdata"/><Relationship Id="rId43" Type="http://schemas.openxmlformats.org/officeDocument/2006/relationships/slide" Target="slides/slide40.xml"/><Relationship Id="rId429" Type="http://schemas.openxmlformats.org/officeDocument/2006/relationships/font" Target="fonts/font15.fntdata"/><Relationship Id="rId428" Type="http://schemas.openxmlformats.org/officeDocument/2006/relationships/font" Target="fonts/font14.fntdata"/><Relationship Id="rId427" Type="http://schemas.openxmlformats.org/officeDocument/2006/relationships/font" Target="fonts/font13.fntdata"/><Relationship Id="rId426" Type="http://schemas.openxmlformats.org/officeDocument/2006/relationships/font" Target="fonts/font12.fntdata"/><Relationship Id="rId425" Type="http://schemas.openxmlformats.org/officeDocument/2006/relationships/font" Target="fonts/font11.fntdata"/><Relationship Id="rId424" Type="http://schemas.openxmlformats.org/officeDocument/2006/relationships/font" Target="fonts/font10.fntdata"/><Relationship Id="rId423" Type="http://schemas.openxmlformats.org/officeDocument/2006/relationships/font" Target="fonts/font9.fntdata"/><Relationship Id="rId422" Type="http://schemas.openxmlformats.org/officeDocument/2006/relationships/font" Target="fonts/font8.fntdata"/><Relationship Id="rId421" Type="http://schemas.openxmlformats.org/officeDocument/2006/relationships/font" Target="fonts/font7.fntdata"/><Relationship Id="rId420" Type="http://schemas.openxmlformats.org/officeDocument/2006/relationships/font" Target="fonts/font6.fntdata"/><Relationship Id="rId42" Type="http://schemas.openxmlformats.org/officeDocument/2006/relationships/slide" Target="slides/slide39.xml"/><Relationship Id="rId419" Type="http://schemas.openxmlformats.org/officeDocument/2006/relationships/font" Target="fonts/font5.fntdata"/><Relationship Id="rId418" Type="http://schemas.openxmlformats.org/officeDocument/2006/relationships/font" Target="fonts/font4.fntdata"/><Relationship Id="rId417" Type="http://schemas.openxmlformats.org/officeDocument/2006/relationships/font" Target="fonts/font3.fntdata"/><Relationship Id="rId416" Type="http://schemas.openxmlformats.org/officeDocument/2006/relationships/font" Target="fonts/font2.fntdata"/><Relationship Id="rId415" Type="http://schemas.openxmlformats.org/officeDocument/2006/relationships/font" Target="fonts/font1.fntdata"/><Relationship Id="rId414" Type="http://schemas.openxmlformats.org/officeDocument/2006/relationships/tableStyles" Target="tableStyles.xml"/><Relationship Id="rId413" Type="http://schemas.openxmlformats.org/officeDocument/2006/relationships/viewProps" Target="viewProps.xml"/><Relationship Id="rId412" Type="http://schemas.openxmlformats.org/officeDocument/2006/relationships/presProps" Target="presProps.xml"/><Relationship Id="rId411" Type="http://schemas.openxmlformats.org/officeDocument/2006/relationships/slide" Target="slides/slide408.xml"/><Relationship Id="rId410" Type="http://schemas.openxmlformats.org/officeDocument/2006/relationships/slide" Target="slides/slide407.xml"/><Relationship Id="rId41" Type="http://schemas.openxmlformats.org/officeDocument/2006/relationships/slide" Target="slides/slide38.xml"/><Relationship Id="rId409" Type="http://schemas.openxmlformats.org/officeDocument/2006/relationships/slide" Target="slides/slide406.xml"/><Relationship Id="rId408" Type="http://schemas.openxmlformats.org/officeDocument/2006/relationships/slide" Target="slides/slide405.xml"/><Relationship Id="rId407" Type="http://schemas.openxmlformats.org/officeDocument/2006/relationships/slide" Target="slides/slide404.xml"/><Relationship Id="rId406" Type="http://schemas.openxmlformats.org/officeDocument/2006/relationships/slide" Target="slides/slide403.xml"/><Relationship Id="rId405" Type="http://schemas.openxmlformats.org/officeDocument/2006/relationships/slide" Target="slides/slide402.xml"/><Relationship Id="rId404" Type="http://schemas.openxmlformats.org/officeDocument/2006/relationships/slide" Target="slides/slide401.xml"/><Relationship Id="rId403" Type="http://schemas.openxmlformats.org/officeDocument/2006/relationships/slide" Target="slides/slide400.xml"/><Relationship Id="rId402" Type="http://schemas.openxmlformats.org/officeDocument/2006/relationships/slide" Target="slides/slide399.xml"/><Relationship Id="rId401" Type="http://schemas.openxmlformats.org/officeDocument/2006/relationships/slide" Target="slides/slide398.xml"/><Relationship Id="rId400" Type="http://schemas.openxmlformats.org/officeDocument/2006/relationships/slide" Target="slides/slide397.xml"/><Relationship Id="rId40" Type="http://schemas.openxmlformats.org/officeDocument/2006/relationships/slide" Target="slides/slide37.xml"/><Relationship Id="rId4" Type="http://schemas.openxmlformats.org/officeDocument/2006/relationships/notesMaster" Target="notesMasters/notesMaster1.xml"/><Relationship Id="rId399" Type="http://schemas.openxmlformats.org/officeDocument/2006/relationships/slide" Target="slides/slide396.xml"/><Relationship Id="rId398" Type="http://schemas.openxmlformats.org/officeDocument/2006/relationships/slide" Target="slides/slide395.xml"/><Relationship Id="rId397" Type="http://schemas.openxmlformats.org/officeDocument/2006/relationships/slide" Target="slides/slide394.xml"/><Relationship Id="rId396" Type="http://schemas.openxmlformats.org/officeDocument/2006/relationships/slide" Target="slides/slide393.xml"/><Relationship Id="rId395" Type="http://schemas.openxmlformats.org/officeDocument/2006/relationships/slide" Target="slides/slide392.xml"/><Relationship Id="rId394" Type="http://schemas.openxmlformats.org/officeDocument/2006/relationships/slide" Target="slides/slide391.xml"/><Relationship Id="rId393" Type="http://schemas.openxmlformats.org/officeDocument/2006/relationships/slide" Target="slides/slide390.xml"/><Relationship Id="rId392" Type="http://schemas.openxmlformats.org/officeDocument/2006/relationships/slide" Target="slides/slide389.xml"/><Relationship Id="rId391" Type="http://schemas.openxmlformats.org/officeDocument/2006/relationships/slide" Target="slides/slide388.xml"/><Relationship Id="rId390" Type="http://schemas.openxmlformats.org/officeDocument/2006/relationships/slide" Target="slides/slide387.xml"/><Relationship Id="rId39" Type="http://schemas.openxmlformats.org/officeDocument/2006/relationships/slide" Target="slides/slide36.xml"/><Relationship Id="rId389" Type="http://schemas.openxmlformats.org/officeDocument/2006/relationships/slide" Target="slides/slide386.xml"/><Relationship Id="rId388" Type="http://schemas.openxmlformats.org/officeDocument/2006/relationships/slide" Target="slides/slide385.xml"/><Relationship Id="rId387" Type="http://schemas.openxmlformats.org/officeDocument/2006/relationships/slide" Target="slides/slide384.xml"/><Relationship Id="rId386" Type="http://schemas.openxmlformats.org/officeDocument/2006/relationships/slide" Target="slides/slide383.xml"/><Relationship Id="rId385" Type="http://schemas.openxmlformats.org/officeDocument/2006/relationships/slide" Target="slides/slide382.xml"/><Relationship Id="rId384" Type="http://schemas.openxmlformats.org/officeDocument/2006/relationships/slide" Target="slides/slide381.xml"/><Relationship Id="rId383" Type="http://schemas.openxmlformats.org/officeDocument/2006/relationships/slide" Target="slides/slide380.xml"/><Relationship Id="rId382" Type="http://schemas.openxmlformats.org/officeDocument/2006/relationships/slide" Target="slides/slide379.xml"/><Relationship Id="rId381" Type="http://schemas.openxmlformats.org/officeDocument/2006/relationships/slide" Target="slides/slide378.xml"/><Relationship Id="rId380" Type="http://schemas.openxmlformats.org/officeDocument/2006/relationships/slide" Target="slides/slide377.xml"/><Relationship Id="rId38" Type="http://schemas.openxmlformats.org/officeDocument/2006/relationships/slide" Target="slides/slide35.xml"/><Relationship Id="rId379" Type="http://schemas.openxmlformats.org/officeDocument/2006/relationships/slide" Target="slides/slide376.xml"/><Relationship Id="rId378" Type="http://schemas.openxmlformats.org/officeDocument/2006/relationships/slide" Target="slides/slide375.xml"/><Relationship Id="rId377" Type="http://schemas.openxmlformats.org/officeDocument/2006/relationships/slide" Target="slides/slide374.xml"/><Relationship Id="rId376" Type="http://schemas.openxmlformats.org/officeDocument/2006/relationships/slide" Target="slides/slide373.xml"/><Relationship Id="rId375" Type="http://schemas.openxmlformats.org/officeDocument/2006/relationships/slide" Target="slides/slide372.xml"/><Relationship Id="rId374" Type="http://schemas.openxmlformats.org/officeDocument/2006/relationships/slide" Target="slides/slide371.xml"/><Relationship Id="rId373" Type="http://schemas.openxmlformats.org/officeDocument/2006/relationships/slide" Target="slides/slide370.xml"/><Relationship Id="rId372" Type="http://schemas.openxmlformats.org/officeDocument/2006/relationships/slide" Target="slides/slide369.xml"/><Relationship Id="rId371" Type="http://schemas.openxmlformats.org/officeDocument/2006/relationships/slide" Target="slides/slide368.xml"/><Relationship Id="rId370" Type="http://schemas.openxmlformats.org/officeDocument/2006/relationships/slide" Target="slides/slide367.xml"/><Relationship Id="rId37" Type="http://schemas.openxmlformats.org/officeDocument/2006/relationships/slide" Target="slides/slide34.xml"/><Relationship Id="rId369" Type="http://schemas.openxmlformats.org/officeDocument/2006/relationships/slide" Target="slides/slide366.xml"/><Relationship Id="rId368" Type="http://schemas.openxmlformats.org/officeDocument/2006/relationships/slide" Target="slides/slide365.xml"/><Relationship Id="rId367" Type="http://schemas.openxmlformats.org/officeDocument/2006/relationships/slide" Target="slides/slide364.xml"/><Relationship Id="rId366" Type="http://schemas.openxmlformats.org/officeDocument/2006/relationships/slide" Target="slides/slide363.xml"/><Relationship Id="rId365" Type="http://schemas.openxmlformats.org/officeDocument/2006/relationships/slide" Target="slides/slide362.xml"/><Relationship Id="rId364" Type="http://schemas.openxmlformats.org/officeDocument/2006/relationships/slide" Target="slides/slide361.xml"/><Relationship Id="rId363" Type="http://schemas.openxmlformats.org/officeDocument/2006/relationships/slide" Target="slides/slide360.xml"/><Relationship Id="rId362" Type="http://schemas.openxmlformats.org/officeDocument/2006/relationships/slide" Target="slides/slide359.xml"/><Relationship Id="rId361" Type="http://schemas.openxmlformats.org/officeDocument/2006/relationships/slide" Target="slides/slide358.xml"/><Relationship Id="rId360" Type="http://schemas.openxmlformats.org/officeDocument/2006/relationships/slide" Target="slides/slide357.xml"/><Relationship Id="rId36" Type="http://schemas.openxmlformats.org/officeDocument/2006/relationships/slide" Target="slides/slide33.xml"/><Relationship Id="rId359" Type="http://schemas.openxmlformats.org/officeDocument/2006/relationships/slide" Target="slides/slide356.xml"/><Relationship Id="rId358" Type="http://schemas.openxmlformats.org/officeDocument/2006/relationships/slide" Target="slides/slide355.xml"/><Relationship Id="rId357" Type="http://schemas.openxmlformats.org/officeDocument/2006/relationships/slide" Target="slides/slide354.xml"/><Relationship Id="rId356" Type="http://schemas.openxmlformats.org/officeDocument/2006/relationships/slide" Target="slides/slide353.xml"/><Relationship Id="rId355" Type="http://schemas.openxmlformats.org/officeDocument/2006/relationships/slide" Target="slides/slide352.xml"/><Relationship Id="rId354" Type="http://schemas.openxmlformats.org/officeDocument/2006/relationships/slide" Target="slides/slide351.xml"/><Relationship Id="rId353" Type="http://schemas.openxmlformats.org/officeDocument/2006/relationships/slide" Target="slides/slide350.xml"/><Relationship Id="rId352" Type="http://schemas.openxmlformats.org/officeDocument/2006/relationships/slide" Target="slides/slide349.xml"/><Relationship Id="rId351" Type="http://schemas.openxmlformats.org/officeDocument/2006/relationships/slide" Target="slides/slide348.xml"/><Relationship Id="rId350" Type="http://schemas.openxmlformats.org/officeDocument/2006/relationships/slide" Target="slides/slide347.xml"/><Relationship Id="rId35" Type="http://schemas.openxmlformats.org/officeDocument/2006/relationships/slide" Target="slides/slide32.xml"/><Relationship Id="rId349" Type="http://schemas.openxmlformats.org/officeDocument/2006/relationships/slide" Target="slides/slide346.xml"/><Relationship Id="rId348" Type="http://schemas.openxmlformats.org/officeDocument/2006/relationships/slide" Target="slides/slide345.xml"/><Relationship Id="rId347" Type="http://schemas.openxmlformats.org/officeDocument/2006/relationships/slide" Target="slides/slide344.xml"/><Relationship Id="rId346" Type="http://schemas.openxmlformats.org/officeDocument/2006/relationships/slide" Target="slides/slide343.xml"/><Relationship Id="rId345" Type="http://schemas.openxmlformats.org/officeDocument/2006/relationships/slide" Target="slides/slide342.xml"/><Relationship Id="rId344" Type="http://schemas.openxmlformats.org/officeDocument/2006/relationships/slide" Target="slides/slide341.xml"/><Relationship Id="rId343" Type="http://schemas.openxmlformats.org/officeDocument/2006/relationships/slide" Target="slides/slide340.xml"/><Relationship Id="rId342" Type="http://schemas.openxmlformats.org/officeDocument/2006/relationships/slide" Target="slides/slide339.xml"/><Relationship Id="rId341" Type="http://schemas.openxmlformats.org/officeDocument/2006/relationships/slide" Target="slides/slide338.xml"/><Relationship Id="rId340" Type="http://schemas.openxmlformats.org/officeDocument/2006/relationships/slide" Target="slides/slide337.xml"/><Relationship Id="rId34" Type="http://schemas.openxmlformats.org/officeDocument/2006/relationships/slide" Target="slides/slide31.xml"/><Relationship Id="rId339" Type="http://schemas.openxmlformats.org/officeDocument/2006/relationships/slide" Target="slides/slide336.xml"/><Relationship Id="rId338" Type="http://schemas.openxmlformats.org/officeDocument/2006/relationships/slide" Target="slides/slide335.xml"/><Relationship Id="rId337" Type="http://schemas.openxmlformats.org/officeDocument/2006/relationships/slide" Target="slides/slide334.xml"/><Relationship Id="rId336" Type="http://schemas.openxmlformats.org/officeDocument/2006/relationships/slide" Target="slides/slide333.xml"/><Relationship Id="rId335" Type="http://schemas.openxmlformats.org/officeDocument/2006/relationships/slide" Target="slides/slide332.xml"/><Relationship Id="rId334" Type="http://schemas.openxmlformats.org/officeDocument/2006/relationships/slide" Target="slides/slide331.xml"/><Relationship Id="rId333" Type="http://schemas.openxmlformats.org/officeDocument/2006/relationships/slide" Target="slides/slide330.xml"/><Relationship Id="rId332" Type="http://schemas.openxmlformats.org/officeDocument/2006/relationships/slide" Target="slides/slide329.xml"/><Relationship Id="rId331" Type="http://schemas.openxmlformats.org/officeDocument/2006/relationships/slide" Target="slides/slide328.xml"/><Relationship Id="rId330" Type="http://schemas.openxmlformats.org/officeDocument/2006/relationships/slide" Target="slides/slide327.xml"/><Relationship Id="rId33" Type="http://schemas.openxmlformats.org/officeDocument/2006/relationships/slide" Target="slides/slide30.xml"/><Relationship Id="rId329" Type="http://schemas.openxmlformats.org/officeDocument/2006/relationships/slide" Target="slides/slide326.xml"/><Relationship Id="rId328" Type="http://schemas.openxmlformats.org/officeDocument/2006/relationships/slide" Target="slides/slide325.xml"/><Relationship Id="rId327" Type="http://schemas.openxmlformats.org/officeDocument/2006/relationships/slide" Target="slides/slide324.xml"/><Relationship Id="rId326" Type="http://schemas.openxmlformats.org/officeDocument/2006/relationships/slide" Target="slides/slide323.xml"/><Relationship Id="rId325" Type="http://schemas.openxmlformats.org/officeDocument/2006/relationships/slide" Target="slides/slide322.xml"/><Relationship Id="rId324" Type="http://schemas.openxmlformats.org/officeDocument/2006/relationships/slide" Target="slides/slide321.xml"/><Relationship Id="rId323" Type="http://schemas.openxmlformats.org/officeDocument/2006/relationships/slide" Target="slides/slide320.xml"/><Relationship Id="rId322" Type="http://schemas.openxmlformats.org/officeDocument/2006/relationships/slide" Target="slides/slide319.xml"/><Relationship Id="rId321" Type="http://schemas.openxmlformats.org/officeDocument/2006/relationships/slide" Target="slides/slide318.xml"/><Relationship Id="rId320" Type="http://schemas.openxmlformats.org/officeDocument/2006/relationships/slide" Target="slides/slide317.xml"/><Relationship Id="rId32" Type="http://schemas.openxmlformats.org/officeDocument/2006/relationships/slide" Target="slides/slide29.xml"/><Relationship Id="rId319" Type="http://schemas.openxmlformats.org/officeDocument/2006/relationships/slide" Target="slides/slide316.xml"/><Relationship Id="rId318" Type="http://schemas.openxmlformats.org/officeDocument/2006/relationships/slide" Target="slides/slide315.xml"/><Relationship Id="rId317" Type="http://schemas.openxmlformats.org/officeDocument/2006/relationships/slide" Target="slides/slide314.xml"/><Relationship Id="rId316" Type="http://schemas.openxmlformats.org/officeDocument/2006/relationships/slide" Target="slides/slide313.xml"/><Relationship Id="rId315" Type="http://schemas.openxmlformats.org/officeDocument/2006/relationships/slide" Target="slides/slide312.xml"/><Relationship Id="rId314" Type="http://schemas.openxmlformats.org/officeDocument/2006/relationships/slide" Target="slides/slide311.xml"/><Relationship Id="rId313" Type="http://schemas.openxmlformats.org/officeDocument/2006/relationships/slide" Target="slides/slide310.xml"/><Relationship Id="rId312" Type="http://schemas.openxmlformats.org/officeDocument/2006/relationships/slide" Target="slides/slide309.xml"/><Relationship Id="rId311" Type="http://schemas.openxmlformats.org/officeDocument/2006/relationships/slide" Target="slides/slide308.xml"/><Relationship Id="rId310" Type="http://schemas.openxmlformats.org/officeDocument/2006/relationships/slide" Target="slides/slide307.xml"/><Relationship Id="rId31" Type="http://schemas.openxmlformats.org/officeDocument/2006/relationships/slide" Target="slides/slide28.xml"/><Relationship Id="rId309" Type="http://schemas.openxmlformats.org/officeDocument/2006/relationships/slide" Target="slides/slide306.xml"/><Relationship Id="rId308" Type="http://schemas.openxmlformats.org/officeDocument/2006/relationships/slide" Target="slides/slide305.xml"/><Relationship Id="rId307" Type="http://schemas.openxmlformats.org/officeDocument/2006/relationships/slide" Target="slides/slide304.xml"/><Relationship Id="rId306" Type="http://schemas.openxmlformats.org/officeDocument/2006/relationships/slide" Target="slides/slide303.xml"/><Relationship Id="rId305" Type="http://schemas.openxmlformats.org/officeDocument/2006/relationships/slide" Target="slides/slide302.xml"/><Relationship Id="rId304" Type="http://schemas.openxmlformats.org/officeDocument/2006/relationships/slide" Target="slides/slide301.xml"/><Relationship Id="rId303" Type="http://schemas.openxmlformats.org/officeDocument/2006/relationships/slide" Target="slides/slide300.xml"/><Relationship Id="rId302" Type="http://schemas.openxmlformats.org/officeDocument/2006/relationships/slide" Target="slides/slide299.xml"/><Relationship Id="rId301" Type="http://schemas.openxmlformats.org/officeDocument/2006/relationships/slide" Target="slides/slide298.xml"/><Relationship Id="rId300" Type="http://schemas.openxmlformats.org/officeDocument/2006/relationships/slide" Target="slides/slide297.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slide" Target="slides/slide296.xml"/><Relationship Id="rId298" Type="http://schemas.openxmlformats.org/officeDocument/2006/relationships/slide" Target="slides/slide295.xml"/><Relationship Id="rId297" Type="http://schemas.openxmlformats.org/officeDocument/2006/relationships/slide" Target="slides/slide294.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slide" Target="slides/slide19.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0.xml"/></Relationships>
</file>

<file path=ppt/notesSlides/_rels/notesSlide1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1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2.xml"/></Relationships>
</file>

<file path=ppt/notesSlides/_rels/notesSlide1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3.xml"/></Relationships>
</file>

<file path=ppt/notesSlides/_rels/notesSlide1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4.xml"/></Relationships>
</file>

<file path=ppt/notesSlides/_rels/notesSlide1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5.xml"/></Relationships>
</file>

<file path=ppt/notesSlides/_rels/notesSlide1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1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7.xml"/></Relationships>
</file>

<file path=ppt/notesSlides/_rels/notesSlide1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8.xml"/></Relationships>
</file>

<file path=ppt/notesSlides/_rels/notesSlide1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0.xml"/></Relationships>
</file>

<file path=ppt/notesSlides/_rels/notesSlide2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1.xml"/></Relationships>
</file>

<file path=ppt/notesSlides/_rels/notesSlide2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2.xml"/></Relationships>
</file>

<file path=ppt/notesSlides/_rels/notesSlide2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3.xml"/></Relationships>
</file>

<file path=ppt/notesSlides/_rels/notesSlide2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4.xml"/></Relationships>
</file>

<file path=ppt/notesSlides/_rels/notesSlide2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5.xml"/></Relationships>
</file>

<file path=ppt/notesSlides/_rels/notesSlide2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6.xml"/></Relationships>
</file>

<file path=ppt/notesSlides/_rels/notesSlide2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7.xml"/></Relationships>
</file>

<file path=ppt/notesSlides/_rels/notesSlide2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8.xml"/></Relationships>
</file>

<file path=ppt/notesSlides/_rels/notesSlide2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0.xml"/></Relationships>
</file>

<file path=ppt/notesSlides/_rels/notesSlide2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1.xml"/></Relationships>
</file>

<file path=ppt/notesSlides/_rels/notesSlide2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2.xml"/></Relationships>
</file>

<file path=ppt/notesSlides/_rels/notesSlide2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3.xml"/></Relationships>
</file>

<file path=ppt/notesSlides/_rels/notesSlide2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4.xml"/></Relationships>
</file>

<file path=ppt/notesSlides/_rels/notesSlide2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5.xml"/></Relationships>
</file>

<file path=ppt/notesSlides/_rels/notesSlide2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6.xml"/></Relationships>
</file>

<file path=ppt/notesSlides/_rels/notesSlide2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7.xml"/></Relationships>
</file>

<file path=ppt/notesSlides/_rels/notesSlide2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8.xml"/></Relationships>
</file>

<file path=ppt/notesSlides/_rels/notesSlide2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0.xml"/></Relationships>
</file>

<file path=ppt/notesSlides/_rels/notesSlide2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1.xml"/></Relationships>
</file>

<file path=ppt/notesSlides/_rels/notesSlide2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2.xml"/></Relationships>
</file>

<file path=ppt/notesSlides/_rels/notesSlide2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3.xml"/></Relationships>
</file>

<file path=ppt/notesSlides/_rels/notesSlide2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4.xml"/></Relationships>
</file>

<file path=ppt/notesSlides/_rels/notesSlide2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5.xml"/></Relationships>
</file>

<file path=ppt/notesSlides/_rels/notesSlide2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6.xml"/></Relationships>
</file>

<file path=ppt/notesSlides/_rels/notesSlide2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7.xml"/></Relationships>
</file>

<file path=ppt/notesSlides/_rels/notesSlide2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8.xml"/></Relationships>
</file>

<file path=ppt/notesSlides/_rels/notesSlide2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0.xml"/></Relationships>
</file>

<file path=ppt/notesSlides/_rels/notesSlide2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1.xml"/></Relationships>
</file>

<file path=ppt/notesSlides/_rels/notesSlide2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2.xml"/></Relationships>
</file>

<file path=ppt/notesSlides/_rels/notesSlide2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3.xml"/></Relationships>
</file>

<file path=ppt/notesSlides/_rels/notesSlide2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4.xml"/></Relationships>
</file>

<file path=ppt/notesSlides/_rels/notesSlide2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5.xml"/></Relationships>
</file>

<file path=ppt/notesSlides/_rels/notesSlide2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6.xml"/></Relationships>
</file>

<file path=ppt/notesSlides/_rels/notesSlide2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7.xml"/></Relationships>
</file>

<file path=ppt/notesSlides/_rels/notesSlide2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8.xml"/></Relationships>
</file>

<file path=ppt/notesSlides/_rels/notesSlide2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0.xml"/></Relationships>
</file>

<file path=ppt/notesSlides/_rels/notesSlide2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1.xml"/></Relationships>
</file>

<file path=ppt/notesSlides/_rels/notesSlide2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2.xml"/></Relationships>
</file>

<file path=ppt/notesSlides/_rels/notesSlide2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3.xml"/></Relationships>
</file>

<file path=ppt/notesSlides/_rels/notesSlide2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4.xml"/></Relationships>
</file>

<file path=ppt/notesSlides/_rels/notesSlide2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5.xml"/></Relationships>
</file>

<file path=ppt/notesSlides/_rels/notesSlide2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6.xml"/></Relationships>
</file>

<file path=ppt/notesSlides/_rels/notesSlide2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7.xml"/></Relationships>
</file>

<file path=ppt/notesSlides/_rels/notesSlide2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8.xml"/></Relationships>
</file>

<file path=ppt/notesSlides/_rels/notesSlide2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0.xml"/></Relationships>
</file>

<file path=ppt/notesSlides/_rels/notesSlide2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1.xml"/></Relationships>
</file>

<file path=ppt/notesSlides/_rels/notesSlide2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2.xml"/></Relationships>
</file>

<file path=ppt/notesSlides/_rels/notesSlide2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3.xml"/></Relationships>
</file>

<file path=ppt/notesSlides/_rels/notesSlide2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4.xml"/></Relationships>
</file>

<file path=ppt/notesSlides/_rels/notesSlide2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5.xml"/></Relationships>
</file>

<file path=ppt/notesSlides/_rels/notesSlide2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6.xml"/></Relationships>
</file>

<file path=ppt/notesSlides/_rels/notesSlide2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7.xml"/></Relationships>
</file>

<file path=ppt/notesSlides/_rels/notesSlide2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8.xml"/></Relationships>
</file>

<file path=ppt/notesSlides/_rels/notesSlide2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0.xml"/></Relationships>
</file>

<file path=ppt/notesSlides/_rels/notesSlide2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1.xml"/></Relationships>
</file>

<file path=ppt/notesSlides/_rels/notesSlide2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2.xml"/></Relationships>
</file>

<file path=ppt/notesSlides/_rels/notesSlide2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3.xml"/></Relationships>
</file>

<file path=ppt/notesSlides/_rels/notesSlide2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4.xml"/></Relationships>
</file>

<file path=ppt/notesSlides/_rels/notesSlide2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5.xml"/></Relationships>
</file>

<file path=ppt/notesSlides/_rels/notesSlide2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6.xml"/></Relationships>
</file>

<file path=ppt/notesSlides/_rels/notesSlide2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7.xml"/></Relationships>
</file>

<file path=ppt/notesSlides/_rels/notesSlide2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8.xml"/></Relationships>
</file>

<file path=ppt/notesSlides/_rels/notesSlide2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0.xml"/></Relationships>
</file>

<file path=ppt/notesSlides/_rels/notesSlide2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1.xml"/></Relationships>
</file>

<file path=ppt/notesSlides/_rels/notesSlide2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2.xml"/></Relationships>
</file>

<file path=ppt/notesSlides/_rels/notesSlide2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3.xml"/></Relationships>
</file>

<file path=ppt/notesSlides/_rels/notesSlide2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4.xml"/></Relationships>
</file>

<file path=ppt/notesSlides/_rels/notesSlide2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5.xml"/></Relationships>
</file>

<file path=ppt/notesSlides/_rels/notesSlide2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6.xml"/></Relationships>
</file>

<file path=ppt/notesSlides/_rels/notesSlide2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7.xml"/></Relationships>
</file>

<file path=ppt/notesSlides/_rels/notesSlide2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8.xml"/></Relationships>
</file>

<file path=ppt/notesSlides/_rels/notesSlide2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0.xml"/></Relationships>
</file>

<file path=ppt/notesSlides/_rels/notesSlide2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1.xml"/></Relationships>
</file>

<file path=ppt/notesSlides/_rels/notesSlide2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2.xml"/></Relationships>
</file>

<file path=ppt/notesSlides/_rels/notesSlide2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3.xml"/></Relationships>
</file>

<file path=ppt/notesSlides/_rels/notesSlide2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4.xml"/></Relationships>
</file>

<file path=ppt/notesSlides/_rels/notesSlide2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5.xml"/></Relationships>
</file>

<file path=ppt/notesSlides/_rels/notesSlide2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6.xml"/></Relationships>
</file>

<file path=ppt/notesSlides/_rels/notesSlide2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7.xml"/></Relationships>
</file>

<file path=ppt/notesSlides/_rels/notesSlide2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8.xml"/></Relationships>
</file>

<file path=ppt/notesSlides/_rels/notesSlide2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0.xml"/></Relationships>
</file>

<file path=ppt/notesSlides/_rels/notesSlide2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1.xml"/></Relationships>
</file>

<file path=ppt/notesSlides/_rels/notesSlide2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2.xml"/></Relationships>
</file>

<file path=ppt/notesSlides/_rels/notesSlide2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3.xml"/></Relationships>
</file>

<file path=ppt/notesSlides/_rels/notesSlide2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4.xml"/></Relationships>
</file>

<file path=ppt/notesSlides/_rels/notesSlide2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5.xml"/></Relationships>
</file>

<file path=ppt/notesSlides/_rels/notesSlide2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6.xml"/></Relationships>
</file>

<file path=ppt/notesSlides/_rels/notesSlide2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7.xml"/></Relationships>
</file>

<file path=ppt/notesSlides/_rels/notesSlide2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8.xml"/></Relationships>
</file>

<file path=ppt/notesSlides/_rels/notesSlide2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0.xml"/></Relationships>
</file>

<file path=ppt/notesSlides/_rels/notesSlide3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1.xml"/></Relationships>
</file>

<file path=ppt/notesSlides/_rels/notesSlide3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2.xml"/></Relationships>
</file>

<file path=ppt/notesSlides/_rels/notesSlide3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3.xml"/></Relationships>
</file>

<file path=ppt/notesSlides/_rels/notesSlide3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4.xml"/></Relationships>
</file>

<file path=ppt/notesSlides/_rels/notesSlide3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5.xml"/></Relationships>
</file>

<file path=ppt/notesSlides/_rels/notesSlide3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6.xml"/></Relationships>
</file>

<file path=ppt/notesSlides/_rels/notesSlide3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7.xml"/></Relationships>
</file>

<file path=ppt/notesSlides/_rels/notesSlide3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8.xml"/></Relationships>
</file>

<file path=ppt/notesSlides/_rels/notesSlide3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0.xml"/></Relationships>
</file>

<file path=ppt/notesSlides/_rels/notesSlide3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1.xml"/></Relationships>
</file>

<file path=ppt/notesSlides/_rels/notesSlide3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2.xml"/></Relationships>
</file>

<file path=ppt/notesSlides/_rels/notesSlide3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3.xml"/></Relationships>
</file>

<file path=ppt/notesSlides/_rels/notesSlide3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4.xml"/></Relationships>
</file>

<file path=ppt/notesSlides/_rels/notesSlide3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5.xml"/></Relationships>
</file>

<file path=ppt/notesSlides/_rels/notesSlide3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6.xml"/></Relationships>
</file>

<file path=ppt/notesSlides/_rels/notesSlide3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7.xml"/></Relationships>
</file>

<file path=ppt/notesSlides/_rels/notesSlide3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8.xml"/></Relationships>
</file>

<file path=ppt/notesSlides/_rels/notesSlide3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0.xml"/></Relationships>
</file>

<file path=ppt/notesSlides/_rels/notesSlide3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1.xml"/></Relationships>
</file>

<file path=ppt/notesSlides/_rels/notesSlide3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2.xml"/></Relationships>
</file>

<file path=ppt/notesSlides/_rels/notesSlide3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3.xml"/></Relationships>
</file>

<file path=ppt/notesSlides/_rels/notesSlide3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4.xml"/></Relationships>
</file>

<file path=ppt/notesSlides/_rels/notesSlide3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5.xml"/></Relationships>
</file>

<file path=ppt/notesSlides/_rels/notesSlide3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6.xml"/></Relationships>
</file>

<file path=ppt/notesSlides/_rels/notesSlide3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7.xml"/></Relationships>
</file>

<file path=ppt/notesSlides/_rels/notesSlide3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8.xml"/></Relationships>
</file>

<file path=ppt/notesSlides/_rels/notesSlide3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0.xml"/></Relationships>
</file>

<file path=ppt/notesSlides/_rels/notesSlide3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1.xml"/></Relationships>
</file>

<file path=ppt/notesSlides/_rels/notesSlide3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2.xml"/></Relationships>
</file>

<file path=ppt/notesSlides/_rels/notesSlide3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3.xml"/></Relationships>
</file>

<file path=ppt/notesSlides/_rels/notesSlide3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4.xml"/></Relationships>
</file>

<file path=ppt/notesSlides/_rels/notesSlide3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5.xml"/></Relationships>
</file>

<file path=ppt/notesSlides/_rels/notesSlide3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6.xml"/></Relationships>
</file>

<file path=ppt/notesSlides/_rels/notesSlide3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7.xml"/></Relationships>
</file>

<file path=ppt/notesSlides/_rels/notesSlide3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8.xml"/></Relationships>
</file>

<file path=ppt/notesSlides/_rels/notesSlide3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0.xml"/></Relationships>
</file>

<file path=ppt/notesSlides/_rels/notesSlide3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1.xml"/></Relationships>
</file>

<file path=ppt/notesSlides/_rels/notesSlide3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2.xml"/></Relationships>
</file>

<file path=ppt/notesSlides/_rels/notesSlide3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3.xml"/></Relationships>
</file>

<file path=ppt/notesSlides/_rels/notesSlide3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4.xml"/></Relationships>
</file>

<file path=ppt/notesSlides/_rels/notesSlide3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5.xml"/></Relationships>
</file>

<file path=ppt/notesSlides/_rels/notesSlide3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6.xml"/></Relationships>
</file>

<file path=ppt/notesSlides/_rels/notesSlide3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7.xml"/></Relationships>
</file>

<file path=ppt/notesSlides/_rels/notesSlide3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8.xml"/></Relationships>
</file>

<file path=ppt/notesSlides/_rels/notesSlide3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0.xml"/></Relationships>
</file>

<file path=ppt/notesSlides/_rels/notesSlide3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1.xml"/></Relationships>
</file>

<file path=ppt/notesSlides/_rels/notesSlide3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2.xml"/></Relationships>
</file>

<file path=ppt/notesSlides/_rels/notesSlide3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3.xml"/></Relationships>
</file>

<file path=ppt/notesSlides/_rels/notesSlide3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4.xml"/></Relationships>
</file>

<file path=ppt/notesSlides/_rels/notesSlide3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5.xml"/></Relationships>
</file>

<file path=ppt/notesSlides/_rels/notesSlide3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6.xml"/></Relationships>
</file>

<file path=ppt/notesSlides/_rels/notesSlide3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7.xml"/></Relationships>
</file>

<file path=ppt/notesSlides/_rels/notesSlide3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8.xml"/></Relationships>
</file>

<file path=ppt/notesSlides/_rels/notesSlide3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0.xml"/></Relationships>
</file>

<file path=ppt/notesSlides/_rels/notesSlide3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1.xml"/></Relationships>
</file>

<file path=ppt/notesSlides/_rels/notesSlide3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2.xml"/></Relationships>
</file>

<file path=ppt/notesSlides/_rels/notesSlide3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3.xml"/></Relationships>
</file>

<file path=ppt/notesSlides/_rels/notesSlide3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4.xml"/></Relationships>
</file>

<file path=ppt/notesSlides/_rels/notesSlide3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5.xml"/></Relationships>
</file>

<file path=ppt/notesSlides/_rels/notesSlide3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6.xml"/></Relationships>
</file>

<file path=ppt/notesSlides/_rels/notesSlide3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7.xml"/></Relationships>
</file>

<file path=ppt/notesSlides/_rels/notesSlide3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8.xml"/></Relationships>
</file>

<file path=ppt/notesSlides/_rels/notesSlide3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0.xml"/></Relationships>
</file>

<file path=ppt/notesSlides/_rels/notesSlide3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1.xml"/></Relationships>
</file>

<file path=ppt/notesSlides/_rels/notesSlide3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2.xml"/></Relationships>
</file>

<file path=ppt/notesSlides/_rels/notesSlide3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3.xml"/></Relationships>
</file>

<file path=ppt/notesSlides/_rels/notesSlide3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4.xml"/></Relationships>
</file>

<file path=ppt/notesSlides/_rels/notesSlide3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5.xml"/></Relationships>
</file>

<file path=ppt/notesSlides/_rels/notesSlide3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6.xml"/></Relationships>
</file>

<file path=ppt/notesSlides/_rels/notesSlide3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7.xml"/></Relationships>
</file>

<file path=ppt/notesSlides/_rels/notesSlide3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8.xml"/></Relationships>
</file>

<file path=ppt/notesSlides/_rels/notesSlide3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0.xml"/></Relationships>
</file>

<file path=ppt/notesSlides/_rels/notesSlide3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1.xml"/></Relationships>
</file>

<file path=ppt/notesSlides/_rels/notesSlide3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2.xml"/></Relationships>
</file>

<file path=ppt/notesSlides/_rels/notesSlide3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3.xml"/></Relationships>
</file>

<file path=ppt/notesSlides/_rels/notesSlide3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4.xml"/></Relationships>
</file>

<file path=ppt/notesSlides/_rels/notesSlide3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5.xml"/></Relationships>
</file>

<file path=ppt/notesSlides/_rels/notesSlide3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6.xml"/></Relationships>
</file>

<file path=ppt/notesSlides/_rels/notesSlide3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7.xml"/></Relationships>
</file>

<file path=ppt/notesSlides/_rels/notesSlide3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8.xml"/></Relationships>
</file>

<file path=ppt/notesSlides/_rels/notesSlide3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0.xml"/></Relationships>
</file>

<file path=ppt/notesSlides/_rels/notesSlide3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1.xml"/></Relationships>
</file>

<file path=ppt/notesSlides/_rels/notesSlide3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2.xml"/></Relationships>
</file>

<file path=ppt/notesSlides/_rels/notesSlide3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3.xml"/></Relationships>
</file>

<file path=ppt/notesSlides/_rels/notesSlide3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4.xml"/></Relationships>
</file>

<file path=ppt/notesSlides/_rels/notesSlide3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5.xml"/></Relationships>
</file>

<file path=ppt/notesSlides/_rels/notesSlide3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6.xml"/></Relationships>
</file>

<file path=ppt/notesSlides/_rels/notesSlide3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7.xml"/></Relationships>
</file>

<file path=ppt/notesSlides/_rels/notesSlide3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8.xml"/></Relationships>
</file>

<file path=ppt/notesSlides/_rels/notesSlide3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0.xml"/></Relationships>
</file>

<file path=ppt/notesSlides/_rels/notesSlide4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1.xml"/></Relationships>
</file>

<file path=ppt/notesSlides/_rels/notesSlide4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2.xml"/></Relationships>
</file>

<file path=ppt/notesSlides/_rels/notesSlide4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3.xml"/></Relationships>
</file>

<file path=ppt/notesSlides/_rels/notesSlide4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4.xml"/></Relationships>
</file>

<file path=ppt/notesSlides/_rels/notesSlide4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5.xml"/></Relationships>
</file>

<file path=ppt/notesSlides/_rels/notesSlide4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6.xml"/></Relationships>
</file>

<file path=ppt/notesSlides/_rels/notesSlide4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7.xml"/></Relationships>
</file>

<file path=ppt/notesSlides/_rels/notesSlide4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 name="Google Shape;8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62"/>
        <p:cNvGrpSpPr/>
        <p:nvPr/>
      </p:nvGrpSpPr>
      <p:grpSpPr>
        <a:xfrm>
          <a:off x="0" y="0"/>
          <a:ext cx="0" cy="0"/>
          <a:chOff x="0" y="0"/>
          <a:chExt cx="0" cy="0"/>
        </a:xfrm>
      </p:grpSpPr>
      <p:sp>
        <p:nvSpPr>
          <p:cNvPr id="163" name="Google Shape;163;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4" name="Google Shape;164;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0" name="Shape 1120"/>
        <p:cNvGrpSpPr/>
        <p:nvPr/>
      </p:nvGrpSpPr>
      <p:grpSpPr>
        <a:xfrm>
          <a:off x="0" y="0"/>
          <a:ext cx="0" cy="0"/>
          <a:chOff x="0" y="0"/>
          <a:chExt cx="0" cy="0"/>
        </a:xfrm>
      </p:grpSpPr>
      <p:sp>
        <p:nvSpPr>
          <p:cNvPr id="1121" name="Google Shape;1121;p10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2" name="Google Shape;1122;p10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2" name="Shape 1132"/>
        <p:cNvGrpSpPr/>
        <p:nvPr/>
      </p:nvGrpSpPr>
      <p:grpSpPr>
        <a:xfrm>
          <a:off x="0" y="0"/>
          <a:ext cx="0" cy="0"/>
          <a:chOff x="0" y="0"/>
          <a:chExt cx="0" cy="0"/>
        </a:xfrm>
      </p:grpSpPr>
      <p:sp>
        <p:nvSpPr>
          <p:cNvPr id="1133" name="Google Shape;1133;p10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34" name="Google Shape;1134;p10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2" name="Shape 1142"/>
        <p:cNvGrpSpPr/>
        <p:nvPr/>
      </p:nvGrpSpPr>
      <p:grpSpPr>
        <a:xfrm>
          <a:off x="0" y="0"/>
          <a:ext cx="0" cy="0"/>
          <a:chOff x="0" y="0"/>
          <a:chExt cx="0" cy="0"/>
        </a:xfrm>
      </p:grpSpPr>
      <p:sp>
        <p:nvSpPr>
          <p:cNvPr id="1143" name="Google Shape;1143;p10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44" name="Google Shape;1144;p10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0" name="Shape 1150"/>
        <p:cNvGrpSpPr/>
        <p:nvPr/>
      </p:nvGrpSpPr>
      <p:grpSpPr>
        <a:xfrm>
          <a:off x="0" y="0"/>
          <a:ext cx="0" cy="0"/>
          <a:chOff x="0" y="0"/>
          <a:chExt cx="0" cy="0"/>
        </a:xfrm>
      </p:grpSpPr>
      <p:sp>
        <p:nvSpPr>
          <p:cNvPr id="1151" name="Google Shape;1151;p10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52" name="Google Shape;1152;p10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0" name="Shape 1160"/>
        <p:cNvGrpSpPr/>
        <p:nvPr/>
      </p:nvGrpSpPr>
      <p:grpSpPr>
        <a:xfrm>
          <a:off x="0" y="0"/>
          <a:ext cx="0" cy="0"/>
          <a:chOff x="0" y="0"/>
          <a:chExt cx="0" cy="0"/>
        </a:xfrm>
      </p:grpSpPr>
      <p:sp>
        <p:nvSpPr>
          <p:cNvPr id="1161" name="Google Shape;1161;p10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62" name="Google Shape;1162;p10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p10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72" name="Google Shape;1172;p10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8" name="Shape 1178"/>
        <p:cNvGrpSpPr/>
        <p:nvPr/>
      </p:nvGrpSpPr>
      <p:grpSpPr>
        <a:xfrm>
          <a:off x="0" y="0"/>
          <a:ext cx="0" cy="0"/>
          <a:chOff x="0" y="0"/>
          <a:chExt cx="0" cy="0"/>
        </a:xfrm>
      </p:grpSpPr>
      <p:sp>
        <p:nvSpPr>
          <p:cNvPr id="1179" name="Google Shape;1179;p10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80" name="Google Shape;1180;p10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7" name="Shape 1187"/>
        <p:cNvGrpSpPr/>
        <p:nvPr/>
      </p:nvGrpSpPr>
      <p:grpSpPr>
        <a:xfrm>
          <a:off x="0" y="0"/>
          <a:ext cx="0" cy="0"/>
          <a:chOff x="0" y="0"/>
          <a:chExt cx="0" cy="0"/>
        </a:xfrm>
      </p:grpSpPr>
      <p:sp>
        <p:nvSpPr>
          <p:cNvPr id="1188" name="Google Shape;1188;p10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89" name="Google Shape;1189;p10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3" name="Shape 1193"/>
        <p:cNvGrpSpPr/>
        <p:nvPr/>
      </p:nvGrpSpPr>
      <p:grpSpPr>
        <a:xfrm>
          <a:off x="0" y="0"/>
          <a:ext cx="0" cy="0"/>
          <a:chOff x="0" y="0"/>
          <a:chExt cx="0" cy="0"/>
        </a:xfrm>
      </p:grpSpPr>
      <p:sp>
        <p:nvSpPr>
          <p:cNvPr id="1194" name="Google Shape;1194;p10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5" name="Google Shape;1195;p10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08" name="Shape 1208"/>
        <p:cNvGrpSpPr/>
        <p:nvPr/>
      </p:nvGrpSpPr>
      <p:grpSpPr>
        <a:xfrm>
          <a:off x="0" y="0"/>
          <a:ext cx="0" cy="0"/>
          <a:chOff x="0" y="0"/>
          <a:chExt cx="0" cy="0"/>
        </a:xfrm>
      </p:grpSpPr>
      <p:sp>
        <p:nvSpPr>
          <p:cNvPr id="1209" name="Google Shape;1209;p1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10" name="Google Shape;1210;p1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5" name="Google Shape;175;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6" name="Shape 1216"/>
        <p:cNvGrpSpPr/>
        <p:nvPr/>
      </p:nvGrpSpPr>
      <p:grpSpPr>
        <a:xfrm>
          <a:off x="0" y="0"/>
          <a:ext cx="0" cy="0"/>
          <a:chOff x="0" y="0"/>
          <a:chExt cx="0" cy="0"/>
        </a:xfrm>
      </p:grpSpPr>
      <p:sp>
        <p:nvSpPr>
          <p:cNvPr id="1217" name="Google Shape;1217;p1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18" name="Google Shape;1218;p1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3" name="Shape 1223"/>
        <p:cNvGrpSpPr/>
        <p:nvPr/>
      </p:nvGrpSpPr>
      <p:grpSpPr>
        <a:xfrm>
          <a:off x="0" y="0"/>
          <a:ext cx="0" cy="0"/>
          <a:chOff x="0" y="0"/>
          <a:chExt cx="0" cy="0"/>
        </a:xfrm>
      </p:grpSpPr>
      <p:sp>
        <p:nvSpPr>
          <p:cNvPr id="1224" name="Google Shape;1224;p1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25" name="Google Shape;1225;p1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0" name="Shape 1230"/>
        <p:cNvGrpSpPr/>
        <p:nvPr/>
      </p:nvGrpSpPr>
      <p:grpSpPr>
        <a:xfrm>
          <a:off x="0" y="0"/>
          <a:ext cx="0" cy="0"/>
          <a:chOff x="0" y="0"/>
          <a:chExt cx="0" cy="0"/>
        </a:xfrm>
      </p:grpSpPr>
      <p:sp>
        <p:nvSpPr>
          <p:cNvPr id="1231" name="Google Shape;1231;p1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32" name="Google Shape;1232;p1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6" name="Shape 1236"/>
        <p:cNvGrpSpPr/>
        <p:nvPr/>
      </p:nvGrpSpPr>
      <p:grpSpPr>
        <a:xfrm>
          <a:off x="0" y="0"/>
          <a:ext cx="0" cy="0"/>
          <a:chOff x="0" y="0"/>
          <a:chExt cx="0" cy="0"/>
        </a:xfrm>
      </p:grpSpPr>
      <p:sp>
        <p:nvSpPr>
          <p:cNvPr id="1237" name="Google Shape;1237;p1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38" name="Google Shape;1238;p1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57" name="Shape 1257"/>
        <p:cNvGrpSpPr/>
        <p:nvPr/>
      </p:nvGrpSpPr>
      <p:grpSpPr>
        <a:xfrm>
          <a:off x="0" y="0"/>
          <a:ext cx="0" cy="0"/>
          <a:chOff x="0" y="0"/>
          <a:chExt cx="0" cy="0"/>
        </a:xfrm>
      </p:grpSpPr>
      <p:sp>
        <p:nvSpPr>
          <p:cNvPr id="1258" name="Google Shape;1258;p1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59" name="Google Shape;1259;p1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66" name="Shape 1266"/>
        <p:cNvGrpSpPr/>
        <p:nvPr/>
      </p:nvGrpSpPr>
      <p:grpSpPr>
        <a:xfrm>
          <a:off x="0" y="0"/>
          <a:ext cx="0" cy="0"/>
          <a:chOff x="0" y="0"/>
          <a:chExt cx="0" cy="0"/>
        </a:xfrm>
      </p:grpSpPr>
      <p:sp>
        <p:nvSpPr>
          <p:cNvPr id="1267" name="Google Shape;1267;p1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8" name="Google Shape;1268;p1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1" name="Shape 1271"/>
        <p:cNvGrpSpPr/>
        <p:nvPr/>
      </p:nvGrpSpPr>
      <p:grpSpPr>
        <a:xfrm>
          <a:off x="0" y="0"/>
          <a:ext cx="0" cy="0"/>
          <a:chOff x="0" y="0"/>
          <a:chExt cx="0" cy="0"/>
        </a:xfrm>
      </p:grpSpPr>
      <p:sp>
        <p:nvSpPr>
          <p:cNvPr id="1272" name="Google Shape;1272;p1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73" name="Google Shape;1273;p1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9" name="Shape 1279"/>
        <p:cNvGrpSpPr/>
        <p:nvPr/>
      </p:nvGrpSpPr>
      <p:grpSpPr>
        <a:xfrm>
          <a:off x="0" y="0"/>
          <a:ext cx="0" cy="0"/>
          <a:chOff x="0" y="0"/>
          <a:chExt cx="0" cy="0"/>
        </a:xfrm>
      </p:grpSpPr>
      <p:sp>
        <p:nvSpPr>
          <p:cNvPr id="1280" name="Google Shape;1280;p1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81" name="Google Shape;1281;p1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6" name="Shape 1286"/>
        <p:cNvGrpSpPr/>
        <p:nvPr/>
      </p:nvGrpSpPr>
      <p:grpSpPr>
        <a:xfrm>
          <a:off x="0" y="0"/>
          <a:ext cx="0" cy="0"/>
          <a:chOff x="0" y="0"/>
          <a:chExt cx="0" cy="0"/>
        </a:xfrm>
      </p:grpSpPr>
      <p:sp>
        <p:nvSpPr>
          <p:cNvPr id="1287" name="Google Shape;1287;p1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88" name="Google Shape;1288;p1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3" name="Shape 1293"/>
        <p:cNvGrpSpPr/>
        <p:nvPr/>
      </p:nvGrpSpPr>
      <p:grpSpPr>
        <a:xfrm>
          <a:off x="0" y="0"/>
          <a:ext cx="0" cy="0"/>
          <a:chOff x="0" y="0"/>
          <a:chExt cx="0" cy="0"/>
        </a:xfrm>
      </p:grpSpPr>
      <p:sp>
        <p:nvSpPr>
          <p:cNvPr id="1294" name="Google Shape;1294;p1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95" name="Google Shape;1295;p1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p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1" name="Google Shape;181;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9" name="Shape 1299"/>
        <p:cNvGrpSpPr/>
        <p:nvPr/>
      </p:nvGrpSpPr>
      <p:grpSpPr>
        <a:xfrm>
          <a:off x="0" y="0"/>
          <a:ext cx="0" cy="0"/>
          <a:chOff x="0" y="0"/>
          <a:chExt cx="0" cy="0"/>
        </a:xfrm>
      </p:grpSpPr>
      <p:sp>
        <p:nvSpPr>
          <p:cNvPr id="1300" name="Google Shape;1300;p12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01" name="Google Shape;1301;p1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07" name="Shape 1307"/>
        <p:cNvGrpSpPr/>
        <p:nvPr/>
      </p:nvGrpSpPr>
      <p:grpSpPr>
        <a:xfrm>
          <a:off x="0" y="0"/>
          <a:ext cx="0" cy="0"/>
          <a:chOff x="0" y="0"/>
          <a:chExt cx="0" cy="0"/>
        </a:xfrm>
      </p:grpSpPr>
      <p:sp>
        <p:nvSpPr>
          <p:cNvPr id="1308" name="Google Shape;1308;p1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09" name="Google Shape;1309;p1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5" name="Shape 1315"/>
        <p:cNvGrpSpPr/>
        <p:nvPr/>
      </p:nvGrpSpPr>
      <p:grpSpPr>
        <a:xfrm>
          <a:off x="0" y="0"/>
          <a:ext cx="0" cy="0"/>
          <a:chOff x="0" y="0"/>
          <a:chExt cx="0" cy="0"/>
        </a:xfrm>
      </p:grpSpPr>
      <p:sp>
        <p:nvSpPr>
          <p:cNvPr id="1316" name="Google Shape;1316;p1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17" name="Google Shape;1317;p1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0" name="Shape 1320"/>
        <p:cNvGrpSpPr/>
        <p:nvPr/>
      </p:nvGrpSpPr>
      <p:grpSpPr>
        <a:xfrm>
          <a:off x="0" y="0"/>
          <a:ext cx="0" cy="0"/>
          <a:chOff x="0" y="0"/>
          <a:chExt cx="0" cy="0"/>
        </a:xfrm>
      </p:grpSpPr>
      <p:sp>
        <p:nvSpPr>
          <p:cNvPr id="1321" name="Google Shape;1321;p12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22" name="Google Shape;1322;p1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1" name="Shape 1331"/>
        <p:cNvGrpSpPr/>
        <p:nvPr/>
      </p:nvGrpSpPr>
      <p:grpSpPr>
        <a:xfrm>
          <a:off x="0" y="0"/>
          <a:ext cx="0" cy="0"/>
          <a:chOff x="0" y="0"/>
          <a:chExt cx="0" cy="0"/>
        </a:xfrm>
      </p:grpSpPr>
      <p:sp>
        <p:nvSpPr>
          <p:cNvPr id="1332" name="Google Shape;1332;p12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3" name="Google Shape;1333;p1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6" name="Shape 1336"/>
        <p:cNvGrpSpPr/>
        <p:nvPr/>
      </p:nvGrpSpPr>
      <p:grpSpPr>
        <a:xfrm>
          <a:off x="0" y="0"/>
          <a:ext cx="0" cy="0"/>
          <a:chOff x="0" y="0"/>
          <a:chExt cx="0" cy="0"/>
        </a:xfrm>
      </p:grpSpPr>
      <p:sp>
        <p:nvSpPr>
          <p:cNvPr id="1337" name="Google Shape;1337;p12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8" name="Google Shape;1338;p1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4" name="Shape 1354"/>
        <p:cNvGrpSpPr/>
        <p:nvPr/>
      </p:nvGrpSpPr>
      <p:grpSpPr>
        <a:xfrm>
          <a:off x="0" y="0"/>
          <a:ext cx="0" cy="0"/>
          <a:chOff x="0" y="0"/>
          <a:chExt cx="0" cy="0"/>
        </a:xfrm>
      </p:grpSpPr>
      <p:sp>
        <p:nvSpPr>
          <p:cNvPr id="1355" name="Google Shape;1355;p12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56" name="Google Shape;1356;p1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1" name="Shape 1361"/>
        <p:cNvGrpSpPr/>
        <p:nvPr/>
      </p:nvGrpSpPr>
      <p:grpSpPr>
        <a:xfrm>
          <a:off x="0" y="0"/>
          <a:ext cx="0" cy="0"/>
          <a:chOff x="0" y="0"/>
          <a:chExt cx="0" cy="0"/>
        </a:xfrm>
      </p:grpSpPr>
      <p:sp>
        <p:nvSpPr>
          <p:cNvPr id="1362" name="Google Shape;1362;p12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63" name="Google Shape;1363;p1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7" name="Shape 1367"/>
        <p:cNvGrpSpPr/>
        <p:nvPr/>
      </p:nvGrpSpPr>
      <p:grpSpPr>
        <a:xfrm>
          <a:off x="0" y="0"/>
          <a:ext cx="0" cy="0"/>
          <a:chOff x="0" y="0"/>
          <a:chExt cx="0" cy="0"/>
        </a:xfrm>
      </p:grpSpPr>
      <p:sp>
        <p:nvSpPr>
          <p:cNvPr id="1368" name="Google Shape;1368;p12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69" name="Google Shape;1369;p1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3" name="Shape 1373"/>
        <p:cNvGrpSpPr/>
        <p:nvPr/>
      </p:nvGrpSpPr>
      <p:grpSpPr>
        <a:xfrm>
          <a:off x="0" y="0"/>
          <a:ext cx="0" cy="0"/>
          <a:chOff x="0" y="0"/>
          <a:chExt cx="0" cy="0"/>
        </a:xfrm>
      </p:grpSpPr>
      <p:sp>
        <p:nvSpPr>
          <p:cNvPr id="1374" name="Google Shape;1374;p13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75" name="Google Shape;1375;p13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0" name="Google Shape;200;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9" name="Shape 1379"/>
        <p:cNvGrpSpPr/>
        <p:nvPr/>
      </p:nvGrpSpPr>
      <p:grpSpPr>
        <a:xfrm>
          <a:off x="0" y="0"/>
          <a:ext cx="0" cy="0"/>
          <a:chOff x="0" y="0"/>
          <a:chExt cx="0" cy="0"/>
        </a:xfrm>
      </p:grpSpPr>
      <p:sp>
        <p:nvSpPr>
          <p:cNvPr id="1380" name="Google Shape;1380;p13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81" name="Google Shape;1381;p1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5" name="Shape 1385"/>
        <p:cNvGrpSpPr/>
        <p:nvPr/>
      </p:nvGrpSpPr>
      <p:grpSpPr>
        <a:xfrm>
          <a:off x="0" y="0"/>
          <a:ext cx="0" cy="0"/>
          <a:chOff x="0" y="0"/>
          <a:chExt cx="0" cy="0"/>
        </a:xfrm>
      </p:grpSpPr>
      <p:sp>
        <p:nvSpPr>
          <p:cNvPr id="1386" name="Google Shape;1386;p1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7" name="Google Shape;1387;p13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88" name="Google Shape;1388;p13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7" name="Shape 1397"/>
        <p:cNvGrpSpPr/>
        <p:nvPr/>
      </p:nvGrpSpPr>
      <p:grpSpPr>
        <a:xfrm>
          <a:off x="0" y="0"/>
          <a:ext cx="0" cy="0"/>
          <a:chOff x="0" y="0"/>
          <a:chExt cx="0" cy="0"/>
        </a:xfrm>
      </p:grpSpPr>
      <p:sp>
        <p:nvSpPr>
          <p:cNvPr id="1398" name="Google Shape;1398;p13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99" name="Google Shape;1399;p13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5" name="Shape 1405"/>
        <p:cNvGrpSpPr/>
        <p:nvPr/>
      </p:nvGrpSpPr>
      <p:grpSpPr>
        <a:xfrm>
          <a:off x="0" y="0"/>
          <a:ext cx="0" cy="0"/>
          <a:chOff x="0" y="0"/>
          <a:chExt cx="0" cy="0"/>
        </a:xfrm>
      </p:grpSpPr>
      <p:sp>
        <p:nvSpPr>
          <p:cNvPr id="1406" name="Google Shape;1406;p13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7" name="Google Shape;1407;p13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7" name="Shape 1417"/>
        <p:cNvGrpSpPr/>
        <p:nvPr/>
      </p:nvGrpSpPr>
      <p:grpSpPr>
        <a:xfrm>
          <a:off x="0" y="0"/>
          <a:ext cx="0" cy="0"/>
          <a:chOff x="0" y="0"/>
          <a:chExt cx="0" cy="0"/>
        </a:xfrm>
      </p:grpSpPr>
      <p:sp>
        <p:nvSpPr>
          <p:cNvPr id="1418" name="Google Shape;1418;p13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19" name="Google Shape;1419;p1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24" name="Shape 1424"/>
        <p:cNvGrpSpPr/>
        <p:nvPr/>
      </p:nvGrpSpPr>
      <p:grpSpPr>
        <a:xfrm>
          <a:off x="0" y="0"/>
          <a:ext cx="0" cy="0"/>
          <a:chOff x="0" y="0"/>
          <a:chExt cx="0" cy="0"/>
        </a:xfrm>
      </p:grpSpPr>
      <p:sp>
        <p:nvSpPr>
          <p:cNvPr id="1425" name="Google Shape;1425;p13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26" name="Google Shape;1426;p13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34" name="Shape 1434"/>
        <p:cNvGrpSpPr/>
        <p:nvPr/>
      </p:nvGrpSpPr>
      <p:grpSpPr>
        <a:xfrm>
          <a:off x="0" y="0"/>
          <a:ext cx="0" cy="0"/>
          <a:chOff x="0" y="0"/>
          <a:chExt cx="0" cy="0"/>
        </a:xfrm>
      </p:grpSpPr>
      <p:sp>
        <p:nvSpPr>
          <p:cNvPr id="1435" name="Google Shape;1435;p13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36" name="Google Shape;1436;p1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1" name="Shape 1441"/>
        <p:cNvGrpSpPr/>
        <p:nvPr/>
      </p:nvGrpSpPr>
      <p:grpSpPr>
        <a:xfrm>
          <a:off x="0" y="0"/>
          <a:ext cx="0" cy="0"/>
          <a:chOff x="0" y="0"/>
          <a:chExt cx="0" cy="0"/>
        </a:xfrm>
      </p:grpSpPr>
      <p:sp>
        <p:nvSpPr>
          <p:cNvPr id="1442" name="Google Shape;1442;p13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43" name="Google Shape;1443;p13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0" name="Shape 1450"/>
        <p:cNvGrpSpPr/>
        <p:nvPr/>
      </p:nvGrpSpPr>
      <p:grpSpPr>
        <a:xfrm>
          <a:off x="0" y="0"/>
          <a:ext cx="0" cy="0"/>
          <a:chOff x="0" y="0"/>
          <a:chExt cx="0" cy="0"/>
        </a:xfrm>
      </p:grpSpPr>
      <p:sp>
        <p:nvSpPr>
          <p:cNvPr id="1451" name="Google Shape;1451;p13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52" name="Google Shape;1452;p13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7" name="Shape 1457"/>
        <p:cNvGrpSpPr/>
        <p:nvPr/>
      </p:nvGrpSpPr>
      <p:grpSpPr>
        <a:xfrm>
          <a:off x="0" y="0"/>
          <a:ext cx="0" cy="0"/>
          <a:chOff x="0" y="0"/>
          <a:chExt cx="0" cy="0"/>
        </a:xfrm>
      </p:grpSpPr>
      <p:sp>
        <p:nvSpPr>
          <p:cNvPr id="1458" name="Google Shape;1458;p14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59" name="Google Shape;1459;p14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1" name="Google Shape;221;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5" name="Shape 1465"/>
        <p:cNvGrpSpPr/>
        <p:nvPr/>
      </p:nvGrpSpPr>
      <p:grpSpPr>
        <a:xfrm>
          <a:off x="0" y="0"/>
          <a:ext cx="0" cy="0"/>
          <a:chOff x="0" y="0"/>
          <a:chExt cx="0" cy="0"/>
        </a:xfrm>
      </p:grpSpPr>
      <p:sp>
        <p:nvSpPr>
          <p:cNvPr id="1466" name="Google Shape;1466;p1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p14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68" name="Google Shape;1468;p14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4" name="Shape 1474"/>
        <p:cNvGrpSpPr/>
        <p:nvPr/>
      </p:nvGrpSpPr>
      <p:grpSpPr>
        <a:xfrm>
          <a:off x="0" y="0"/>
          <a:ext cx="0" cy="0"/>
          <a:chOff x="0" y="0"/>
          <a:chExt cx="0" cy="0"/>
        </a:xfrm>
      </p:grpSpPr>
      <p:sp>
        <p:nvSpPr>
          <p:cNvPr id="1475" name="Google Shape;1475;p1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6" name="Google Shape;1476;p14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7" name="Google Shape;1477;p14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3" name="Shape 1483"/>
        <p:cNvGrpSpPr/>
        <p:nvPr/>
      </p:nvGrpSpPr>
      <p:grpSpPr>
        <a:xfrm>
          <a:off x="0" y="0"/>
          <a:ext cx="0" cy="0"/>
          <a:chOff x="0" y="0"/>
          <a:chExt cx="0" cy="0"/>
        </a:xfrm>
      </p:grpSpPr>
      <p:sp>
        <p:nvSpPr>
          <p:cNvPr id="1484" name="Google Shape;1484;p14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85" name="Google Shape;1485;p14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4" name="Shape 1494"/>
        <p:cNvGrpSpPr/>
        <p:nvPr/>
      </p:nvGrpSpPr>
      <p:grpSpPr>
        <a:xfrm>
          <a:off x="0" y="0"/>
          <a:ext cx="0" cy="0"/>
          <a:chOff x="0" y="0"/>
          <a:chExt cx="0" cy="0"/>
        </a:xfrm>
      </p:grpSpPr>
      <p:sp>
        <p:nvSpPr>
          <p:cNvPr id="1495" name="Google Shape;1495;p1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6" name="Google Shape;1496;p14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97" name="Google Shape;1497;p14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1" name="Shape 1501"/>
        <p:cNvGrpSpPr/>
        <p:nvPr/>
      </p:nvGrpSpPr>
      <p:grpSpPr>
        <a:xfrm>
          <a:off x="0" y="0"/>
          <a:ext cx="0" cy="0"/>
          <a:chOff x="0" y="0"/>
          <a:chExt cx="0" cy="0"/>
        </a:xfrm>
      </p:grpSpPr>
      <p:sp>
        <p:nvSpPr>
          <p:cNvPr id="1502" name="Google Shape;1502;p14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03" name="Google Shape;1503;p14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0" name="Shape 1510"/>
        <p:cNvGrpSpPr/>
        <p:nvPr/>
      </p:nvGrpSpPr>
      <p:grpSpPr>
        <a:xfrm>
          <a:off x="0" y="0"/>
          <a:ext cx="0" cy="0"/>
          <a:chOff x="0" y="0"/>
          <a:chExt cx="0" cy="0"/>
        </a:xfrm>
      </p:grpSpPr>
      <p:sp>
        <p:nvSpPr>
          <p:cNvPr id="1511" name="Google Shape;1511;p14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2" name="Google Shape;1512;p14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13" name="Google Shape;1513;p14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7" name="Shape 1517"/>
        <p:cNvGrpSpPr/>
        <p:nvPr/>
      </p:nvGrpSpPr>
      <p:grpSpPr>
        <a:xfrm>
          <a:off x="0" y="0"/>
          <a:ext cx="0" cy="0"/>
          <a:chOff x="0" y="0"/>
          <a:chExt cx="0" cy="0"/>
        </a:xfrm>
      </p:grpSpPr>
      <p:sp>
        <p:nvSpPr>
          <p:cNvPr id="1518" name="Google Shape;1518;p14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19" name="Google Shape;1519;p1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6" name="Shape 1526"/>
        <p:cNvGrpSpPr/>
        <p:nvPr/>
      </p:nvGrpSpPr>
      <p:grpSpPr>
        <a:xfrm>
          <a:off x="0" y="0"/>
          <a:ext cx="0" cy="0"/>
          <a:chOff x="0" y="0"/>
          <a:chExt cx="0" cy="0"/>
        </a:xfrm>
      </p:grpSpPr>
      <p:sp>
        <p:nvSpPr>
          <p:cNvPr id="1527" name="Google Shape;1527;p14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28" name="Google Shape;1528;p14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4" name="Shape 1534"/>
        <p:cNvGrpSpPr/>
        <p:nvPr/>
      </p:nvGrpSpPr>
      <p:grpSpPr>
        <a:xfrm>
          <a:off x="0" y="0"/>
          <a:ext cx="0" cy="0"/>
          <a:chOff x="0" y="0"/>
          <a:chExt cx="0" cy="0"/>
        </a:xfrm>
      </p:grpSpPr>
      <p:sp>
        <p:nvSpPr>
          <p:cNvPr id="1535" name="Google Shape;1535;p14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36" name="Google Shape;1536;p14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5" name="Shape 1545"/>
        <p:cNvGrpSpPr/>
        <p:nvPr/>
      </p:nvGrpSpPr>
      <p:grpSpPr>
        <a:xfrm>
          <a:off x="0" y="0"/>
          <a:ext cx="0" cy="0"/>
          <a:chOff x="0" y="0"/>
          <a:chExt cx="0" cy="0"/>
        </a:xfrm>
      </p:grpSpPr>
      <p:sp>
        <p:nvSpPr>
          <p:cNvPr id="1546" name="Google Shape;1546;p15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7" name="Google Shape;1547;p15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8" name="Google Shape;1548;p15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0" name="Google Shape;230;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2" name="Shape 1552"/>
        <p:cNvGrpSpPr/>
        <p:nvPr/>
      </p:nvGrpSpPr>
      <p:grpSpPr>
        <a:xfrm>
          <a:off x="0" y="0"/>
          <a:ext cx="0" cy="0"/>
          <a:chOff x="0" y="0"/>
          <a:chExt cx="0" cy="0"/>
        </a:xfrm>
      </p:grpSpPr>
      <p:sp>
        <p:nvSpPr>
          <p:cNvPr id="1553" name="Google Shape;1553;p15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54" name="Google Shape;1554;p1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1" name="Shape 1561"/>
        <p:cNvGrpSpPr/>
        <p:nvPr/>
      </p:nvGrpSpPr>
      <p:grpSpPr>
        <a:xfrm>
          <a:off x="0" y="0"/>
          <a:ext cx="0" cy="0"/>
          <a:chOff x="0" y="0"/>
          <a:chExt cx="0" cy="0"/>
        </a:xfrm>
      </p:grpSpPr>
      <p:sp>
        <p:nvSpPr>
          <p:cNvPr id="1562" name="Google Shape;1562;p15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3" name="Google Shape;1563;p15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64" name="Google Shape;1564;p15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8" name="Shape 1568"/>
        <p:cNvGrpSpPr/>
        <p:nvPr/>
      </p:nvGrpSpPr>
      <p:grpSpPr>
        <a:xfrm>
          <a:off x="0" y="0"/>
          <a:ext cx="0" cy="0"/>
          <a:chOff x="0" y="0"/>
          <a:chExt cx="0" cy="0"/>
        </a:xfrm>
      </p:grpSpPr>
      <p:sp>
        <p:nvSpPr>
          <p:cNvPr id="1569" name="Google Shape;1569;p15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70" name="Google Shape;1570;p15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1" name="Shape 1581"/>
        <p:cNvGrpSpPr/>
        <p:nvPr/>
      </p:nvGrpSpPr>
      <p:grpSpPr>
        <a:xfrm>
          <a:off x="0" y="0"/>
          <a:ext cx="0" cy="0"/>
          <a:chOff x="0" y="0"/>
          <a:chExt cx="0" cy="0"/>
        </a:xfrm>
      </p:grpSpPr>
      <p:sp>
        <p:nvSpPr>
          <p:cNvPr id="1582" name="Google Shape;1582;p15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3" name="Google Shape;1583;p15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7" name="Shape 1587"/>
        <p:cNvGrpSpPr/>
        <p:nvPr/>
      </p:nvGrpSpPr>
      <p:grpSpPr>
        <a:xfrm>
          <a:off x="0" y="0"/>
          <a:ext cx="0" cy="0"/>
          <a:chOff x="0" y="0"/>
          <a:chExt cx="0" cy="0"/>
        </a:xfrm>
      </p:grpSpPr>
      <p:sp>
        <p:nvSpPr>
          <p:cNvPr id="1588" name="Google Shape;1588;p15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9" name="Google Shape;1589;p1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4" name="Shape 1594"/>
        <p:cNvGrpSpPr/>
        <p:nvPr/>
      </p:nvGrpSpPr>
      <p:grpSpPr>
        <a:xfrm>
          <a:off x="0" y="0"/>
          <a:ext cx="0" cy="0"/>
          <a:chOff x="0" y="0"/>
          <a:chExt cx="0" cy="0"/>
        </a:xfrm>
      </p:grpSpPr>
      <p:sp>
        <p:nvSpPr>
          <p:cNvPr id="1595" name="Google Shape;1595;p15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96" name="Google Shape;1596;p15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1" name="Shape 1601"/>
        <p:cNvGrpSpPr/>
        <p:nvPr/>
      </p:nvGrpSpPr>
      <p:grpSpPr>
        <a:xfrm>
          <a:off x="0" y="0"/>
          <a:ext cx="0" cy="0"/>
          <a:chOff x="0" y="0"/>
          <a:chExt cx="0" cy="0"/>
        </a:xfrm>
      </p:grpSpPr>
      <p:sp>
        <p:nvSpPr>
          <p:cNvPr id="1602" name="Google Shape;1602;p15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03" name="Google Shape;1603;p15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2" name="Shape 1612"/>
        <p:cNvGrpSpPr/>
        <p:nvPr/>
      </p:nvGrpSpPr>
      <p:grpSpPr>
        <a:xfrm>
          <a:off x="0" y="0"/>
          <a:ext cx="0" cy="0"/>
          <a:chOff x="0" y="0"/>
          <a:chExt cx="0" cy="0"/>
        </a:xfrm>
      </p:grpSpPr>
      <p:sp>
        <p:nvSpPr>
          <p:cNvPr id="1613" name="Google Shape;1613;p15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4" name="Google Shape;1614;p15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5" name="Google Shape;1615;p15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9" name="Shape 1619"/>
        <p:cNvGrpSpPr/>
        <p:nvPr/>
      </p:nvGrpSpPr>
      <p:grpSpPr>
        <a:xfrm>
          <a:off x="0" y="0"/>
          <a:ext cx="0" cy="0"/>
          <a:chOff x="0" y="0"/>
          <a:chExt cx="0" cy="0"/>
        </a:xfrm>
      </p:grpSpPr>
      <p:sp>
        <p:nvSpPr>
          <p:cNvPr id="1620" name="Google Shape;1620;p15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21" name="Google Shape;1621;p15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9" name="Shape 1629"/>
        <p:cNvGrpSpPr/>
        <p:nvPr/>
      </p:nvGrpSpPr>
      <p:grpSpPr>
        <a:xfrm>
          <a:off x="0" y="0"/>
          <a:ext cx="0" cy="0"/>
          <a:chOff x="0" y="0"/>
          <a:chExt cx="0" cy="0"/>
        </a:xfrm>
      </p:grpSpPr>
      <p:sp>
        <p:nvSpPr>
          <p:cNvPr id="1630" name="Google Shape;1630;p16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1" name="Google Shape;1631;p16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32" name="Google Shape;1632;p16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8" name="Google Shape;238;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36" name="Shape 1636"/>
        <p:cNvGrpSpPr/>
        <p:nvPr/>
      </p:nvGrpSpPr>
      <p:grpSpPr>
        <a:xfrm>
          <a:off x="0" y="0"/>
          <a:ext cx="0" cy="0"/>
          <a:chOff x="0" y="0"/>
          <a:chExt cx="0" cy="0"/>
        </a:xfrm>
      </p:grpSpPr>
      <p:sp>
        <p:nvSpPr>
          <p:cNvPr id="1637" name="Google Shape;1637;p16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38" name="Google Shape;1638;p16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7" name="Shape 1647"/>
        <p:cNvGrpSpPr/>
        <p:nvPr/>
      </p:nvGrpSpPr>
      <p:grpSpPr>
        <a:xfrm>
          <a:off x="0" y="0"/>
          <a:ext cx="0" cy="0"/>
          <a:chOff x="0" y="0"/>
          <a:chExt cx="0" cy="0"/>
        </a:xfrm>
      </p:grpSpPr>
      <p:sp>
        <p:nvSpPr>
          <p:cNvPr id="1648" name="Google Shape;1648;p16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49" name="Google Shape;1649;p16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4" name="Shape 1664"/>
        <p:cNvGrpSpPr/>
        <p:nvPr/>
      </p:nvGrpSpPr>
      <p:grpSpPr>
        <a:xfrm>
          <a:off x="0" y="0"/>
          <a:ext cx="0" cy="0"/>
          <a:chOff x="0" y="0"/>
          <a:chExt cx="0" cy="0"/>
        </a:xfrm>
      </p:grpSpPr>
      <p:sp>
        <p:nvSpPr>
          <p:cNvPr id="1665" name="Google Shape;1665;p16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66" name="Google Shape;1666;p16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3" name="Shape 1673"/>
        <p:cNvGrpSpPr/>
        <p:nvPr/>
      </p:nvGrpSpPr>
      <p:grpSpPr>
        <a:xfrm>
          <a:off x="0" y="0"/>
          <a:ext cx="0" cy="0"/>
          <a:chOff x="0" y="0"/>
          <a:chExt cx="0" cy="0"/>
        </a:xfrm>
      </p:grpSpPr>
      <p:sp>
        <p:nvSpPr>
          <p:cNvPr id="1674" name="Google Shape;1674;p16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75" name="Google Shape;1675;p1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1" name="Shape 1681"/>
        <p:cNvGrpSpPr/>
        <p:nvPr/>
      </p:nvGrpSpPr>
      <p:grpSpPr>
        <a:xfrm>
          <a:off x="0" y="0"/>
          <a:ext cx="0" cy="0"/>
          <a:chOff x="0" y="0"/>
          <a:chExt cx="0" cy="0"/>
        </a:xfrm>
      </p:grpSpPr>
      <p:sp>
        <p:nvSpPr>
          <p:cNvPr id="1682" name="Google Shape;1682;p16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3" name="Google Shape;1683;p16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84" name="Google Shape;1684;p16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8" name="Shape 1688"/>
        <p:cNvGrpSpPr/>
        <p:nvPr/>
      </p:nvGrpSpPr>
      <p:grpSpPr>
        <a:xfrm>
          <a:off x="0" y="0"/>
          <a:ext cx="0" cy="0"/>
          <a:chOff x="0" y="0"/>
          <a:chExt cx="0" cy="0"/>
        </a:xfrm>
      </p:grpSpPr>
      <p:sp>
        <p:nvSpPr>
          <p:cNvPr id="1689" name="Google Shape;1689;p16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0" name="Google Shape;1690;p16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91" name="Google Shape;1691;p16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5" name="Shape 1695"/>
        <p:cNvGrpSpPr/>
        <p:nvPr/>
      </p:nvGrpSpPr>
      <p:grpSpPr>
        <a:xfrm>
          <a:off x="0" y="0"/>
          <a:ext cx="0" cy="0"/>
          <a:chOff x="0" y="0"/>
          <a:chExt cx="0" cy="0"/>
        </a:xfrm>
      </p:grpSpPr>
      <p:sp>
        <p:nvSpPr>
          <p:cNvPr id="1696" name="Google Shape;1696;p16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97" name="Google Shape;1697;p16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4" name="Shape 1704"/>
        <p:cNvGrpSpPr/>
        <p:nvPr/>
      </p:nvGrpSpPr>
      <p:grpSpPr>
        <a:xfrm>
          <a:off x="0" y="0"/>
          <a:ext cx="0" cy="0"/>
          <a:chOff x="0" y="0"/>
          <a:chExt cx="0" cy="0"/>
        </a:xfrm>
      </p:grpSpPr>
      <p:sp>
        <p:nvSpPr>
          <p:cNvPr id="1705" name="Google Shape;1705;p16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06" name="Google Shape;1706;p1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1" name="Shape 1711"/>
        <p:cNvGrpSpPr/>
        <p:nvPr/>
      </p:nvGrpSpPr>
      <p:grpSpPr>
        <a:xfrm>
          <a:off x="0" y="0"/>
          <a:ext cx="0" cy="0"/>
          <a:chOff x="0" y="0"/>
          <a:chExt cx="0" cy="0"/>
        </a:xfrm>
      </p:grpSpPr>
      <p:sp>
        <p:nvSpPr>
          <p:cNvPr id="1712" name="Google Shape;1712;p16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13" name="Google Shape;1713;p1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18" name="Shape 1718"/>
        <p:cNvGrpSpPr/>
        <p:nvPr/>
      </p:nvGrpSpPr>
      <p:grpSpPr>
        <a:xfrm>
          <a:off x="0" y="0"/>
          <a:ext cx="0" cy="0"/>
          <a:chOff x="0" y="0"/>
          <a:chExt cx="0" cy="0"/>
        </a:xfrm>
      </p:grpSpPr>
      <p:sp>
        <p:nvSpPr>
          <p:cNvPr id="1719" name="Google Shape;1719;p17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20" name="Google Shape;1720;p17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p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 name="Google Shape;247;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6" name="Shape 1726"/>
        <p:cNvGrpSpPr/>
        <p:nvPr/>
      </p:nvGrpSpPr>
      <p:grpSpPr>
        <a:xfrm>
          <a:off x="0" y="0"/>
          <a:ext cx="0" cy="0"/>
          <a:chOff x="0" y="0"/>
          <a:chExt cx="0" cy="0"/>
        </a:xfrm>
      </p:grpSpPr>
      <p:sp>
        <p:nvSpPr>
          <p:cNvPr id="1727" name="Google Shape;1727;p17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28" name="Google Shape;1728;p17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2" name="Shape 1732"/>
        <p:cNvGrpSpPr/>
        <p:nvPr/>
      </p:nvGrpSpPr>
      <p:grpSpPr>
        <a:xfrm>
          <a:off x="0" y="0"/>
          <a:ext cx="0" cy="0"/>
          <a:chOff x="0" y="0"/>
          <a:chExt cx="0" cy="0"/>
        </a:xfrm>
      </p:grpSpPr>
      <p:sp>
        <p:nvSpPr>
          <p:cNvPr id="1733" name="Google Shape;1733;p17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34" name="Google Shape;1734;p17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8" name="Shape 1738"/>
        <p:cNvGrpSpPr/>
        <p:nvPr/>
      </p:nvGrpSpPr>
      <p:grpSpPr>
        <a:xfrm>
          <a:off x="0" y="0"/>
          <a:ext cx="0" cy="0"/>
          <a:chOff x="0" y="0"/>
          <a:chExt cx="0" cy="0"/>
        </a:xfrm>
      </p:grpSpPr>
      <p:sp>
        <p:nvSpPr>
          <p:cNvPr id="1739" name="Google Shape;1739;p17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40" name="Google Shape;1740;p17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4" name="Shape 1744"/>
        <p:cNvGrpSpPr/>
        <p:nvPr/>
      </p:nvGrpSpPr>
      <p:grpSpPr>
        <a:xfrm>
          <a:off x="0" y="0"/>
          <a:ext cx="0" cy="0"/>
          <a:chOff x="0" y="0"/>
          <a:chExt cx="0" cy="0"/>
        </a:xfrm>
      </p:grpSpPr>
      <p:sp>
        <p:nvSpPr>
          <p:cNvPr id="1745" name="Google Shape;1745;p17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46" name="Google Shape;1746;p1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0" name="Shape 1750"/>
        <p:cNvGrpSpPr/>
        <p:nvPr/>
      </p:nvGrpSpPr>
      <p:grpSpPr>
        <a:xfrm>
          <a:off x="0" y="0"/>
          <a:ext cx="0" cy="0"/>
          <a:chOff x="0" y="0"/>
          <a:chExt cx="0" cy="0"/>
        </a:xfrm>
      </p:grpSpPr>
      <p:sp>
        <p:nvSpPr>
          <p:cNvPr id="1751" name="Google Shape;1751;p17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52" name="Google Shape;1752;p1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6" name="Shape 1756"/>
        <p:cNvGrpSpPr/>
        <p:nvPr/>
      </p:nvGrpSpPr>
      <p:grpSpPr>
        <a:xfrm>
          <a:off x="0" y="0"/>
          <a:ext cx="0" cy="0"/>
          <a:chOff x="0" y="0"/>
          <a:chExt cx="0" cy="0"/>
        </a:xfrm>
      </p:grpSpPr>
      <p:sp>
        <p:nvSpPr>
          <p:cNvPr id="1757" name="Google Shape;1757;p17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58" name="Google Shape;1758;p17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62" name="Shape 1762"/>
        <p:cNvGrpSpPr/>
        <p:nvPr/>
      </p:nvGrpSpPr>
      <p:grpSpPr>
        <a:xfrm>
          <a:off x="0" y="0"/>
          <a:ext cx="0" cy="0"/>
          <a:chOff x="0" y="0"/>
          <a:chExt cx="0" cy="0"/>
        </a:xfrm>
      </p:grpSpPr>
      <p:sp>
        <p:nvSpPr>
          <p:cNvPr id="1763" name="Google Shape;1763;p17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4" name="Google Shape;1764;p17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0" name="Shape 1770"/>
        <p:cNvGrpSpPr/>
        <p:nvPr/>
      </p:nvGrpSpPr>
      <p:grpSpPr>
        <a:xfrm>
          <a:off x="0" y="0"/>
          <a:ext cx="0" cy="0"/>
          <a:chOff x="0" y="0"/>
          <a:chExt cx="0" cy="0"/>
        </a:xfrm>
      </p:grpSpPr>
      <p:sp>
        <p:nvSpPr>
          <p:cNvPr id="1771" name="Google Shape;1771;p17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72" name="Google Shape;1772;p17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6" name="Shape 1776"/>
        <p:cNvGrpSpPr/>
        <p:nvPr/>
      </p:nvGrpSpPr>
      <p:grpSpPr>
        <a:xfrm>
          <a:off x="0" y="0"/>
          <a:ext cx="0" cy="0"/>
          <a:chOff x="0" y="0"/>
          <a:chExt cx="0" cy="0"/>
        </a:xfrm>
      </p:grpSpPr>
      <p:sp>
        <p:nvSpPr>
          <p:cNvPr id="1777" name="Google Shape;1777;p17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78" name="Google Shape;1778;p17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6" name="Shape 1786"/>
        <p:cNvGrpSpPr/>
        <p:nvPr/>
      </p:nvGrpSpPr>
      <p:grpSpPr>
        <a:xfrm>
          <a:off x="0" y="0"/>
          <a:ext cx="0" cy="0"/>
          <a:chOff x="0" y="0"/>
          <a:chExt cx="0" cy="0"/>
        </a:xfrm>
      </p:grpSpPr>
      <p:sp>
        <p:nvSpPr>
          <p:cNvPr id="1787" name="Google Shape;1787;p18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88" name="Google Shape;1788;p18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254"/>
        <p:cNvGrpSpPr/>
        <p:nvPr/>
      </p:nvGrpSpPr>
      <p:grpSpPr>
        <a:xfrm>
          <a:off x="0" y="0"/>
          <a:ext cx="0" cy="0"/>
          <a:chOff x="0" y="0"/>
          <a:chExt cx="0" cy="0"/>
        </a:xfrm>
      </p:grpSpPr>
      <p:sp>
        <p:nvSpPr>
          <p:cNvPr id="255" name="Google Shape;255;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6" name="Google Shape;256;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4" name="Shape 1794"/>
        <p:cNvGrpSpPr/>
        <p:nvPr/>
      </p:nvGrpSpPr>
      <p:grpSpPr>
        <a:xfrm>
          <a:off x="0" y="0"/>
          <a:ext cx="0" cy="0"/>
          <a:chOff x="0" y="0"/>
          <a:chExt cx="0" cy="0"/>
        </a:xfrm>
      </p:grpSpPr>
      <p:sp>
        <p:nvSpPr>
          <p:cNvPr id="1795" name="Google Shape;1795;p18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96" name="Google Shape;1796;p18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2" name="Shape 1812"/>
        <p:cNvGrpSpPr/>
        <p:nvPr/>
      </p:nvGrpSpPr>
      <p:grpSpPr>
        <a:xfrm>
          <a:off x="0" y="0"/>
          <a:ext cx="0" cy="0"/>
          <a:chOff x="0" y="0"/>
          <a:chExt cx="0" cy="0"/>
        </a:xfrm>
      </p:grpSpPr>
      <p:sp>
        <p:nvSpPr>
          <p:cNvPr id="1813" name="Google Shape;1813;p18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14" name="Google Shape;1814;p18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0" name="Shape 1820"/>
        <p:cNvGrpSpPr/>
        <p:nvPr/>
      </p:nvGrpSpPr>
      <p:grpSpPr>
        <a:xfrm>
          <a:off x="0" y="0"/>
          <a:ext cx="0" cy="0"/>
          <a:chOff x="0" y="0"/>
          <a:chExt cx="0" cy="0"/>
        </a:xfrm>
      </p:grpSpPr>
      <p:sp>
        <p:nvSpPr>
          <p:cNvPr id="1821" name="Google Shape;1821;p18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22" name="Google Shape;1822;p18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6" name="Shape 1836"/>
        <p:cNvGrpSpPr/>
        <p:nvPr/>
      </p:nvGrpSpPr>
      <p:grpSpPr>
        <a:xfrm>
          <a:off x="0" y="0"/>
          <a:ext cx="0" cy="0"/>
          <a:chOff x="0" y="0"/>
          <a:chExt cx="0" cy="0"/>
        </a:xfrm>
      </p:grpSpPr>
      <p:sp>
        <p:nvSpPr>
          <p:cNvPr id="1837" name="Google Shape;1837;p18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38" name="Google Shape;1838;p18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3" name="Shape 1843"/>
        <p:cNvGrpSpPr/>
        <p:nvPr/>
      </p:nvGrpSpPr>
      <p:grpSpPr>
        <a:xfrm>
          <a:off x="0" y="0"/>
          <a:ext cx="0" cy="0"/>
          <a:chOff x="0" y="0"/>
          <a:chExt cx="0" cy="0"/>
        </a:xfrm>
      </p:grpSpPr>
      <p:sp>
        <p:nvSpPr>
          <p:cNvPr id="1844" name="Google Shape;1844;p1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5" name="Google Shape;1845;p18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46" name="Google Shape;1846;p18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54" name="Shape 1854"/>
        <p:cNvGrpSpPr/>
        <p:nvPr/>
      </p:nvGrpSpPr>
      <p:grpSpPr>
        <a:xfrm>
          <a:off x="0" y="0"/>
          <a:ext cx="0" cy="0"/>
          <a:chOff x="0" y="0"/>
          <a:chExt cx="0" cy="0"/>
        </a:xfrm>
      </p:grpSpPr>
      <p:sp>
        <p:nvSpPr>
          <p:cNvPr id="1855" name="Google Shape;1855;p18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56" name="Google Shape;1856;p18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2" name="Shape 1862"/>
        <p:cNvGrpSpPr/>
        <p:nvPr/>
      </p:nvGrpSpPr>
      <p:grpSpPr>
        <a:xfrm>
          <a:off x="0" y="0"/>
          <a:ext cx="0" cy="0"/>
          <a:chOff x="0" y="0"/>
          <a:chExt cx="0" cy="0"/>
        </a:xfrm>
      </p:grpSpPr>
      <p:sp>
        <p:nvSpPr>
          <p:cNvPr id="1863" name="Google Shape;1863;p18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64" name="Google Shape;1864;p18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6" name="Shape 1876"/>
        <p:cNvGrpSpPr/>
        <p:nvPr/>
      </p:nvGrpSpPr>
      <p:grpSpPr>
        <a:xfrm>
          <a:off x="0" y="0"/>
          <a:ext cx="0" cy="0"/>
          <a:chOff x="0" y="0"/>
          <a:chExt cx="0" cy="0"/>
        </a:xfrm>
      </p:grpSpPr>
      <p:sp>
        <p:nvSpPr>
          <p:cNvPr id="1877" name="Google Shape;1877;p18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78" name="Google Shape;1878;p18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83" name="Shape 1883"/>
        <p:cNvGrpSpPr/>
        <p:nvPr/>
      </p:nvGrpSpPr>
      <p:grpSpPr>
        <a:xfrm>
          <a:off x="0" y="0"/>
          <a:ext cx="0" cy="0"/>
          <a:chOff x="0" y="0"/>
          <a:chExt cx="0" cy="0"/>
        </a:xfrm>
      </p:grpSpPr>
      <p:sp>
        <p:nvSpPr>
          <p:cNvPr id="1884" name="Google Shape;1884;p18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85" name="Google Shape;1885;p18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1" name="Shape 1891"/>
        <p:cNvGrpSpPr/>
        <p:nvPr/>
      </p:nvGrpSpPr>
      <p:grpSpPr>
        <a:xfrm>
          <a:off x="0" y="0"/>
          <a:ext cx="0" cy="0"/>
          <a:chOff x="0" y="0"/>
          <a:chExt cx="0" cy="0"/>
        </a:xfrm>
      </p:grpSpPr>
      <p:sp>
        <p:nvSpPr>
          <p:cNvPr id="1892" name="Google Shape;1892;p19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93" name="Google Shape;1893;p19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 name="Shape 263"/>
        <p:cNvGrpSpPr/>
        <p:nvPr/>
      </p:nvGrpSpPr>
      <p:grpSpPr>
        <a:xfrm>
          <a:off x="0" y="0"/>
          <a:ext cx="0" cy="0"/>
          <a:chOff x="0" y="0"/>
          <a:chExt cx="0" cy="0"/>
        </a:xfrm>
      </p:grpSpPr>
      <p:sp>
        <p:nvSpPr>
          <p:cNvPr id="264" name="Google Shape;264;p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5" name="Google Shape;265;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6" name="Shape 1896"/>
        <p:cNvGrpSpPr/>
        <p:nvPr/>
      </p:nvGrpSpPr>
      <p:grpSpPr>
        <a:xfrm>
          <a:off x="0" y="0"/>
          <a:ext cx="0" cy="0"/>
          <a:chOff x="0" y="0"/>
          <a:chExt cx="0" cy="0"/>
        </a:xfrm>
      </p:grpSpPr>
      <p:sp>
        <p:nvSpPr>
          <p:cNvPr id="1897" name="Google Shape;1897;p19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898" name="Google Shape;1898;p19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5" name="Shape 1905"/>
        <p:cNvGrpSpPr/>
        <p:nvPr/>
      </p:nvGrpSpPr>
      <p:grpSpPr>
        <a:xfrm>
          <a:off x="0" y="0"/>
          <a:ext cx="0" cy="0"/>
          <a:chOff x="0" y="0"/>
          <a:chExt cx="0" cy="0"/>
        </a:xfrm>
      </p:grpSpPr>
      <p:sp>
        <p:nvSpPr>
          <p:cNvPr id="1906" name="Google Shape;1906;p19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07" name="Google Shape;1907;p1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4" name="Shape 1914"/>
        <p:cNvGrpSpPr/>
        <p:nvPr/>
      </p:nvGrpSpPr>
      <p:grpSpPr>
        <a:xfrm>
          <a:off x="0" y="0"/>
          <a:ext cx="0" cy="0"/>
          <a:chOff x="0" y="0"/>
          <a:chExt cx="0" cy="0"/>
        </a:xfrm>
      </p:grpSpPr>
      <p:sp>
        <p:nvSpPr>
          <p:cNvPr id="1915" name="Google Shape;1915;p19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16" name="Google Shape;1916;p1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3" name="Shape 1923"/>
        <p:cNvGrpSpPr/>
        <p:nvPr/>
      </p:nvGrpSpPr>
      <p:grpSpPr>
        <a:xfrm>
          <a:off x="0" y="0"/>
          <a:ext cx="0" cy="0"/>
          <a:chOff x="0" y="0"/>
          <a:chExt cx="0" cy="0"/>
        </a:xfrm>
      </p:grpSpPr>
      <p:sp>
        <p:nvSpPr>
          <p:cNvPr id="1924" name="Google Shape;1924;p19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25" name="Google Shape;1925;p19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9" name="Shape 1929"/>
        <p:cNvGrpSpPr/>
        <p:nvPr/>
      </p:nvGrpSpPr>
      <p:grpSpPr>
        <a:xfrm>
          <a:off x="0" y="0"/>
          <a:ext cx="0" cy="0"/>
          <a:chOff x="0" y="0"/>
          <a:chExt cx="0" cy="0"/>
        </a:xfrm>
      </p:grpSpPr>
      <p:sp>
        <p:nvSpPr>
          <p:cNvPr id="1930" name="Google Shape;1930;p19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1" name="Google Shape;1931;p19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7" name="Shape 1937"/>
        <p:cNvGrpSpPr/>
        <p:nvPr/>
      </p:nvGrpSpPr>
      <p:grpSpPr>
        <a:xfrm>
          <a:off x="0" y="0"/>
          <a:ext cx="0" cy="0"/>
          <a:chOff x="0" y="0"/>
          <a:chExt cx="0" cy="0"/>
        </a:xfrm>
      </p:grpSpPr>
      <p:sp>
        <p:nvSpPr>
          <p:cNvPr id="1938" name="Google Shape;1938;p19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39" name="Google Shape;1939;p1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6" name="Shape 1946"/>
        <p:cNvGrpSpPr/>
        <p:nvPr/>
      </p:nvGrpSpPr>
      <p:grpSpPr>
        <a:xfrm>
          <a:off x="0" y="0"/>
          <a:ext cx="0" cy="0"/>
          <a:chOff x="0" y="0"/>
          <a:chExt cx="0" cy="0"/>
        </a:xfrm>
      </p:grpSpPr>
      <p:sp>
        <p:nvSpPr>
          <p:cNvPr id="1947" name="Google Shape;1947;p19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48" name="Google Shape;1948;p19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5" name="Shape 1955"/>
        <p:cNvGrpSpPr/>
        <p:nvPr/>
      </p:nvGrpSpPr>
      <p:grpSpPr>
        <a:xfrm>
          <a:off x="0" y="0"/>
          <a:ext cx="0" cy="0"/>
          <a:chOff x="0" y="0"/>
          <a:chExt cx="0" cy="0"/>
        </a:xfrm>
      </p:grpSpPr>
      <p:sp>
        <p:nvSpPr>
          <p:cNvPr id="1956" name="Google Shape;1956;p19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57" name="Google Shape;1957;p19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4" name="Shape 1964"/>
        <p:cNvGrpSpPr/>
        <p:nvPr/>
      </p:nvGrpSpPr>
      <p:grpSpPr>
        <a:xfrm>
          <a:off x="0" y="0"/>
          <a:ext cx="0" cy="0"/>
          <a:chOff x="0" y="0"/>
          <a:chExt cx="0" cy="0"/>
        </a:xfrm>
      </p:grpSpPr>
      <p:sp>
        <p:nvSpPr>
          <p:cNvPr id="1965" name="Google Shape;1965;p19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66" name="Google Shape;1966;p19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4" name="Shape 1974"/>
        <p:cNvGrpSpPr/>
        <p:nvPr/>
      </p:nvGrpSpPr>
      <p:grpSpPr>
        <a:xfrm>
          <a:off x="0" y="0"/>
          <a:ext cx="0" cy="0"/>
          <a:chOff x="0" y="0"/>
          <a:chExt cx="0" cy="0"/>
        </a:xfrm>
      </p:grpSpPr>
      <p:sp>
        <p:nvSpPr>
          <p:cNvPr id="1975" name="Google Shape;1975;p20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76" name="Google Shape;1976;p20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7" name="Google Shape;97;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1" name="Shape 1981"/>
        <p:cNvGrpSpPr/>
        <p:nvPr/>
      </p:nvGrpSpPr>
      <p:grpSpPr>
        <a:xfrm>
          <a:off x="0" y="0"/>
          <a:ext cx="0" cy="0"/>
          <a:chOff x="0" y="0"/>
          <a:chExt cx="0" cy="0"/>
        </a:xfrm>
      </p:grpSpPr>
      <p:sp>
        <p:nvSpPr>
          <p:cNvPr id="1982" name="Google Shape;1982;p20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83" name="Google Shape;1983;p20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8" name="Shape 1988"/>
        <p:cNvGrpSpPr/>
        <p:nvPr/>
      </p:nvGrpSpPr>
      <p:grpSpPr>
        <a:xfrm>
          <a:off x="0" y="0"/>
          <a:ext cx="0" cy="0"/>
          <a:chOff x="0" y="0"/>
          <a:chExt cx="0" cy="0"/>
        </a:xfrm>
      </p:grpSpPr>
      <p:sp>
        <p:nvSpPr>
          <p:cNvPr id="1989" name="Google Shape;1989;p20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90" name="Google Shape;1990;p20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3" name="Shape 1993"/>
        <p:cNvGrpSpPr/>
        <p:nvPr/>
      </p:nvGrpSpPr>
      <p:grpSpPr>
        <a:xfrm>
          <a:off x="0" y="0"/>
          <a:ext cx="0" cy="0"/>
          <a:chOff x="0" y="0"/>
          <a:chExt cx="0" cy="0"/>
        </a:xfrm>
      </p:grpSpPr>
      <p:sp>
        <p:nvSpPr>
          <p:cNvPr id="1994" name="Google Shape;1994;p20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95" name="Google Shape;1995;p20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0" name="Shape 2000"/>
        <p:cNvGrpSpPr/>
        <p:nvPr/>
      </p:nvGrpSpPr>
      <p:grpSpPr>
        <a:xfrm>
          <a:off x="0" y="0"/>
          <a:ext cx="0" cy="0"/>
          <a:chOff x="0" y="0"/>
          <a:chExt cx="0" cy="0"/>
        </a:xfrm>
      </p:grpSpPr>
      <p:sp>
        <p:nvSpPr>
          <p:cNvPr id="2001" name="Google Shape;2001;p20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02" name="Google Shape;2002;p20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07" name="Shape 2007"/>
        <p:cNvGrpSpPr/>
        <p:nvPr/>
      </p:nvGrpSpPr>
      <p:grpSpPr>
        <a:xfrm>
          <a:off x="0" y="0"/>
          <a:ext cx="0" cy="0"/>
          <a:chOff x="0" y="0"/>
          <a:chExt cx="0" cy="0"/>
        </a:xfrm>
      </p:grpSpPr>
      <p:sp>
        <p:nvSpPr>
          <p:cNvPr id="2008" name="Google Shape;2008;p20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9" name="Google Shape;2009;p20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10" name="Google Shape;2010;p20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5" name="Shape 2015"/>
        <p:cNvGrpSpPr/>
        <p:nvPr/>
      </p:nvGrpSpPr>
      <p:grpSpPr>
        <a:xfrm>
          <a:off x="0" y="0"/>
          <a:ext cx="0" cy="0"/>
          <a:chOff x="0" y="0"/>
          <a:chExt cx="0" cy="0"/>
        </a:xfrm>
      </p:grpSpPr>
      <p:sp>
        <p:nvSpPr>
          <p:cNvPr id="2016" name="Google Shape;2016;p20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17" name="Google Shape;2017;p20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0" name="Shape 2020"/>
        <p:cNvGrpSpPr/>
        <p:nvPr/>
      </p:nvGrpSpPr>
      <p:grpSpPr>
        <a:xfrm>
          <a:off x="0" y="0"/>
          <a:ext cx="0" cy="0"/>
          <a:chOff x="0" y="0"/>
          <a:chExt cx="0" cy="0"/>
        </a:xfrm>
      </p:grpSpPr>
      <p:sp>
        <p:nvSpPr>
          <p:cNvPr id="2021" name="Google Shape;2021;p20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22" name="Google Shape;2022;p20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26" name="Shape 2026"/>
        <p:cNvGrpSpPr/>
        <p:nvPr/>
      </p:nvGrpSpPr>
      <p:grpSpPr>
        <a:xfrm>
          <a:off x="0" y="0"/>
          <a:ext cx="0" cy="0"/>
          <a:chOff x="0" y="0"/>
          <a:chExt cx="0" cy="0"/>
        </a:xfrm>
      </p:grpSpPr>
      <p:sp>
        <p:nvSpPr>
          <p:cNvPr id="2027" name="Google Shape;2027;p20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28" name="Google Shape;2028;p20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3" name="Shape 2033"/>
        <p:cNvGrpSpPr/>
        <p:nvPr/>
      </p:nvGrpSpPr>
      <p:grpSpPr>
        <a:xfrm>
          <a:off x="0" y="0"/>
          <a:ext cx="0" cy="0"/>
          <a:chOff x="0" y="0"/>
          <a:chExt cx="0" cy="0"/>
        </a:xfrm>
      </p:grpSpPr>
      <p:sp>
        <p:nvSpPr>
          <p:cNvPr id="2034" name="Google Shape;2034;p20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35" name="Google Shape;2035;p20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0" name="Shape 2040"/>
        <p:cNvGrpSpPr/>
        <p:nvPr/>
      </p:nvGrpSpPr>
      <p:grpSpPr>
        <a:xfrm>
          <a:off x="0" y="0"/>
          <a:ext cx="0" cy="0"/>
          <a:chOff x="0" y="0"/>
          <a:chExt cx="0" cy="0"/>
        </a:xfrm>
      </p:grpSpPr>
      <p:sp>
        <p:nvSpPr>
          <p:cNvPr id="2041" name="Google Shape;2041;p2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42" name="Google Shape;2042;p2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p2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 name="Google Shape;281;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7" name="Shape 2047"/>
        <p:cNvGrpSpPr/>
        <p:nvPr/>
      </p:nvGrpSpPr>
      <p:grpSpPr>
        <a:xfrm>
          <a:off x="0" y="0"/>
          <a:ext cx="0" cy="0"/>
          <a:chOff x="0" y="0"/>
          <a:chExt cx="0" cy="0"/>
        </a:xfrm>
      </p:grpSpPr>
      <p:sp>
        <p:nvSpPr>
          <p:cNvPr id="2048" name="Google Shape;2048;p2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49" name="Google Shape;2049;p2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3" name="Shape 2053"/>
        <p:cNvGrpSpPr/>
        <p:nvPr/>
      </p:nvGrpSpPr>
      <p:grpSpPr>
        <a:xfrm>
          <a:off x="0" y="0"/>
          <a:ext cx="0" cy="0"/>
          <a:chOff x="0" y="0"/>
          <a:chExt cx="0" cy="0"/>
        </a:xfrm>
      </p:grpSpPr>
      <p:sp>
        <p:nvSpPr>
          <p:cNvPr id="2054" name="Google Shape;2054;p2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55" name="Google Shape;2055;p2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9" name="Shape 2059"/>
        <p:cNvGrpSpPr/>
        <p:nvPr/>
      </p:nvGrpSpPr>
      <p:grpSpPr>
        <a:xfrm>
          <a:off x="0" y="0"/>
          <a:ext cx="0" cy="0"/>
          <a:chOff x="0" y="0"/>
          <a:chExt cx="0" cy="0"/>
        </a:xfrm>
      </p:grpSpPr>
      <p:sp>
        <p:nvSpPr>
          <p:cNvPr id="2060" name="Google Shape;2060;p2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61" name="Google Shape;2061;p2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6" name="Shape 2066"/>
        <p:cNvGrpSpPr/>
        <p:nvPr/>
      </p:nvGrpSpPr>
      <p:grpSpPr>
        <a:xfrm>
          <a:off x="0" y="0"/>
          <a:ext cx="0" cy="0"/>
          <a:chOff x="0" y="0"/>
          <a:chExt cx="0" cy="0"/>
        </a:xfrm>
      </p:grpSpPr>
      <p:sp>
        <p:nvSpPr>
          <p:cNvPr id="2067" name="Google Shape;2067;p2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68" name="Google Shape;2068;p2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1" name="Shape 2071"/>
        <p:cNvGrpSpPr/>
        <p:nvPr/>
      </p:nvGrpSpPr>
      <p:grpSpPr>
        <a:xfrm>
          <a:off x="0" y="0"/>
          <a:ext cx="0" cy="0"/>
          <a:chOff x="0" y="0"/>
          <a:chExt cx="0" cy="0"/>
        </a:xfrm>
      </p:grpSpPr>
      <p:sp>
        <p:nvSpPr>
          <p:cNvPr id="2072" name="Google Shape;2072;p2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73" name="Google Shape;2073;p2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77" name="Shape 2077"/>
        <p:cNvGrpSpPr/>
        <p:nvPr/>
      </p:nvGrpSpPr>
      <p:grpSpPr>
        <a:xfrm>
          <a:off x="0" y="0"/>
          <a:ext cx="0" cy="0"/>
          <a:chOff x="0" y="0"/>
          <a:chExt cx="0" cy="0"/>
        </a:xfrm>
      </p:grpSpPr>
      <p:sp>
        <p:nvSpPr>
          <p:cNvPr id="2078" name="Google Shape;2078;p2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79" name="Google Shape;2079;p2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4" name="Shape 2084"/>
        <p:cNvGrpSpPr/>
        <p:nvPr/>
      </p:nvGrpSpPr>
      <p:grpSpPr>
        <a:xfrm>
          <a:off x="0" y="0"/>
          <a:ext cx="0" cy="0"/>
          <a:chOff x="0" y="0"/>
          <a:chExt cx="0" cy="0"/>
        </a:xfrm>
      </p:grpSpPr>
      <p:sp>
        <p:nvSpPr>
          <p:cNvPr id="2085" name="Google Shape;2085;p2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86" name="Google Shape;2086;p2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9" name="Shape 2089"/>
        <p:cNvGrpSpPr/>
        <p:nvPr/>
      </p:nvGrpSpPr>
      <p:grpSpPr>
        <a:xfrm>
          <a:off x="0" y="0"/>
          <a:ext cx="0" cy="0"/>
          <a:chOff x="0" y="0"/>
          <a:chExt cx="0" cy="0"/>
        </a:xfrm>
      </p:grpSpPr>
      <p:sp>
        <p:nvSpPr>
          <p:cNvPr id="2090" name="Google Shape;2090;p2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91" name="Google Shape;2091;p2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7" name="Shape 2097"/>
        <p:cNvGrpSpPr/>
        <p:nvPr/>
      </p:nvGrpSpPr>
      <p:grpSpPr>
        <a:xfrm>
          <a:off x="0" y="0"/>
          <a:ext cx="0" cy="0"/>
          <a:chOff x="0" y="0"/>
          <a:chExt cx="0" cy="0"/>
        </a:xfrm>
      </p:grpSpPr>
      <p:sp>
        <p:nvSpPr>
          <p:cNvPr id="2098" name="Google Shape;2098;p2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99" name="Google Shape;2099;p2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2" name="Shape 2102"/>
        <p:cNvGrpSpPr/>
        <p:nvPr/>
      </p:nvGrpSpPr>
      <p:grpSpPr>
        <a:xfrm>
          <a:off x="0" y="0"/>
          <a:ext cx="0" cy="0"/>
          <a:chOff x="0" y="0"/>
          <a:chExt cx="0" cy="0"/>
        </a:xfrm>
      </p:grpSpPr>
      <p:sp>
        <p:nvSpPr>
          <p:cNvPr id="2103" name="Google Shape;2103;p2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04" name="Google Shape;2104;p2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p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4" name="Google Shape;294;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0" name="Shape 2110"/>
        <p:cNvGrpSpPr/>
        <p:nvPr/>
      </p:nvGrpSpPr>
      <p:grpSpPr>
        <a:xfrm>
          <a:off x="0" y="0"/>
          <a:ext cx="0" cy="0"/>
          <a:chOff x="0" y="0"/>
          <a:chExt cx="0" cy="0"/>
        </a:xfrm>
      </p:grpSpPr>
      <p:sp>
        <p:nvSpPr>
          <p:cNvPr id="2111" name="Google Shape;2111;p22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12" name="Google Shape;2112;p2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0" name="Shape 2120"/>
        <p:cNvGrpSpPr/>
        <p:nvPr/>
      </p:nvGrpSpPr>
      <p:grpSpPr>
        <a:xfrm>
          <a:off x="0" y="0"/>
          <a:ext cx="0" cy="0"/>
          <a:chOff x="0" y="0"/>
          <a:chExt cx="0" cy="0"/>
        </a:xfrm>
      </p:grpSpPr>
      <p:sp>
        <p:nvSpPr>
          <p:cNvPr id="2121" name="Google Shape;2121;p2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22" name="Google Shape;2122;p2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27" name="Shape 2127"/>
        <p:cNvGrpSpPr/>
        <p:nvPr/>
      </p:nvGrpSpPr>
      <p:grpSpPr>
        <a:xfrm>
          <a:off x="0" y="0"/>
          <a:ext cx="0" cy="0"/>
          <a:chOff x="0" y="0"/>
          <a:chExt cx="0" cy="0"/>
        </a:xfrm>
      </p:grpSpPr>
      <p:sp>
        <p:nvSpPr>
          <p:cNvPr id="2128" name="Google Shape;2128;p2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29" name="Google Shape;2129;p2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5" name="Shape 2135"/>
        <p:cNvGrpSpPr/>
        <p:nvPr/>
      </p:nvGrpSpPr>
      <p:grpSpPr>
        <a:xfrm>
          <a:off x="0" y="0"/>
          <a:ext cx="0" cy="0"/>
          <a:chOff x="0" y="0"/>
          <a:chExt cx="0" cy="0"/>
        </a:xfrm>
      </p:grpSpPr>
      <p:sp>
        <p:nvSpPr>
          <p:cNvPr id="2136" name="Google Shape;2136;p22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37" name="Google Shape;2137;p2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3" name="Shape 2143"/>
        <p:cNvGrpSpPr/>
        <p:nvPr/>
      </p:nvGrpSpPr>
      <p:grpSpPr>
        <a:xfrm>
          <a:off x="0" y="0"/>
          <a:ext cx="0" cy="0"/>
          <a:chOff x="0" y="0"/>
          <a:chExt cx="0" cy="0"/>
        </a:xfrm>
      </p:grpSpPr>
      <p:sp>
        <p:nvSpPr>
          <p:cNvPr id="2144" name="Google Shape;2144;p22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45" name="Google Shape;2145;p2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1" name="Shape 2151"/>
        <p:cNvGrpSpPr/>
        <p:nvPr/>
      </p:nvGrpSpPr>
      <p:grpSpPr>
        <a:xfrm>
          <a:off x="0" y="0"/>
          <a:ext cx="0" cy="0"/>
          <a:chOff x="0" y="0"/>
          <a:chExt cx="0" cy="0"/>
        </a:xfrm>
      </p:grpSpPr>
      <p:sp>
        <p:nvSpPr>
          <p:cNvPr id="2152" name="Google Shape;2152;p22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53" name="Google Shape;2153;p2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3" name="Shape 2213"/>
        <p:cNvGrpSpPr/>
        <p:nvPr/>
      </p:nvGrpSpPr>
      <p:grpSpPr>
        <a:xfrm>
          <a:off x="0" y="0"/>
          <a:ext cx="0" cy="0"/>
          <a:chOff x="0" y="0"/>
          <a:chExt cx="0" cy="0"/>
        </a:xfrm>
      </p:grpSpPr>
      <p:sp>
        <p:nvSpPr>
          <p:cNvPr id="2214" name="Google Shape;2214;p22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15" name="Google Shape;2215;p2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5" name="Shape 2225"/>
        <p:cNvGrpSpPr/>
        <p:nvPr/>
      </p:nvGrpSpPr>
      <p:grpSpPr>
        <a:xfrm>
          <a:off x="0" y="0"/>
          <a:ext cx="0" cy="0"/>
          <a:chOff x="0" y="0"/>
          <a:chExt cx="0" cy="0"/>
        </a:xfrm>
      </p:grpSpPr>
      <p:sp>
        <p:nvSpPr>
          <p:cNvPr id="2226" name="Google Shape;2226;p22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27" name="Google Shape;2227;p2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3" name="Shape 2253"/>
        <p:cNvGrpSpPr/>
        <p:nvPr/>
      </p:nvGrpSpPr>
      <p:grpSpPr>
        <a:xfrm>
          <a:off x="0" y="0"/>
          <a:ext cx="0" cy="0"/>
          <a:chOff x="0" y="0"/>
          <a:chExt cx="0" cy="0"/>
        </a:xfrm>
      </p:grpSpPr>
      <p:sp>
        <p:nvSpPr>
          <p:cNvPr id="2254" name="Google Shape;2254;p22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55" name="Google Shape;2255;p2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3" name="Shape 2263"/>
        <p:cNvGrpSpPr/>
        <p:nvPr/>
      </p:nvGrpSpPr>
      <p:grpSpPr>
        <a:xfrm>
          <a:off x="0" y="0"/>
          <a:ext cx="0" cy="0"/>
          <a:chOff x="0" y="0"/>
          <a:chExt cx="0" cy="0"/>
        </a:xfrm>
      </p:grpSpPr>
      <p:sp>
        <p:nvSpPr>
          <p:cNvPr id="2264" name="Google Shape;2264;p23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65" name="Google Shape;2265;p23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p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1" name="Google Shape;301;p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2" name="Shape 2272"/>
        <p:cNvGrpSpPr/>
        <p:nvPr/>
      </p:nvGrpSpPr>
      <p:grpSpPr>
        <a:xfrm>
          <a:off x="0" y="0"/>
          <a:ext cx="0" cy="0"/>
          <a:chOff x="0" y="0"/>
          <a:chExt cx="0" cy="0"/>
        </a:xfrm>
      </p:grpSpPr>
      <p:sp>
        <p:nvSpPr>
          <p:cNvPr id="2273" name="Google Shape;2273;p23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74" name="Google Shape;2274;p2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6" name="Shape 2316"/>
        <p:cNvGrpSpPr/>
        <p:nvPr/>
      </p:nvGrpSpPr>
      <p:grpSpPr>
        <a:xfrm>
          <a:off x="0" y="0"/>
          <a:ext cx="0" cy="0"/>
          <a:chOff x="0" y="0"/>
          <a:chExt cx="0" cy="0"/>
        </a:xfrm>
      </p:grpSpPr>
      <p:sp>
        <p:nvSpPr>
          <p:cNvPr id="2317" name="Google Shape;2317;p23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18" name="Google Shape;2318;p2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6" name="Shape 2326"/>
        <p:cNvGrpSpPr/>
        <p:nvPr/>
      </p:nvGrpSpPr>
      <p:grpSpPr>
        <a:xfrm>
          <a:off x="0" y="0"/>
          <a:ext cx="0" cy="0"/>
          <a:chOff x="0" y="0"/>
          <a:chExt cx="0" cy="0"/>
        </a:xfrm>
      </p:grpSpPr>
      <p:sp>
        <p:nvSpPr>
          <p:cNvPr id="2327" name="Google Shape;2327;p23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28" name="Google Shape;2328;p23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9" name="Shape 2339"/>
        <p:cNvGrpSpPr/>
        <p:nvPr/>
      </p:nvGrpSpPr>
      <p:grpSpPr>
        <a:xfrm>
          <a:off x="0" y="0"/>
          <a:ext cx="0" cy="0"/>
          <a:chOff x="0" y="0"/>
          <a:chExt cx="0" cy="0"/>
        </a:xfrm>
      </p:grpSpPr>
      <p:sp>
        <p:nvSpPr>
          <p:cNvPr id="2340" name="Google Shape;2340;p23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41" name="Google Shape;2341;p23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0" name="Shape 2350"/>
        <p:cNvGrpSpPr/>
        <p:nvPr/>
      </p:nvGrpSpPr>
      <p:grpSpPr>
        <a:xfrm>
          <a:off x="0" y="0"/>
          <a:ext cx="0" cy="0"/>
          <a:chOff x="0" y="0"/>
          <a:chExt cx="0" cy="0"/>
        </a:xfrm>
      </p:grpSpPr>
      <p:sp>
        <p:nvSpPr>
          <p:cNvPr id="2351" name="Google Shape;2351;p23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52" name="Google Shape;2352;p2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8" name="Shape 2358"/>
        <p:cNvGrpSpPr/>
        <p:nvPr/>
      </p:nvGrpSpPr>
      <p:grpSpPr>
        <a:xfrm>
          <a:off x="0" y="0"/>
          <a:ext cx="0" cy="0"/>
          <a:chOff x="0" y="0"/>
          <a:chExt cx="0" cy="0"/>
        </a:xfrm>
      </p:grpSpPr>
      <p:sp>
        <p:nvSpPr>
          <p:cNvPr id="2359" name="Google Shape;2359;p23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60" name="Google Shape;2360;p23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5" name="Shape 2365"/>
        <p:cNvGrpSpPr/>
        <p:nvPr/>
      </p:nvGrpSpPr>
      <p:grpSpPr>
        <a:xfrm>
          <a:off x="0" y="0"/>
          <a:ext cx="0" cy="0"/>
          <a:chOff x="0" y="0"/>
          <a:chExt cx="0" cy="0"/>
        </a:xfrm>
      </p:grpSpPr>
      <p:sp>
        <p:nvSpPr>
          <p:cNvPr id="2366" name="Google Shape;2366;p23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67" name="Google Shape;2367;p2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3" name="Shape 2373"/>
        <p:cNvGrpSpPr/>
        <p:nvPr/>
      </p:nvGrpSpPr>
      <p:grpSpPr>
        <a:xfrm>
          <a:off x="0" y="0"/>
          <a:ext cx="0" cy="0"/>
          <a:chOff x="0" y="0"/>
          <a:chExt cx="0" cy="0"/>
        </a:xfrm>
      </p:grpSpPr>
      <p:sp>
        <p:nvSpPr>
          <p:cNvPr id="2374" name="Google Shape;2374;p23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75" name="Google Shape;2375;p23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0" name="Shape 2380"/>
        <p:cNvGrpSpPr/>
        <p:nvPr/>
      </p:nvGrpSpPr>
      <p:grpSpPr>
        <a:xfrm>
          <a:off x="0" y="0"/>
          <a:ext cx="0" cy="0"/>
          <a:chOff x="0" y="0"/>
          <a:chExt cx="0" cy="0"/>
        </a:xfrm>
      </p:grpSpPr>
      <p:sp>
        <p:nvSpPr>
          <p:cNvPr id="2381" name="Google Shape;2381;p23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82" name="Google Shape;2382;p23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1" name="Shape 2391"/>
        <p:cNvGrpSpPr/>
        <p:nvPr/>
      </p:nvGrpSpPr>
      <p:grpSpPr>
        <a:xfrm>
          <a:off x="0" y="0"/>
          <a:ext cx="0" cy="0"/>
          <a:chOff x="0" y="0"/>
          <a:chExt cx="0" cy="0"/>
        </a:xfrm>
      </p:grpSpPr>
      <p:sp>
        <p:nvSpPr>
          <p:cNvPr id="2392" name="Google Shape;2392;p24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93" name="Google Shape;2393;p24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p2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7" name="Google Shape;307;p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8" name="Shape 2398"/>
        <p:cNvGrpSpPr/>
        <p:nvPr/>
      </p:nvGrpSpPr>
      <p:grpSpPr>
        <a:xfrm>
          <a:off x="0" y="0"/>
          <a:ext cx="0" cy="0"/>
          <a:chOff x="0" y="0"/>
          <a:chExt cx="0" cy="0"/>
        </a:xfrm>
      </p:grpSpPr>
      <p:sp>
        <p:nvSpPr>
          <p:cNvPr id="2399" name="Google Shape;2399;p24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00" name="Google Shape;2400;p2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9" name="Shape 2409"/>
        <p:cNvGrpSpPr/>
        <p:nvPr/>
      </p:nvGrpSpPr>
      <p:grpSpPr>
        <a:xfrm>
          <a:off x="0" y="0"/>
          <a:ext cx="0" cy="0"/>
          <a:chOff x="0" y="0"/>
          <a:chExt cx="0" cy="0"/>
        </a:xfrm>
      </p:grpSpPr>
      <p:sp>
        <p:nvSpPr>
          <p:cNvPr id="2410" name="Google Shape;2410;p24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1" name="Google Shape;2411;p2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1" name="Shape 2421"/>
        <p:cNvGrpSpPr/>
        <p:nvPr/>
      </p:nvGrpSpPr>
      <p:grpSpPr>
        <a:xfrm>
          <a:off x="0" y="0"/>
          <a:ext cx="0" cy="0"/>
          <a:chOff x="0" y="0"/>
          <a:chExt cx="0" cy="0"/>
        </a:xfrm>
      </p:grpSpPr>
      <p:sp>
        <p:nvSpPr>
          <p:cNvPr id="2422" name="Google Shape;2422;p24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23" name="Google Shape;2423;p24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8" name="Shape 2428"/>
        <p:cNvGrpSpPr/>
        <p:nvPr/>
      </p:nvGrpSpPr>
      <p:grpSpPr>
        <a:xfrm>
          <a:off x="0" y="0"/>
          <a:ext cx="0" cy="0"/>
          <a:chOff x="0" y="0"/>
          <a:chExt cx="0" cy="0"/>
        </a:xfrm>
      </p:grpSpPr>
      <p:sp>
        <p:nvSpPr>
          <p:cNvPr id="2429" name="Google Shape;2429;p2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0" name="Google Shape;2430;p24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31" name="Google Shape;2431;p24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3" name="Shape 2443"/>
        <p:cNvGrpSpPr/>
        <p:nvPr/>
      </p:nvGrpSpPr>
      <p:grpSpPr>
        <a:xfrm>
          <a:off x="0" y="0"/>
          <a:ext cx="0" cy="0"/>
          <a:chOff x="0" y="0"/>
          <a:chExt cx="0" cy="0"/>
        </a:xfrm>
      </p:grpSpPr>
      <p:sp>
        <p:nvSpPr>
          <p:cNvPr id="2444" name="Google Shape;2444;p24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5" name="Google Shape;2445;p24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46" name="Google Shape;2446;p24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2" name="Shape 2452"/>
        <p:cNvGrpSpPr/>
        <p:nvPr/>
      </p:nvGrpSpPr>
      <p:grpSpPr>
        <a:xfrm>
          <a:off x="0" y="0"/>
          <a:ext cx="0" cy="0"/>
          <a:chOff x="0" y="0"/>
          <a:chExt cx="0" cy="0"/>
        </a:xfrm>
      </p:grpSpPr>
      <p:sp>
        <p:nvSpPr>
          <p:cNvPr id="2453" name="Google Shape;2453;p24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54" name="Google Shape;2454;p24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1" name="Shape 2461"/>
        <p:cNvGrpSpPr/>
        <p:nvPr/>
      </p:nvGrpSpPr>
      <p:grpSpPr>
        <a:xfrm>
          <a:off x="0" y="0"/>
          <a:ext cx="0" cy="0"/>
          <a:chOff x="0" y="0"/>
          <a:chExt cx="0" cy="0"/>
        </a:xfrm>
      </p:grpSpPr>
      <p:sp>
        <p:nvSpPr>
          <p:cNvPr id="2462" name="Google Shape;2462;p24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63" name="Google Shape;2463;p2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69" name="Shape 2469"/>
        <p:cNvGrpSpPr/>
        <p:nvPr/>
      </p:nvGrpSpPr>
      <p:grpSpPr>
        <a:xfrm>
          <a:off x="0" y="0"/>
          <a:ext cx="0" cy="0"/>
          <a:chOff x="0" y="0"/>
          <a:chExt cx="0" cy="0"/>
        </a:xfrm>
      </p:grpSpPr>
      <p:sp>
        <p:nvSpPr>
          <p:cNvPr id="2470" name="Google Shape;2470;p24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1" name="Google Shape;2471;p24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78" name="Shape 2478"/>
        <p:cNvGrpSpPr/>
        <p:nvPr/>
      </p:nvGrpSpPr>
      <p:grpSpPr>
        <a:xfrm>
          <a:off x="0" y="0"/>
          <a:ext cx="0" cy="0"/>
          <a:chOff x="0" y="0"/>
          <a:chExt cx="0" cy="0"/>
        </a:xfrm>
      </p:grpSpPr>
      <p:sp>
        <p:nvSpPr>
          <p:cNvPr id="2479" name="Google Shape;2479;p24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80" name="Google Shape;2480;p24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4" name="Shape 2484"/>
        <p:cNvGrpSpPr/>
        <p:nvPr/>
      </p:nvGrpSpPr>
      <p:grpSpPr>
        <a:xfrm>
          <a:off x="0" y="0"/>
          <a:ext cx="0" cy="0"/>
          <a:chOff x="0" y="0"/>
          <a:chExt cx="0" cy="0"/>
        </a:xfrm>
      </p:grpSpPr>
      <p:sp>
        <p:nvSpPr>
          <p:cNvPr id="2485" name="Google Shape;2485;p25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86" name="Google Shape;2486;p25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2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2" name="Google Shape;312;p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2" name="Shape 2492"/>
        <p:cNvGrpSpPr/>
        <p:nvPr/>
      </p:nvGrpSpPr>
      <p:grpSpPr>
        <a:xfrm>
          <a:off x="0" y="0"/>
          <a:ext cx="0" cy="0"/>
          <a:chOff x="0" y="0"/>
          <a:chExt cx="0" cy="0"/>
        </a:xfrm>
      </p:grpSpPr>
      <p:sp>
        <p:nvSpPr>
          <p:cNvPr id="2493" name="Google Shape;2493;p25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94" name="Google Shape;2494;p2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2" name="Shape 2502"/>
        <p:cNvGrpSpPr/>
        <p:nvPr/>
      </p:nvGrpSpPr>
      <p:grpSpPr>
        <a:xfrm>
          <a:off x="0" y="0"/>
          <a:ext cx="0" cy="0"/>
          <a:chOff x="0" y="0"/>
          <a:chExt cx="0" cy="0"/>
        </a:xfrm>
      </p:grpSpPr>
      <p:sp>
        <p:nvSpPr>
          <p:cNvPr id="2503" name="Google Shape;2503;p25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04" name="Google Shape;2504;p25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8" name="Shape 2508"/>
        <p:cNvGrpSpPr/>
        <p:nvPr/>
      </p:nvGrpSpPr>
      <p:grpSpPr>
        <a:xfrm>
          <a:off x="0" y="0"/>
          <a:ext cx="0" cy="0"/>
          <a:chOff x="0" y="0"/>
          <a:chExt cx="0" cy="0"/>
        </a:xfrm>
      </p:grpSpPr>
      <p:sp>
        <p:nvSpPr>
          <p:cNvPr id="2509" name="Google Shape;2509;p25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10" name="Google Shape;2510;p25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3" name="Shape 2513"/>
        <p:cNvGrpSpPr/>
        <p:nvPr/>
      </p:nvGrpSpPr>
      <p:grpSpPr>
        <a:xfrm>
          <a:off x="0" y="0"/>
          <a:ext cx="0" cy="0"/>
          <a:chOff x="0" y="0"/>
          <a:chExt cx="0" cy="0"/>
        </a:xfrm>
      </p:grpSpPr>
      <p:sp>
        <p:nvSpPr>
          <p:cNvPr id="2514" name="Google Shape;2514;p25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15" name="Google Shape;2515;p25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2" name="Shape 2522"/>
        <p:cNvGrpSpPr/>
        <p:nvPr/>
      </p:nvGrpSpPr>
      <p:grpSpPr>
        <a:xfrm>
          <a:off x="0" y="0"/>
          <a:ext cx="0" cy="0"/>
          <a:chOff x="0" y="0"/>
          <a:chExt cx="0" cy="0"/>
        </a:xfrm>
      </p:grpSpPr>
      <p:sp>
        <p:nvSpPr>
          <p:cNvPr id="2523" name="Google Shape;2523;p25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24" name="Google Shape;2524;p2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27" name="Shape 2527"/>
        <p:cNvGrpSpPr/>
        <p:nvPr/>
      </p:nvGrpSpPr>
      <p:grpSpPr>
        <a:xfrm>
          <a:off x="0" y="0"/>
          <a:ext cx="0" cy="0"/>
          <a:chOff x="0" y="0"/>
          <a:chExt cx="0" cy="0"/>
        </a:xfrm>
      </p:grpSpPr>
      <p:sp>
        <p:nvSpPr>
          <p:cNvPr id="2528" name="Google Shape;2528;p25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29" name="Google Shape;2529;p25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6" name="Shape 2536"/>
        <p:cNvGrpSpPr/>
        <p:nvPr/>
      </p:nvGrpSpPr>
      <p:grpSpPr>
        <a:xfrm>
          <a:off x="0" y="0"/>
          <a:ext cx="0" cy="0"/>
          <a:chOff x="0" y="0"/>
          <a:chExt cx="0" cy="0"/>
        </a:xfrm>
      </p:grpSpPr>
      <p:sp>
        <p:nvSpPr>
          <p:cNvPr id="2537" name="Google Shape;2537;p25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38" name="Google Shape;2538;p25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1" name="Shape 2541"/>
        <p:cNvGrpSpPr/>
        <p:nvPr/>
      </p:nvGrpSpPr>
      <p:grpSpPr>
        <a:xfrm>
          <a:off x="0" y="0"/>
          <a:ext cx="0" cy="0"/>
          <a:chOff x="0" y="0"/>
          <a:chExt cx="0" cy="0"/>
        </a:xfrm>
      </p:grpSpPr>
      <p:sp>
        <p:nvSpPr>
          <p:cNvPr id="2542" name="Google Shape;2542;p25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43" name="Google Shape;2543;p25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0" name="Shape 2550"/>
        <p:cNvGrpSpPr/>
        <p:nvPr/>
      </p:nvGrpSpPr>
      <p:grpSpPr>
        <a:xfrm>
          <a:off x="0" y="0"/>
          <a:ext cx="0" cy="0"/>
          <a:chOff x="0" y="0"/>
          <a:chExt cx="0" cy="0"/>
        </a:xfrm>
      </p:grpSpPr>
      <p:sp>
        <p:nvSpPr>
          <p:cNvPr id="2551" name="Google Shape;2551;p25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52" name="Google Shape;2552;p25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5" name="Shape 2555"/>
        <p:cNvGrpSpPr/>
        <p:nvPr/>
      </p:nvGrpSpPr>
      <p:grpSpPr>
        <a:xfrm>
          <a:off x="0" y="0"/>
          <a:ext cx="0" cy="0"/>
          <a:chOff x="0" y="0"/>
          <a:chExt cx="0" cy="0"/>
        </a:xfrm>
      </p:grpSpPr>
      <p:sp>
        <p:nvSpPr>
          <p:cNvPr id="2556" name="Google Shape;2556;p26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57" name="Google Shape;2557;p26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0" name="Shape 320"/>
        <p:cNvGrpSpPr/>
        <p:nvPr/>
      </p:nvGrpSpPr>
      <p:grpSpPr>
        <a:xfrm>
          <a:off x="0" y="0"/>
          <a:ext cx="0" cy="0"/>
          <a:chOff x="0" y="0"/>
          <a:chExt cx="0" cy="0"/>
        </a:xfrm>
      </p:grpSpPr>
      <p:sp>
        <p:nvSpPr>
          <p:cNvPr id="321" name="Google Shape;321;p2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2" name="Google Shape;322;p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2" name="Shape 2562"/>
        <p:cNvGrpSpPr/>
        <p:nvPr/>
      </p:nvGrpSpPr>
      <p:grpSpPr>
        <a:xfrm>
          <a:off x="0" y="0"/>
          <a:ext cx="0" cy="0"/>
          <a:chOff x="0" y="0"/>
          <a:chExt cx="0" cy="0"/>
        </a:xfrm>
      </p:grpSpPr>
      <p:sp>
        <p:nvSpPr>
          <p:cNvPr id="2563" name="Google Shape;2563;p26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64" name="Google Shape;2564;p26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0" name="Shape 2570"/>
        <p:cNvGrpSpPr/>
        <p:nvPr/>
      </p:nvGrpSpPr>
      <p:grpSpPr>
        <a:xfrm>
          <a:off x="0" y="0"/>
          <a:ext cx="0" cy="0"/>
          <a:chOff x="0" y="0"/>
          <a:chExt cx="0" cy="0"/>
        </a:xfrm>
      </p:grpSpPr>
      <p:sp>
        <p:nvSpPr>
          <p:cNvPr id="2571" name="Google Shape;2571;p26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72" name="Google Shape;2572;p26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0" name="Shape 2580"/>
        <p:cNvGrpSpPr/>
        <p:nvPr/>
      </p:nvGrpSpPr>
      <p:grpSpPr>
        <a:xfrm>
          <a:off x="0" y="0"/>
          <a:ext cx="0" cy="0"/>
          <a:chOff x="0" y="0"/>
          <a:chExt cx="0" cy="0"/>
        </a:xfrm>
      </p:grpSpPr>
      <p:sp>
        <p:nvSpPr>
          <p:cNvPr id="2581" name="Google Shape;2581;p26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82" name="Google Shape;2582;p26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6" name="Shape 2586"/>
        <p:cNvGrpSpPr/>
        <p:nvPr/>
      </p:nvGrpSpPr>
      <p:grpSpPr>
        <a:xfrm>
          <a:off x="0" y="0"/>
          <a:ext cx="0" cy="0"/>
          <a:chOff x="0" y="0"/>
          <a:chExt cx="0" cy="0"/>
        </a:xfrm>
      </p:grpSpPr>
      <p:sp>
        <p:nvSpPr>
          <p:cNvPr id="2587" name="Google Shape;2587;p26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88" name="Google Shape;2588;p2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7" name="Shape 2597"/>
        <p:cNvGrpSpPr/>
        <p:nvPr/>
      </p:nvGrpSpPr>
      <p:grpSpPr>
        <a:xfrm>
          <a:off x="0" y="0"/>
          <a:ext cx="0" cy="0"/>
          <a:chOff x="0" y="0"/>
          <a:chExt cx="0" cy="0"/>
        </a:xfrm>
      </p:grpSpPr>
      <p:sp>
        <p:nvSpPr>
          <p:cNvPr id="2598" name="Google Shape;2598;p26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99" name="Google Shape;2599;p26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3" name="Shape 2603"/>
        <p:cNvGrpSpPr/>
        <p:nvPr/>
      </p:nvGrpSpPr>
      <p:grpSpPr>
        <a:xfrm>
          <a:off x="0" y="0"/>
          <a:ext cx="0" cy="0"/>
          <a:chOff x="0" y="0"/>
          <a:chExt cx="0" cy="0"/>
        </a:xfrm>
      </p:grpSpPr>
      <p:sp>
        <p:nvSpPr>
          <p:cNvPr id="2604" name="Google Shape;2604;p26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05" name="Google Shape;2605;p26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9" name="Shape 2609"/>
        <p:cNvGrpSpPr/>
        <p:nvPr/>
      </p:nvGrpSpPr>
      <p:grpSpPr>
        <a:xfrm>
          <a:off x="0" y="0"/>
          <a:ext cx="0" cy="0"/>
          <a:chOff x="0" y="0"/>
          <a:chExt cx="0" cy="0"/>
        </a:xfrm>
      </p:grpSpPr>
      <p:sp>
        <p:nvSpPr>
          <p:cNvPr id="2610" name="Google Shape;2610;p26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1" name="Google Shape;2611;p26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6" name="Shape 2616"/>
        <p:cNvGrpSpPr/>
        <p:nvPr/>
      </p:nvGrpSpPr>
      <p:grpSpPr>
        <a:xfrm>
          <a:off x="0" y="0"/>
          <a:ext cx="0" cy="0"/>
          <a:chOff x="0" y="0"/>
          <a:chExt cx="0" cy="0"/>
        </a:xfrm>
      </p:grpSpPr>
      <p:sp>
        <p:nvSpPr>
          <p:cNvPr id="2617" name="Google Shape;2617;p26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18" name="Google Shape;2618;p2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5" name="Shape 2625"/>
        <p:cNvGrpSpPr/>
        <p:nvPr/>
      </p:nvGrpSpPr>
      <p:grpSpPr>
        <a:xfrm>
          <a:off x="0" y="0"/>
          <a:ext cx="0" cy="0"/>
          <a:chOff x="0" y="0"/>
          <a:chExt cx="0" cy="0"/>
        </a:xfrm>
      </p:grpSpPr>
      <p:sp>
        <p:nvSpPr>
          <p:cNvPr id="2626" name="Google Shape;2626;p26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27" name="Google Shape;2627;p2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32" name="Shape 2632"/>
        <p:cNvGrpSpPr/>
        <p:nvPr/>
      </p:nvGrpSpPr>
      <p:grpSpPr>
        <a:xfrm>
          <a:off x="0" y="0"/>
          <a:ext cx="0" cy="0"/>
          <a:chOff x="0" y="0"/>
          <a:chExt cx="0" cy="0"/>
        </a:xfrm>
      </p:grpSpPr>
      <p:sp>
        <p:nvSpPr>
          <p:cNvPr id="2633" name="Google Shape;2633;p27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34" name="Google Shape;2634;p27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 name="Shape 327"/>
        <p:cNvGrpSpPr/>
        <p:nvPr/>
      </p:nvGrpSpPr>
      <p:grpSpPr>
        <a:xfrm>
          <a:off x="0" y="0"/>
          <a:ext cx="0" cy="0"/>
          <a:chOff x="0" y="0"/>
          <a:chExt cx="0" cy="0"/>
        </a:xfrm>
      </p:grpSpPr>
      <p:sp>
        <p:nvSpPr>
          <p:cNvPr id="328" name="Google Shape;328;p2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9" name="Google Shape;329;p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6" name="Shape 2646"/>
        <p:cNvGrpSpPr/>
        <p:nvPr/>
      </p:nvGrpSpPr>
      <p:grpSpPr>
        <a:xfrm>
          <a:off x="0" y="0"/>
          <a:ext cx="0" cy="0"/>
          <a:chOff x="0" y="0"/>
          <a:chExt cx="0" cy="0"/>
        </a:xfrm>
      </p:grpSpPr>
      <p:sp>
        <p:nvSpPr>
          <p:cNvPr id="2647" name="Google Shape;2647;p27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48" name="Google Shape;2648;p27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6" name="Shape 2656"/>
        <p:cNvGrpSpPr/>
        <p:nvPr/>
      </p:nvGrpSpPr>
      <p:grpSpPr>
        <a:xfrm>
          <a:off x="0" y="0"/>
          <a:ext cx="0" cy="0"/>
          <a:chOff x="0" y="0"/>
          <a:chExt cx="0" cy="0"/>
        </a:xfrm>
      </p:grpSpPr>
      <p:sp>
        <p:nvSpPr>
          <p:cNvPr id="2657" name="Google Shape;2657;p27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58" name="Google Shape;2658;p27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3" name="Shape 2663"/>
        <p:cNvGrpSpPr/>
        <p:nvPr/>
      </p:nvGrpSpPr>
      <p:grpSpPr>
        <a:xfrm>
          <a:off x="0" y="0"/>
          <a:ext cx="0" cy="0"/>
          <a:chOff x="0" y="0"/>
          <a:chExt cx="0" cy="0"/>
        </a:xfrm>
      </p:grpSpPr>
      <p:sp>
        <p:nvSpPr>
          <p:cNvPr id="2664" name="Google Shape;2664;p27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65" name="Google Shape;2665;p27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9" name="Shape 2669"/>
        <p:cNvGrpSpPr/>
        <p:nvPr/>
      </p:nvGrpSpPr>
      <p:grpSpPr>
        <a:xfrm>
          <a:off x="0" y="0"/>
          <a:ext cx="0" cy="0"/>
          <a:chOff x="0" y="0"/>
          <a:chExt cx="0" cy="0"/>
        </a:xfrm>
      </p:grpSpPr>
      <p:sp>
        <p:nvSpPr>
          <p:cNvPr id="2670" name="Google Shape;2670;p2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1" name="Google Shape;2671;p27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72" name="Google Shape;2672;p27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0" name="Shape 2680"/>
        <p:cNvGrpSpPr/>
        <p:nvPr/>
      </p:nvGrpSpPr>
      <p:grpSpPr>
        <a:xfrm>
          <a:off x="0" y="0"/>
          <a:ext cx="0" cy="0"/>
          <a:chOff x="0" y="0"/>
          <a:chExt cx="0" cy="0"/>
        </a:xfrm>
      </p:grpSpPr>
      <p:sp>
        <p:nvSpPr>
          <p:cNvPr id="2681" name="Google Shape;2681;p27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82" name="Google Shape;2682;p2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5" name="Shape 2685"/>
        <p:cNvGrpSpPr/>
        <p:nvPr/>
      </p:nvGrpSpPr>
      <p:grpSpPr>
        <a:xfrm>
          <a:off x="0" y="0"/>
          <a:ext cx="0" cy="0"/>
          <a:chOff x="0" y="0"/>
          <a:chExt cx="0" cy="0"/>
        </a:xfrm>
      </p:grpSpPr>
      <p:sp>
        <p:nvSpPr>
          <p:cNvPr id="2686" name="Google Shape;2686;p27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87" name="Google Shape;2687;p27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8" name="Shape 2698"/>
        <p:cNvGrpSpPr/>
        <p:nvPr/>
      </p:nvGrpSpPr>
      <p:grpSpPr>
        <a:xfrm>
          <a:off x="0" y="0"/>
          <a:ext cx="0" cy="0"/>
          <a:chOff x="0" y="0"/>
          <a:chExt cx="0" cy="0"/>
        </a:xfrm>
      </p:grpSpPr>
      <p:sp>
        <p:nvSpPr>
          <p:cNvPr id="2699" name="Google Shape;2699;p27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00" name="Google Shape;2700;p27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4" name="Shape 2704"/>
        <p:cNvGrpSpPr/>
        <p:nvPr/>
      </p:nvGrpSpPr>
      <p:grpSpPr>
        <a:xfrm>
          <a:off x="0" y="0"/>
          <a:ext cx="0" cy="0"/>
          <a:chOff x="0" y="0"/>
          <a:chExt cx="0" cy="0"/>
        </a:xfrm>
      </p:grpSpPr>
      <p:sp>
        <p:nvSpPr>
          <p:cNvPr id="2705" name="Google Shape;2705;p27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06" name="Google Shape;2706;p27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2" name="Shape 2712"/>
        <p:cNvGrpSpPr/>
        <p:nvPr/>
      </p:nvGrpSpPr>
      <p:grpSpPr>
        <a:xfrm>
          <a:off x="0" y="0"/>
          <a:ext cx="0" cy="0"/>
          <a:chOff x="0" y="0"/>
          <a:chExt cx="0" cy="0"/>
        </a:xfrm>
      </p:grpSpPr>
      <p:sp>
        <p:nvSpPr>
          <p:cNvPr id="2713" name="Google Shape;2713;p27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14" name="Google Shape;2714;p27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8" name="Shape 2718"/>
        <p:cNvGrpSpPr/>
        <p:nvPr/>
      </p:nvGrpSpPr>
      <p:grpSpPr>
        <a:xfrm>
          <a:off x="0" y="0"/>
          <a:ext cx="0" cy="0"/>
          <a:chOff x="0" y="0"/>
          <a:chExt cx="0" cy="0"/>
        </a:xfrm>
      </p:grpSpPr>
      <p:sp>
        <p:nvSpPr>
          <p:cNvPr id="2719" name="Google Shape;2719;p28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20" name="Google Shape;2720;p28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p2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5" name="Google Shape;335;p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7" name="Shape 2727"/>
        <p:cNvGrpSpPr/>
        <p:nvPr/>
      </p:nvGrpSpPr>
      <p:grpSpPr>
        <a:xfrm>
          <a:off x="0" y="0"/>
          <a:ext cx="0" cy="0"/>
          <a:chOff x="0" y="0"/>
          <a:chExt cx="0" cy="0"/>
        </a:xfrm>
      </p:grpSpPr>
      <p:sp>
        <p:nvSpPr>
          <p:cNvPr id="2728" name="Google Shape;2728;p28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29" name="Google Shape;2729;p28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6" name="Shape 2736"/>
        <p:cNvGrpSpPr/>
        <p:nvPr/>
      </p:nvGrpSpPr>
      <p:grpSpPr>
        <a:xfrm>
          <a:off x="0" y="0"/>
          <a:ext cx="0" cy="0"/>
          <a:chOff x="0" y="0"/>
          <a:chExt cx="0" cy="0"/>
        </a:xfrm>
      </p:grpSpPr>
      <p:sp>
        <p:nvSpPr>
          <p:cNvPr id="2737" name="Google Shape;2737;p28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38" name="Google Shape;2738;p28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3" name="Shape 2743"/>
        <p:cNvGrpSpPr/>
        <p:nvPr/>
      </p:nvGrpSpPr>
      <p:grpSpPr>
        <a:xfrm>
          <a:off x="0" y="0"/>
          <a:ext cx="0" cy="0"/>
          <a:chOff x="0" y="0"/>
          <a:chExt cx="0" cy="0"/>
        </a:xfrm>
      </p:grpSpPr>
      <p:sp>
        <p:nvSpPr>
          <p:cNvPr id="2744" name="Google Shape;2744;p28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45" name="Google Shape;2745;p28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0" name="Shape 2750"/>
        <p:cNvGrpSpPr/>
        <p:nvPr/>
      </p:nvGrpSpPr>
      <p:grpSpPr>
        <a:xfrm>
          <a:off x="0" y="0"/>
          <a:ext cx="0" cy="0"/>
          <a:chOff x="0" y="0"/>
          <a:chExt cx="0" cy="0"/>
        </a:xfrm>
      </p:grpSpPr>
      <p:sp>
        <p:nvSpPr>
          <p:cNvPr id="2751" name="Google Shape;2751;p28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2" name="Google Shape;2752;p28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7" name="Shape 2757"/>
        <p:cNvGrpSpPr/>
        <p:nvPr/>
      </p:nvGrpSpPr>
      <p:grpSpPr>
        <a:xfrm>
          <a:off x="0" y="0"/>
          <a:ext cx="0" cy="0"/>
          <a:chOff x="0" y="0"/>
          <a:chExt cx="0" cy="0"/>
        </a:xfrm>
      </p:grpSpPr>
      <p:sp>
        <p:nvSpPr>
          <p:cNvPr id="2758" name="Google Shape;2758;p28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9" name="Google Shape;2759;p2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72" name="Shape 2772"/>
        <p:cNvGrpSpPr/>
        <p:nvPr/>
      </p:nvGrpSpPr>
      <p:grpSpPr>
        <a:xfrm>
          <a:off x="0" y="0"/>
          <a:ext cx="0" cy="0"/>
          <a:chOff x="0" y="0"/>
          <a:chExt cx="0" cy="0"/>
        </a:xfrm>
      </p:grpSpPr>
      <p:sp>
        <p:nvSpPr>
          <p:cNvPr id="2773" name="Google Shape;2773;p28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74" name="Google Shape;2774;p28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0" name="Shape 2780"/>
        <p:cNvGrpSpPr/>
        <p:nvPr/>
      </p:nvGrpSpPr>
      <p:grpSpPr>
        <a:xfrm>
          <a:off x="0" y="0"/>
          <a:ext cx="0" cy="0"/>
          <a:chOff x="0" y="0"/>
          <a:chExt cx="0" cy="0"/>
        </a:xfrm>
      </p:grpSpPr>
      <p:sp>
        <p:nvSpPr>
          <p:cNvPr id="2781" name="Google Shape;2781;p28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82" name="Google Shape;2782;p28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7" name="Shape 2787"/>
        <p:cNvGrpSpPr/>
        <p:nvPr/>
      </p:nvGrpSpPr>
      <p:grpSpPr>
        <a:xfrm>
          <a:off x="0" y="0"/>
          <a:ext cx="0" cy="0"/>
          <a:chOff x="0" y="0"/>
          <a:chExt cx="0" cy="0"/>
        </a:xfrm>
      </p:grpSpPr>
      <p:sp>
        <p:nvSpPr>
          <p:cNvPr id="2788" name="Google Shape;2788;p28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89" name="Google Shape;2789;p28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6" name="Shape 2796"/>
        <p:cNvGrpSpPr/>
        <p:nvPr/>
      </p:nvGrpSpPr>
      <p:grpSpPr>
        <a:xfrm>
          <a:off x="0" y="0"/>
          <a:ext cx="0" cy="0"/>
          <a:chOff x="0" y="0"/>
          <a:chExt cx="0" cy="0"/>
        </a:xfrm>
      </p:grpSpPr>
      <p:sp>
        <p:nvSpPr>
          <p:cNvPr id="2797" name="Google Shape;2797;p28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98" name="Google Shape;2798;p28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07" name="Shape 2807"/>
        <p:cNvGrpSpPr/>
        <p:nvPr/>
      </p:nvGrpSpPr>
      <p:grpSpPr>
        <a:xfrm>
          <a:off x="0" y="0"/>
          <a:ext cx="0" cy="0"/>
          <a:chOff x="0" y="0"/>
          <a:chExt cx="0" cy="0"/>
        </a:xfrm>
      </p:grpSpPr>
      <p:sp>
        <p:nvSpPr>
          <p:cNvPr id="2808" name="Google Shape;2808;p29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09" name="Google Shape;2809;p29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p2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2" name="Google Shape;342;p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3" name="Shape 2813"/>
        <p:cNvGrpSpPr/>
        <p:nvPr/>
      </p:nvGrpSpPr>
      <p:grpSpPr>
        <a:xfrm>
          <a:off x="0" y="0"/>
          <a:ext cx="0" cy="0"/>
          <a:chOff x="0" y="0"/>
          <a:chExt cx="0" cy="0"/>
        </a:xfrm>
      </p:grpSpPr>
      <p:sp>
        <p:nvSpPr>
          <p:cNvPr id="2814" name="Google Shape;2814;p29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15" name="Google Shape;2815;p29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1" name="Shape 2821"/>
        <p:cNvGrpSpPr/>
        <p:nvPr/>
      </p:nvGrpSpPr>
      <p:grpSpPr>
        <a:xfrm>
          <a:off x="0" y="0"/>
          <a:ext cx="0" cy="0"/>
          <a:chOff x="0" y="0"/>
          <a:chExt cx="0" cy="0"/>
        </a:xfrm>
      </p:grpSpPr>
      <p:sp>
        <p:nvSpPr>
          <p:cNvPr id="2822" name="Google Shape;2822;p29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23" name="Google Shape;2823;p2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9" name="Shape 2829"/>
        <p:cNvGrpSpPr/>
        <p:nvPr/>
      </p:nvGrpSpPr>
      <p:grpSpPr>
        <a:xfrm>
          <a:off x="0" y="0"/>
          <a:ext cx="0" cy="0"/>
          <a:chOff x="0" y="0"/>
          <a:chExt cx="0" cy="0"/>
        </a:xfrm>
      </p:grpSpPr>
      <p:sp>
        <p:nvSpPr>
          <p:cNvPr id="2830" name="Google Shape;2830;p29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31" name="Google Shape;2831;p2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8" name="Shape 2838"/>
        <p:cNvGrpSpPr/>
        <p:nvPr/>
      </p:nvGrpSpPr>
      <p:grpSpPr>
        <a:xfrm>
          <a:off x="0" y="0"/>
          <a:ext cx="0" cy="0"/>
          <a:chOff x="0" y="0"/>
          <a:chExt cx="0" cy="0"/>
        </a:xfrm>
      </p:grpSpPr>
      <p:sp>
        <p:nvSpPr>
          <p:cNvPr id="2839" name="Google Shape;2839;p29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40" name="Google Shape;2840;p29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6" name="Shape 2846"/>
        <p:cNvGrpSpPr/>
        <p:nvPr/>
      </p:nvGrpSpPr>
      <p:grpSpPr>
        <a:xfrm>
          <a:off x="0" y="0"/>
          <a:ext cx="0" cy="0"/>
          <a:chOff x="0" y="0"/>
          <a:chExt cx="0" cy="0"/>
        </a:xfrm>
      </p:grpSpPr>
      <p:sp>
        <p:nvSpPr>
          <p:cNvPr id="2847" name="Google Shape;2847;p29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48" name="Google Shape;2848;p29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1" name="Shape 2851"/>
        <p:cNvGrpSpPr/>
        <p:nvPr/>
      </p:nvGrpSpPr>
      <p:grpSpPr>
        <a:xfrm>
          <a:off x="0" y="0"/>
          <a:ext cx="0" cy="0"/>
          <a:chOff x="0" y="0"/>
          <a:chExt cx="0" cy="0"/>
        </a:xfrm>
      </p:grpSpPr>
      <p:sp>
        <p:nvSpPr>
          <p:cNvPr id="2852" name="Google Shape;2852;p29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53" name="Google Shape;2853;p2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9" name="Shape 2859"/>
        <p:cNvGrpSpPr/>
        <p:nvPr/>
      </p:nvGrpSpPr>
      <p:grpSpPr>
        <a:xfrm>
          <a:off x="0" y="0"/>
          <a:ext cx="0" cy="0"/>
          <a:chOff x="0" y="0"/>
          <a:chExt cx="0" cy="0"/>
        </a:xfrm>
      </p:grpSpPr>
      <p:sp>
        <p:nvSpPr>
          <p:cNvPr id="2860" name="Google Shape;2860;p29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61" name="Google Shape;2861;p29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69" name="Shape 2869"/>
        <p:cNvGrpSpPr/>
        <p:nvPr/>
      </p:nvGrpSpPr>
      <p:grpSpPr>
        <a:xfrm>
          <a:off x="0" y="0"/>
          <a:ext cx="0" cy="0"/>
          <a:chOff x="0" y="0"/>
          <a:chExt cx="0" cy="0"/>
        </a:xfrm>
      </p:grpSpPr>
      <p:sp>
        <p:nvSpPr>
          <p:cNvPr id="2870" name="Google Shape;2870;p29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71" name="Google Shape;2871;p29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4" name="Shape 2874"/>
        <p:cNvGrpSpPr/>
        <p:nvPr/>
      </p:nvGrpSpPr>
      <p:grpSpPr>
        <a:xfrm>
          <a:off x="0" y="0"/>
          <a:ext cx="0" cy="0"/>
          <a:chOff x="0" y="0"/>
          <a:chExt cx="0" cy="0"/>
        </a:xfrm>
      </p:grpSpPr>
      <p:sp>
        <p:nvSpPr>
          <p:cNvPr id="2875" name="Google Shape;2875;p29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76" name="Google Shape;2876;p29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3" name="Shape 2883"/>
        <p:cNvGrpSpPr/>
        <p:nvPr/>
      </p:nvGrpSpPr>
      <p:grpSpPr>
        <a:xfrm>
          <a:off x="0" y="0"/>
          <a:ext cx="0" cy="0"/>
          <a:chOff x="0" y="0"/>
          <a:chExt cx="0" cy="0"/>
        </a:xfrm>
      </p:grpSpPr>
      <p:sp>
        <p:nvSpPr>
          <p:cNvPr id="2884" name="Google Shape;2884;p30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85" name="Google Shape;2885;p30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 name="Shape 108"/>
        <p:cNvGrpSpPr/>
        <p:nvPr/>
      </p:nvGrpSpPr>
      <p:grpSpPr>
        <a:xfrm>
          <a:off x="0" y="0"/>
          <a:ext cx="0" cy="0"/>
          <a:chOff x="0" y="0"/>
          <a:chExt cx="0" cy="0"/>
        </a:xfrm>
      </p:grpSpPr>
      <p:sp>
        <p:nvSpPr>
          <p:cNvPr id="109" name="Google Shape;109;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0" name="Google Shape;110;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p3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 name="Google Shape;347;p3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8" name="Shape 2888"/>
        <p:cNvGrpSpPr/>
        <p:nvPr/>
      </p:nvGrpSpPr>
      <p:grpSpPr>
        <a:xfrm>
          <a:off x="0" y="0"/>
          <a:ext cx="0" cy="0"/>
          <a:chOff x="0" y="0"/>
          <a:chExt cx="0" cy="0"/>
        </a:xfrm>
      </p:grpSpPr>
      <p:sp>
        <p:nvSpPr>
          <p:cNvPr id="2889" name="Google Shape;2889;p30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90" name="Google Shape;2890;p30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96" name="Shape 2896"/>
        <p:cNvGrpSpPr/>
        <p:nvPr/>
      </p:nvGrpSpPr>
      <p:grpSpPr>
        <a:xfrm>
          <a:off x="0" y="0"/>
          <a:ext cx="0" cy="0"/>
          <a:chOff x="0" y="0"/>
          <a:chExt cx="0" cy="0"/>
        </a:xfrm>
      </p:grpSpPr>
      <p:sp>
        <p:nvSpPr>
          <p:cNvPr id="2897" name="Google Shape;2897;p30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98" name="Google Shape;2898;p30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3" name="Shape 2903"/>
        <p:cNvGrpSpPr/>
        <p:nvPr/>
      </p:nvGrpSpPr>
      <p:grpSpPr>
        <a:xfrm>
          <a:off x="0" y="0"/>
          <a:ext cx="0" cy="0"/>
          <a:chOff x="0" y="0"/>
          <a:chExt cx="0" cy="0"/>
        </a:xfrm>
      </p:grpSpPr>
      <p:sp>
        <p:nvSpPr>
          <p:cNvPr id="2904" name="Google Shape;2904;p30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05" name="Google Shape;2905;p30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3" name="Shape 2913"/>
        <p:cNvGrpSpPr/>
        <p:nvPr/>
      </p:nvGrpSpPr>
      <p:grpSpPr>
        <a:xfrm>
          <a:off x="0" y="0"/>
          <a:ext cx="0" cy="0"/>
          <a:chOff x="0" y="0"/>
          <a:chExt cx="0" cy="0"/>
        </a:xfrm>
      </p:grpSpPr>
      <p:sp>
        <p:nvSpPr>
          <p:cNvPr id="2914" name="Google Shape;2914;p30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15" name="Google Shape;2915;p30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18" name="Shape 2918"/>
        <p:cNvGrpSpPr/>
        <p:nvPr/>
      </p:nvGrpSpPr>
      <p:grpSpPr>
        <a:xfrm>
          <a:off x="0" y="0"/>
          <a:ext cx="0" cy="0"/>
          <a:chOff x="0" y="0"/>
          <a:chExt cx="0" cy="0"/>
        </a:xfrm>
      </p:grpSpPr>
      <p:sp>
        <p:nvSpPr>
          <p:cNvPr id="2919" name="Google Shape;2919;p30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20" name="Google Shape;2920;p30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6" name="Shape 2926"/>
        <p:cNvGrpSpPr/>
        <p:nvPr/>
      </p:nvGrpSpPr>
      <p:grpSpPr>
        <a:xfrm>
          <a:off x="0" y="0"/>
          <a:ext cx="0" cy="0"/>
          <a:chOff x="0" y="0"/>
          <a:chExt cx="0" cy="0"/>
        </a:xfrm>
      </p:grpSpPr>
      <p:sp>
        <p:nvSpPr>
          <p:cNvPr id="2927" name="Google Shape;2927;p30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28" name="Google Shape;2928;p30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2" name="Shape 2932"/>
        <p:cNvGrpSpPr/>
        <p:nvPr/>
      </p:nvGrpSpPr>
      <p:grpSpPr>
        <a:xfrm>
          <a:off x="0" y="0"/>
          <a:ext cx="0" cy="0"/>
          <a:chOff x="0" y="0"/>
          <a:chExt cx="0" cy="0"/>
        </a:xfrm>
      </p:grpSpPr>
      <p:sp>
        <p:nvSpPr>
          <p:cNvPr id="2933" name="Google Shape;2933;p30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34" name="Google Shape;2934;p30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0" name="Shape 2940"/>
        <p:cNvGrpSpPr/>
        <p:nvPr/>
      </p:nvGrpSpPr>
      <p:grpSpPr>
        <a:xfrm>
          <a:off x="0" y="0"/>
          <a:ext cx="0" cy="0"/>
          <a:chOff x="0" y="0"/>
          <a:chExt cx="0" cy="0"/>
        </a:xfrm>
      </p:grpSpPr>
      <p:sp>
        <p:nvSpPr>
          <p:cNvPr id="2941" name="Google Shape;2941;p30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42" name="Google Shape;2942;p30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2" name="Shape 2952"/>
        <p:cNvGrpSpPr/>
        <p:nvPr/>
      </p:nvGrpSpPr>
      <p:grpSpPr>
        <a:xfrm>
          <a:off x="0" y="0"/>
          <a:ext cx="0" cy="0"/>
          <a:chOff x="0" y="0"/>
          <a:chExt cx="0" cy="0"/>
        </a:xfrm>
      </p:grpSpPr>
      <p:sp>
        <p:nvSpPr>
          <p:cNvPr id="2953" name="Google Shape;2953;p30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54" name="Google Shape;2954;p30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0" name="Shape 2960"/>
        <p:cNvGrpSpPr/>
        <p:nvPr/>
      </p:nvGrpSpPr>
      <p:grpSpPr>
        <a:xfrm>
          <a:off x="0" y="0"/>
          <a:ext cx="0" cy="0"/>
          <a:chOff x="0" y="0"/>
          <a:chExt cx="0" cy="0"/>
        </a:xfrm>
      </p:grpSpPr>
      <p:sp>
        <p:nvSpPr>
          <p:cNvPr id="2961" name="Google Shape;2961;p3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62" name="Google Shape;2962;p3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 name="Shape 352"/>
        <p:cNvGrpSpPr/>
        <p:nvPr/>
      </p:nvGrpSpPr>
      <p:grpSpPr>
        <a:xfrm>
          <a:off x="0" y="0"/>
          <a:ext cx="0" cy="0"/>
          <a:chOff x="0" y="0"/>
          <a:chExt cx="0" cy="0"/>
        </a:xfrm>
      </p:grpSpPr>
      <p:sp>
        <p:nvSpPr>
          <p:cNvPr id="353" name="Google Shape;353;p3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4" name="Google Shape;354;p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5" name="Shape 2965"/>
        <p:cNvGrpSpPr/>
        <p:nvPr/>
      </p:nvGrpSpPr>
      <p:grpSpPr>
        <a:xfrm>
          <a:off x="0" y="0"/>
          <a:ext cx="0" cy="0"/>
          <a:chOff x="0" y="0"/>
          <a:chExt cx="0" cy="0"/>
        </a:xfrm>
      </p:grpSpPr>
      <p:sp>
        <p:nvSpPr>
          <p:cNvPr id="2966" name="Google Shape;2966;p3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67" name="Google Shape;2967;p3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3" name="Shape 2973"/>
        <p:cNvGrpSpPr/>
        <p:nvPr/>
      </p:nvGrpSpPr>
      <p:grpSpPr>
        <a:xfrm>
          <a:off x="0" y="0"/>
          <a:ext cx="0" cy="0"/>
          <a:chOff x="0" y="0"/>
          <a:chExt cx="0" cy="0"/>
        </a:xfrm>
      </p:grpSpPr>
      <p:sp>
        <p:nvSpPr>
          <p:cNvPr id="2974" name="Google Shape;2974;p3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75" name="Google Shape;2975;p3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78" name="Shape 2978"/>
        <p:cNvGrpSpPr/>
        <p:nvPr/>
      </p:nvGrpSpPr>
      <p:grpSpPr>
        <a:xfrm>
          <a:off x="0" y="0"/>
          <a:ext cx="0" cy="0"/>
          <a:chOff x="0" y="0"/>
          <a:chExt cx="0" cy="0"/>
        </a:xfrm>
      </p:grpSpPr>
      <p:sp>
        <p:nvSpPr>
          <p:cNvPr id="2979" name="Google Shape;2979;p3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80" name="Google Shape;2980;p3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89" name="Shape 2989"/>
        <p:cNvGrpSpPr/>
        <p:nvPr/>
      </p:nvGrpSpPr>
      <p:grpSpPr>
        <a:xfrm>
          <a:off x="0" y="0"/>
          <a:ext cx="0" cy="0"/>
          <a:chOff x="0" y="0"/>
          <a:chExt cx="0" cy="0"/>
        </a:xfrm>
      </p:grpSpPr>
      <p:sp>
        <p:nvSpPr>
          <p:cNvPr id="2990" name="Google Shape;2990;p3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91" name="Google Shape;2991;p3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5" name="Shape 2995"/>
        <p:cNvGrpSpPr/>
        <p:nvPr/>
      </p:nvGrpSpPr>
      <p:grpSpPr>
        <a:xfrm>
          <a:off x="0" y="0"/>
          <a:ext cx="0" cy="0"/>
          <a:chOff x="0" y="0"/>
          <a:chExt cx="0" cy="0"/>
        </a:xfrm>
      </p:grpSpPr>
      <p:sp>
        <p:nvSpPr>
          <p:cNvPr id="2996" name="Google Shape;2996;p3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97" name="Google Shape;2997;p3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03" name="Shape 3003"/>
        <p:cNvGrpSpPr/>
        <p:nvPr/>
      </p:nvGrpSpPr>
      <p:grpSpPr>
        <a:xfrm>
          <a:off x="0" y="0"/>
          <a:ext cx="0" cy="0"/>
          <a:chOff x="0" y="0"/>
          <a:chExt cx="0" cy="0"/>
        </a:xfrm>
      </p:grpSpPr>
      <p:sp>
        <p:nvSpPr>
          <p:cNvPr id="3004" name="Google Shape;3004;p3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05" name="Google Shape;3005;p3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5" name="Shape 3015"/>
        <p:cNvGrpSpPr/>
        <p:nvPr/>
      </p:nvGrpSpPr>
      <p:grpSpPr>
        <a:xfrm>
          <a:off x="0" y="0"/>
          <a:ext cx="0" cy="0"/>
          <a:chOff x="0" y="0"/>
          <a:chExt cx="0" cy="0"/>
        </a:xfrm>
      </p:grpSpPr>
      <p:sp>
        <p:nvSpPr>
          <p:cNvPr id="3016" name="Google Shape;3016;p3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17" name="Google Shape;3017;p3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27" name="Shape 3027"/>
        <p:cNvGrpSpPr/>
        <p:nvPr/>
      </p:nvGrpSpPr>
      <p:grpSpPr>
        <a:xfrm>
          <a:off x="0" y="0"/>
          <a:ext cx="0" cy="0"/>
          <a:chOff x="0" y="0"/>
          <a:chExt cx="0" cy="0"/>
        </a:xfrm>
      </p:grpSpPr>
      <p:sp>
        <p:nvSpPr>
          <p:cNvPr id="3028" name="Google Shape;3028;p3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29" name="Google Shape;3029;p3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9" name="Shape 3039"/>
        <p:cNvGrpSpPr/>
        <p:nvPr/>
      </p:nvGrpSpPr>
      <p:grpSpPr>
        <a:xfrm>
          <a:off x="0" y="0"/>
          <a:ext cx="0" cy="0"/>
          <a:chOff x="0" y="0"/>
          <a:chExt cx="0" cy="0"/>
        </a:xfrm>
      </p:grpSpPr>
      <p:sp>
        <p:nvSpPr>
          <p:cNvPr id="3040" name="Google Shape;3040;p3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1" name="Google Shape;3041;p3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45" name="Shape 3045"/>
        <p:cNvGrpSpPr/>
        <p:nvPr/>
      </p:nvGrpSpPr>
      <p:grpSpPr>
        <a:xfrm>
          <a:off x="0" y="0"/>
          <a:ext cx="0" cy="0"/>
          <a:chOff x="0" y="0"/>
          <a:chExt cx="0" cy="0"/>
        </a:xfrm>
      </p:grpSpPr>
      <p:sp>
        <p:nvSpPr>
          <p:cNvPr id="3046" name="Google Shape;3046;p3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47" name="Google Shape;3047;p3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8" name="Shape 358"/>
        <p:cNvGrpSpPr/>
        <p:nvPr/>
      </p:nvGrpSpPr>
      <p:grpSpPr>
        <a:xfrm>
          <a:off x="0" y="0"/>
          <a:ext cx="0" cy="0"/>
          <a:chOff x="0" y="0"/>
          <a:chExt cx="0" cy="0"/>
        </a:xfrm>
      </p:grpSpPr>
      <p:sp>
        <p:nvSpPr>
          <p:cNvPr id="359" name="Google Shape;359;p3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0" name="Google Shape;360;p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0" name="Shape 3050"/>
        <p:cNvGrpSpPr/>
        <p:nvPr/>
      </p:nvGrpSpPr>
      <p:grpSpPr>
        <a:xfrm>
          <a:off x="0" y="0"/>
          <a:ext cx="0" cy="0"/>
          <a:chOff x="0" y="0"/>
          <a:chExt cx="0" cy="0"/>
        </a:xfrm>
      </p:grpSpPr>
      <p:sp>
        <p:nvSpPr>
          <p:cNvPr id="3051" name="Google Shape;3051;p32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52" name="Google Shape;3052;p3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9" name="Shape 3059"/>
        <p:cNvGrpSpPr/>
        <p:nvPr/>
      </p:nvGrpSpPr>
      <p:grpSpPr>
        <a:xfrm>
          <a:off x="0" y="0"/>
          <a:ext cx="0" cy="0"/>
          <a:chOff x="0" y="0"/>
          <a:chExt cx="0" cy="0"/>
        </a:xfrm>
      </p:grpSpPr>
      <p:sp>
        <p:nvSpPr>
          <p:cNvPr id="3060" name="Google Shape;3060;p3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61" name="Google Shape;3061;p3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67" name="Shape 3067"/>
        <p:cNvGrpSpPr/>
        <p:nvPr/>
      </p:nvGrpSpPr>
      <p:grpSpPr>
        <a:xfrm>
          <a:off x="0" y="0"/>
          <a:ext cx="0" cy="0"/>
          <a:chOff x="0" y="0"/>
          <a:chExt cx="0" cy="0"/>
        </a:xfrm>
      </p:grpSpPr>
      <p:sp>
        <p:nvSpPr>
          <p:cNvPr id="3068" name="Google Shape;3068;p3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69" name="Google Shape;3069;p3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4" name="Shape 3074"/>
        <p:cNvGrpSpPr/>
        <p:nvPr/>
      </p:nvGrpSpPr>
      <p:grpSpPr>
        <a:xfrm>
          <a:off x="0" y="0"/>
          <a:ext cx="0" cy="0"/>
          <a:chOff x="0" y="0"/>
          <a:chExt cx="0" cy="0"/>
        </a:xfrm>
      </p:grpSpPr>
      <p:sp>
        <p:nvSpPr>
          <p:cNvPr id="3075" name="Google Shape;3075;p32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76" name="Google Shape;3076;p3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81" name="Shape 3081"/>
        <p:cNvGrpSpPr/>
        <p:nvPr/>
      </p:nvGrpSpPr>
      <p:grpSpPr>
        <a:xfrm>
          <a:off x="0" y="0"/>
          <a:ext cx="0" cy="0"/>
          <a:chOff x="0" y="0"/>
          <a:chExt cx="0" cy="0"/>
        </a:xfrm>
      </p:grpSpPr>
      <p:sp>
        <p:nvSpPr>
          <p:cNvPr id="3082" name="Google Shape;3082;p32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83" name="Google Shape;3083;p3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88" name="Shape 3088"/>
        <p:cNvGrpSpPr/>
        <p:nvPr/>
      </p:nvGrpSpPr>
      <p:grpSpPr>
        <a:xfrm>
          <a:off x="0" y="0"/>
          <a:ext cx="0" cy="0"/>
          <a:chOff x="0" y="0"/>
          <a:chExt cx="0" cy="0"/>
        </a:xfrm>
      </p:grpSpPr>
      <p:sp>
        <p:nvSpPr>
          <p:cNvPr id="3089" name="Google Shape;3089;p32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90" name="Google Shape;3090;p3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4" name="Shape 3094"/>
        <p:cNvGrpSpPr/>
        <p:nvPr/>
      </p:nvGrpSpPr>
      <p:grpSpPr>
        <a:xfrm>
          <a:off x="0" y="0"/>
          <a:ext cx="0" cy="0"/>
          <a:chOff x="0" y="0"/>
          <a:chExt cx="0" cy="0"/>
        </a:xfrm>
      </p:grpSpPr>
      <p:sp>
        <p:nvSpPr>
          <p:cNvPr id="3095" name="Google Shape;3095;p32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96" name="Google Shape;3096;p3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2" name="Shape 3102"/>
        <p:cNvGrpSpPr/>
        <p:nvPr/>
      </p:nvGrpSpPr>
      <p:grpSpPr>
        <a:xfrm>
          <a:off x="0" y="0"/>
          <a:ext cx="0" cy="0"/>
          <a:chOff x="0" y="0"/>
          <a:chExt cx="0" cy="0"/>
        </a:xfrm>
      </p:grpSpPr>
      <p:sp>
        <p:nvSpPr>
          <p:cNvPr id="3103" name="Google Shape;3103;p32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04" name="Google Shape;3104;p3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0" name="Shape 3110"/>
        <p:cNvGrpSpPr/>
        <p:nvPr/>
      </p:nvGrpSpPr>
      <p:grpSpPr>
        <a:xfrm>
          <a:off x="0" y="0"/>
          <a:ext cx="0" cy="0"/>
          <a:chOff x="0" y="0"/>
          <a:chExt cx="0" cy="0"/>
        </a:xfrm>
      </p:grpSpPr>
      <p:sp>
        <p:nvSpPr>
          <p:cNvPr id="3111" name="Google Shape;3111;p32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12" name="Google Shape;3112;p3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17" name="Shape 3117"/>
        <p:cNvGrpSpPr/>
        <p:nvPr/>
      </p:nvGrpSpPr>
      <p:grpSpPr>
        <a:xfrm>
          <a:off x="0" y="0"/>
          <a:ext cx="0" cy="0"/>
          <a:chOff x="0" y="0"/>
          <a:chExt cx="0" cy="0"/>
        </a:xfrm>
      </p:grpSpPr>
      <p:sp>
        <p:nvSpPr>
          <p:cNvPr id="3118" name="Google Shape;3118;p33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19" name="Google Shape;3119;p33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5" name="Shape 365"/>
        <p:cNvGrpSpPr/>
        <p:nvPr/>
      </p:nvGrpSpPr>
      <p:grpSpPr>
        <a:xfrm>
          <a:off x="0" y="0"/>
          <a:ext cx="0" cy="0"/>
          <a:chOff x="0" y="0"/>
          <a:chExt cx="0" cy="0"/>
        </a:xfrm>
      </p:grpSpPr>
      <p:sp>
        <p:nvSpPr>
          <p:cNvPr id="366" name="Google Shape;366;p3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7" name="Google Shape;367;p3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3" name="Shape 3123"/>
        <p:cNvGrpSpPr/>
        <p:nvPr/>
      </p:nvGrpSpPr>
      <p:grpSpPr>
        <a:xfrm>
          <a:off x="0" y="0"/>
          <a:ext cx="0" cy="0"/>
          <a:chOff x="0" y="0"/>
          <a:chExt cx="0" cy="0"/>
        </a:xfrm>
      </p:grpSpPr>
      <p:sp>
        <p:nvSpPr>
          <p:cNvPr id="3124" name="Google Shape;3124;p33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25" name="Google Shape;3125;p3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9" name="Shape 3129"/>
        <p:cNvGrpSpPr/>
        <p:nvPr/>
      </p:nvGrpSpPr>
      <p:grpSpPr>
        <a:xfrm>
          <a:off x="0" y="0"/>
          <a:ext cx="0" cy="0"/>
          <a:chOff x="0" y="0"/>
          <a:chExt cx="0" cy="0"/>
        </a:xfrm>
      </p:grpSpPr>
      <p:sp>
        <p:nvSpPr>
          <p:cNvPr id="3130" name="Google Shape;3130;p33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31" name="Google Shape;3131;p3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8" name="Shape 3168"/>
        <p:cNvGrpSpPr/>
        <p:nvPr/>
      </p:nvGrpSpPr>
      <p:grpSpPr>
        <a:xfrm>
          <a:off x="0" y="0"/>
          <a:ext cx="0" cy="0"/>
          <a:chOff x="0" y="0"/>
          <a:chExt cx="0" cy="0"/>
        </a:xfrm>
      </p:grpSpPr>
      <p:sp>
        <p:nvSpPr>
          <p:cNvPr id="3169" name="Google Shape;3169;p33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70" name="Google Shape;3170;p33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4" name="Shape 3174"/>
        <p:cNvGrpSpPr/>
        <p:nvPr/>
      </p:nvGrpSpPr>
      <p:grpSpPr>
        <a:xfrm>
          <a:off x="0" y="0"/>
          <a:ext cx="0" cy="0"/>
          <a:chOff x="0" y="0"/>
          <a:chExt cx="0" cy="0"/>
        </a:xfrm>
      </p:grpSpPr>
      <p:sp>
        <p:nvSpPr>
          <p:cNvPr id="3175" name="Google Shape;3175;p33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76" name="Google Shape;3176;p33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81" name="Shape 3181"/>
        <p:cNvGrpSpPr/>
        <p:nvPr/>
      </p:nvGrpSpPr>
      <p:grpSpPr>
        <a:xfrm>
          <a:off x="0" y="0"/>
          <a:ext cx="0" cy="0"/>
          <a:chOff x="0" y="0"/>
          <a:chExt cx="0" cy="0"/>
        </a:xfrm>
      </p:grpSpPr>
      <p:sp>
        <p:nvSpPr>
          <p:cNvPr id="3182" name="Google Shape;3182;p33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83" name="Google Shape;3183;p3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87" name="Shape 3187"/>
        <p:cNvGrpSpPr/>
        <p:nvPr/>
      </p:nvGrpSpPr>
      <p:grpSpPr>
        <a:xfrm>
          <a:off x="0" y="0"/>
          <a:ext cx="0" cy="0"/>
          <a:chOff x="0" y="0"/>
          <a:chExt cx="0" cy="0"/>
        </a:xfrm>
      </p:grpSpPr>
      <p:sp>
        <p:nvSpPr>
          <p:cNvPr id="3188" name="Google Shape;3188;p33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89" name="Google Shape;3189;p33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3" name="Shape 3193"/>
        <p:cNvGrpSpPr/>
        <p:nvPr/>
      </p:nvGrpSpPr>
      <p:grpSpPr>
        <a:xfrm>
          <a:off x="0" y="0"/>
          <a:ext cx="0" cy="0"/>
          <a:chOff x="0" y="0"/>
          <a:chExt cx="0" cy="0"/>
        </a:xfrm>
      </p:grpSpPr>
      <p:sp>
        <p:nvSpPr>
          <p:cNvPr id="3194" name="Google Shape;3194;p3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5" name="Google Shape;3195;p33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96" name="Google Shape;3196;p33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01" name="Shape 3201"/>
        <p:cNvGrpSpPr/>
        <p:nvPr/>
      </p:nvGrpSpPr>
      <p:grpSpPr>
        <a:xfrm>
          <a:off x="0" y="0"/>
          <a:ext cx="0" cy="0"/>
          <a:chOff x="0" y="0"/>
          <a:chExt cx="0" cy="0"/>
        </a:xfrm>
      </p:grpSpPr>
      <p:sp>
        <p:nvSpPr>
          <p:cNvPr id="3202" name="Google Shape;3202;p33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03" name="Google Shape;3203;p33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07" name="Shape 3207"/>
        <p:cNvGrpSpPr/>
        <p:nvPr/>
      </p:nvGrpSpPr>
      <p:grpSpPr>
        <a:xfrm>
          <a:off x="0" y="0"/>
          <a:ext cx="0" cy="0"/>
          <a:chOff x="0" y="0"/>
          <a:chExt cx="0" cy="0"/>
        </a:xfrm>
      </p:grpSpPr>
      <p:sp>
        <p:nvSpPr>
          <p:cNvPr id="3208" name="Google Shape;3208;p33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09" name="Google Shape;3209;p33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15" name="Shape 3215"/>
        <p:cNvGrpSpPr/>
        <p:nvPr/>
      </p:nvGrpSpPr>
      <p:grpSpPr>
        <a:xfrm>
          <a:off x="0" y="0"/>
          <a:ext cx="0" cy="0"/>
          <a:chOff x="0" y="0"/>
          <a:chExt cx="0" cy="0"/>
        </a:xfrm>
      </p:grpSpPr>
      <p:sp>
        <p:nvSpPr>
          <p:cNvPr id="3216" name="Google Shape;3216;p34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17" name="Google Shape;3217;p34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p3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4" name="Google Shape;394;p3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0" name="Shape 3220"/>
        <p:cNvGrpSpPr/>
        <p:nvPr/>
      </p:nvGrpSpPr>
      <p:grpSpPr>
        <a:xfrm>
          <a:off x="0" y="0"/>
          <a:ext cx="0" cy="0"/>
          <a:chOff x="0" y="0"/>
          <a:chExt cx="0" cy="0"/>
        </a:xfrm>
      </p:grpSpPr>
      <p:sp>
        <p:nvSpPr>
          <p:cNvPr id="3221" name="Google Shape;3221;p34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22" name="Google Shape;3222;p3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6" name="Shape 3226"/>
        <p:cNvGrpSpPr/>
        <p:nvPr/>
      </p:nvGrpSpPr>
      <p:grpSpPr>
        <a:xfrm>
          <a:off x="0" y="0"/>
          <a:ext cx="0" cy="0"/>
          <a:chOff x="0" y="0"/>
          <a:chExt cx="0" cy="0"/>
        </a:xfrm>
      </p:grpSpPr>
      <p:sp>
        <p:nvSpPr>
          <p:cNvPr id="3227" name="Google Shape;3227;p34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28" name="Google Shape;3228;p3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36" name="Shape 3236"/>
        <p:cNvGrpSpPr/>
        <p:nvPr/>
      </p:nvGrpSpPr>
      <p:grpSpPr>
        <a:xfrm>
          <a:off x="0" y="0"/>
          <a:ext cx="0" cy="0"/>
          <a:chOff x="0" y="0"/>
          <a:chExt cx="0" cy="0"/>
        </a:xfrm>
      </p:grpSpPr>
      <p:sp>
        <p:nvSpPr>
          <p:cNvPr id="3237" name="Google Shape;3237;p34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38" name="Google Shape;3238;p34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3" name="Shape 3243"/>
        <p:cNvGrpSpPr/>
        <p:nvPr/>
      </p:nvGrpSpPr>
      <p:grpSpPr>
        <a:xfrm>
          <a:off x="0" y="0"/>
          <a:ext cx="0" cy="0"/>
          <a:chOff x="0" y="0"/>
          <a:chExt cx="0" cy="0"/>
        </a:xfrm>
      </p:grpSpPr>
      <p:sp>
        <p:nvSpPr>
          <p:cNvPr id="3244" name="Google Shape;3244;p34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45" name="Google Shape;3245;p3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0" name="Shape 3250"/>
        <p:cNvGrpSpPr/>
        <p:nvPr/>
      </p:nvGrpSpPr>
      <p:grpSpPr>
        <a:xfrm>
          <a:off x="0" y="0"/>
          <a:ext cx="0" cy="0"/>
          <a:chOff x="0" y="0"/>
          <a:chExt cx="0" cy="0"/>
        </a:xfrm>
      </p:grpSpPr>
      <p:sp>
        <p:nvSpPr>
          <p:cNvPr id="3251" name="Google Shape;3251;p34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52" name="Google Shape;3252;p34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6" name="Shape 3256"/>
        <p:cNvGrpSpPr/>
        <p:nvPr/>
      </p:nvGrpSpPr>
      <p:grpSpPr>
        <a:xfrm>
          <a:off x="0" y="0"/>
          <a:ext cx="0" cy="0"/>
          <a:chOff x="0" y="0"/>
          <a:chExt cx="0" cy="0"/>
        </a:xfrm>
      </p:grpSpPr>
      <p:sp>
        <p:nvSpPr>
          <p:cNvPr id="3257" name="Google Shape;3257;p34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58" name="Google Shape;3258;p34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2" name="Shape 3262"/>
        <p:cNvGrpSpPr/>
        <p:nvPr/>
      </p:nvGrpSpPr>
      <p:grpSpPr>
        <a:xfrm>
          <a:off x="0" y="0"/>
          <a:ext cx="0" cy="0"/>
          <a:chOff x="0" y="0"/>
          <a:chExt cx="0" cy="0"/>
        </a:xfrm>
      </p:grpSpPr>
      <p:sp>
        <p:nvSpPr>
          <p:cNvPr id="3263" name="Google Shape;3263;p34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64" name="Google Shape;3264;p3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68" name="Shape 3268"/>
        <p:cNvGrpSpPr/>
        <p:nvPr/>
      </p:nvGrpSpPr>
      <p:grpSpPr>
        <a:xfrm>
          <a:off x="0" y="0"/>
          <a:ext cx="0" cy="0"/>
          <a:chOff x="0" y="0"/>
          <a:chExt cx="0" cy="0"/>
        </a:xfrm>
      </p:grpSpPr>
      <p:sp>
        <p:nvSpPr>
          <p:cNvPr id="3269" name="Google Shape;3269;p34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70" name="Google Shape;3270;p34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75" name="Shape 3275"/>
        <p:cNvGrpSpPr/>
        <p:nvPr/>
      </p:nvGrpSpPr>
      <p:grpSpPr>
        <a:xfrm>
          <a:off x="0" y="0"/>
          <a:ext cx="0" cy="0"/>
          <a:chOff x="0" y="0"/>
          <a:chExt cx="0" cy="0"/>
        </a:xfrm>
      </p:grpSpPr>
      <p:sp>
        <p:nvSpPr>
          <p:cNvPr id="3276" name="Google Shape;3276;p34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77" name="Google Shape;3277;p34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2" name="Shape 3282"/>
        <p:cNvGrpSpPr/>
        <p:nvPr/>
      </p:nvGrpSpPr>
      <p:grpSpPr>
        <a:xfrm>
          <a:off x="0" y="0"/>
          <a:ext cx="0" cy="0"/>
          <a:chOff x="0" y="0"/>
          <a:chExt cx="0" cy="0"/>
        </a:xfrm>
      </p:grpSpPr>
      <p:sp>
        <p:nvSpPr>
          <p:cNvPr id="3283" name="Google Shape;3283;p35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84" name="Google Shape;3284;p35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8" name="Shape 428"/>
        <p:cNvGrpSpPr/>
        <p:nvPr/>
      </p:nvGrpSpPr>
      <p:grpSpPr>
        <a:xfrm>
          <a:off x="0" y="0"/>
          <a:ext cx="0" cy="0"/>
          <a:chOff x="0" y="0"/>
          <a:chExt cx="0" cy="0"/>
        </a:xfrm>
      </p:grpSpPr>
      <p:sp>
        <p:nvSpPr>
          <p:cNvPr id="429" name="Google Shape;429;p3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0" name="Google Shape;430;p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89" name="Shape 3289"/>
        <p:cNvGrpSpPr/>
        <p:nvPr/>
      </p:nvGrpSpPr>
      <p:grpSpPr>
        <a:xfrm>
          <a:off x="0" y="0"/>
          <a:ext cx="0" cy="0"/>
          <a:chOff x="0" y="0"/>
          <a:chExt cx="0" cy="0"/>
        </a:xfrm>
      </p:grpSpPr>
      <p:sp>
        <p:nvSpPr>
          <p:cNvPr id="3290" name="Google Shape;3290;p35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91" name="Google Shape;3291;p3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6" name="Shape 3296"/>
        <p:cNvGrpSpPr/>
        <p:nvPr/>
      </p:nvGrpSpPr>
      <p:grpSpPr>
        <a:xfrm>
          <a:off x="0" y="0"/>
          <a:ext cx="0" cy="0"/>
          <a:chOff x="0" y="0"/>
          <a:chExt cx="0" cy="0"/>
        </a:xfrm>
      </p:grpSpPr>
      <p:sp>
        <p:nvSpPr>
          <p:cNvPr id="3297" name="Google Shape;3297;p35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98" name="Google Shape;3298;p35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5" name="Shape 3305"/>
        <p:cNvGrpSpPr/>
        <p:nvPr/>
      </p:nvGrpSpPr>
      <p:grpSpPr>
        <a:xfrm>
          <a:off x="0" y="0"/>
          <a:ext cx="0" cy="0"/>
          <a:chOff x="0" y="0"/>
          <a:chExt cx="0" cy="0"/>
        </a:xfrm>
      </p:grpSpPr>
      <p:sp>
        <p:nvSpPr>
          <p:cNvPr id="3306" name="Google Shape;3306;p35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07" name="Google Shape;3307;p35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14" name="Shape 3314"/>
        <p:cNvGrpSpPr/>
        <p:nvPr/>
      </p:nvGrpSpPr>
      <p:grpSpPr>
        <a:xfrm>
          <a:off x="0" y="0"/>
          <a:ext cx="0" cy="0"/>
          <a:chOff x="0" y="0"/>
          <a:chExt cx="0" cy="0"/>
        </a:xfrm>
      </p:grpSpPr>
      <p:sp>
        <p:nvSpPr>
          <p:cNvPr id="3315" name="Google Shape;3315;p35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16" name="Google Shape;3316;p35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0" name="Shape 3320"/>
        <p:cNvGrpSpPr/>
        <p:nvPr/>
      </p:nvGrpSpPr>
      <p:grpSpPr>
        <a:xfrm>
          <a:off x="0" y="0"/>
          <a:ext cx="0" cy="0"/>
          <a:chOff x="0" y="0"/>
          <a:chExt cx="0" cy="0"/>
        </a:xfrm>
      </p:grpSpPr>
      <p:sp>
        <p:nvSpPr>
          <p:cNvPr id="3321" name="Google Shape;3321;p35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22" name="Google Shape;3322;p3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9" name="Shape 3329"/>
        <p:cNvGrpSpPr/>
        <p:nvPr/>
      </p:nvGrpSpPr>
      <p:grpSpPr>
        <a:xfrm>
          <a:off x="0" y="0"/>
          <a:ext cx="0" cy="0"/>
          <a:chOff x="0" y="0"/>
          <a:chExt cx="0" cy="0"/>
        </a:xfrm>
      </p:grpSpPr>
      <p:sp>
        <p:nvSpPr>
          <p:cNvPr id="3330" name="Google Shape;3330;p35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31" name="Google Shape;3331;p35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5" name="Shape 3335"/>
        <p:cNvGrpSpPr/>
        <p:nvPr/>
      </p:nvGrpSpPr>
      <p:grpSpPr>
        <a:xfrm>
          <a:off x="0" y="0"/>
          <a:ext cx="0" cy="0"/>
          <a:chOff x="0" y="0"/>
          <a:chExt cx="0" cy="0"/>
        </a:xfrm>
      </p:grpSpPr>
      <p:sp>
        <p:nvSpPr>
          <p:cNvPr id="3336" name="Google Shape;3336;p35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37" name="Google Shape;3337;p35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45" name="Shape 3345"/>
        <p:cNvGrpSpPr/>
        <p:nvPr/>
      </p:nvGrpSpPr>
      <p:grpSpPr>
        <a:xfrm>
          <a:off x="0" y="0"/>
          <a:ext cx="0" cy="0"/>
          <a:chOff x="0" y="0"/>
          <a:chExt cx="0" cy="0"/>
        </a:xfrm>
      </p:grpSpPr>
      <p:sp>
        <p:nvSpPr>
          <p:cNvPr id="3346" name="Google Shape;3346;p35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47" name="Google Shape;3347;p35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1" name="Shape 3351"/>
        <p:cNvGrpSpPr/>
        <p:nvPr/>
      </p:nvGrpSpPr>
      <p:grpSpPr>
        <a:xfrm>
          <a:off x="0" y="0"/>
          <a:ext cx="0" cy="0"/>
          <a:chOff x="0" y="0"/>
          <a:chExt cx="0" cy="0"/>
        </a:xfrm>
      </p:grpSpPr>
      <p:sp>
        <p:nvSpPr>
          <p:cNvPr id="3352" name="Google Shape;3352;p35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53" name="Google Shape;3353;p35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60" name="Shape 3360"/>
        <p:cNvGrpSpPr/>
        <p:nvPr/>
      </p:nvGrpSpPr>
      <p:grpSpPr>
        <a:xfrm>
          <a:off x="0" y="0"/>
          <a:ext cx="0" cy="0"/>
          <a:chOff x="0" y="0"/>
          <a:chExt cx="0" cy="0"/>
        </a:xfrm>
      </p:grpSpPr>
      <p:sp>
        <p:nvSpPr>
          <p:cNvPr id="3361" name="Google Shape;3361;p36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2" name="Google Shape;3362;p36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63" name="Google Shape;3363;p36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7" name="Shape 437"/>
        <p:cNvGrpSpPr/>
        <p:nvPr/>
      </p:nvGrpSpPr>
      <p:grpSpPr>
        <a:xfrm>
          <a:off x="0" y="0"/>
          <a:ext cx="0" cy="0"/>
          <a:chOff x="0" y="0"/>
          <a:chExt cx="0" cy="0"/>
        </a:xfrm>
      </p:grpSpPr>
      <p:sp>
        <p:nvSpPr>
          <p:cNvPr id="438" name="Google Shape;438;p3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9" name="Google Shape;439;p3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68" name="Shape 3368"/>
        <p:cNvGrpSpPr/>
        <p:nvPr/>
      </p:nvGrpSpPr>
      <p:grpSpPr>
        <a:xfrm>
          <a:off x="0" y="0"/>
          <a:ext cx="0" cy="0"/>
          <a:chOff x="0" y="0"/>
          <a:chExt cx="0" cy="0"/>
        </a:xfrm>
      </p:grpSpPr>
      <p:sp>
        <p:nvSpPr>
          <p:cNvPr id="3369" name="Google Shape;3369;p36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70" name="Google Shape;3370;p36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76" name="Shape 3376"/>
        <p:cNvGrpSpPr/>
        <p:nvPr/>
      </p:nvGrpSpPr>
      <p:grpSpPr>
        <a:xfrm>
          <a:off x="0" y="0"/>
          <a:ext cx="0" cy="0"/>
          <a:chOff x="0" y="0"/>
          <a:chExt cx="0" cy="0"/>
        </a:xfrm>
      </p:grpSpPr>
      <p:sp>
        <p:nvSpPr>
          <p:cNvPr id="3377" name="Google Shape;3377;p36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78" name="Google Shape;3378;p36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5" name="Shape 3385"/>
        <p:cNvGrpSpPr/>
        <p:nvPr/>
      </p:nvGrpSpPr>
      <p:grpSpPr>
        <a:xfrm>
          <a:off x="0" y="0"/>
          <a:ext cx="0" cy="0"/>
          <a:chOff x="0" y="0"/>
          <a:chExt cx="0" cy="0"/>
        </a:xfrm>
      </p:grpSpPr>
      <p:sp>
        <p:nvSpPr>
          <p:cNvPr id="3386" name="Google Shape;3386;p36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87" name="Google Shape;3387;p36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7" name="Shape 3397"/>
        <p:cNvGrpSpPr/>
        <p:nvPr/>
      </p:nvGrpSpPr>
      <p:grpSpPr>
        <a:xfrm>
          <a:off x="0" y="0"/>
          <a:ext cx="0" cy="0"/>
          <a:chOff x="0" y="0"/>
          <a:chExt cx="0" cy="0"/>
        </a:xfrm>
      </p:grpSpPr>
      <p:sp>
        <p:nvSpPr>
          <p:cNvPr id="3398" name="Google Shape;3398;p36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99" name="Google Shape;3399;p3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4" name="Shape 3404"/>
        <p:cNvGrpSpPr/>
        <p:nvPr/>
      </p:nvGrpSpPr>
      <p:grpSpPr>
        <a:xfrm>
          <a:off x="0" y="0"/>
          <a:ext cx="0" cy="0"/>
          <a:chOff x="0" y="0"/>
          <a:chExt cx="0" cy="0"/>
        </a:xfrm>
      </p:grpSpPr>
      <p:sp>
        <p:nvSpPr>
          <p:cNvPr id="3405" name="Google Shape;3405;p36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06" name="Google Shape;3406;p36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1" name="Shape 3411"/>
        <p:cNvGrpSpPr/>
        <p:nvPr/>
      </p:nvGrpSpPr>
      <p:grpSpPr>
        <a:xfrm>
          <a:off x="0" y="0"/>
          <a:ext cx="0" cy="0"/>
          <a:chOff x="0" y="0"/>
          <a:chExt cx="0" cy="0"/>
        </a:xfrm>
      </p:grpSpPr>
      <p:sp>
        <p:nvSpPr>
          <p:cNvPr id="3412" name="Google Shape;3412;p36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13" name="Google Shape;3413;p36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18" name="Shape 3418"/>
        <p:cNvGrpSpPr/>
        <p:nvPr/>
      </p:nvGrpSpPr>
      <p:grpSpPr>
        <a:xfrm>
          <a:off x="0" y="0"/>
          <a:ext cx="0" cy="0"/>
          <a:chOff x="0" y="0"/>
          <a:chExt cx="0" cy="0"/>
        </a:xfrm>
      </p:grpSpPr>
      <p:sp>
        <p:nvSpPr>
          <p:cNvPr id="3419" name="Google Shape;3419;p36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20" name="Google Shape;3420;p36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27" name="Shape 3427"/>
        <p:cNvGrpSpPr/>
        <p:nvPr/>
      </p:nvGrpSpPr>
      <p:grpSpPr>
        <a:xfrm>
          <a:off x="0" y="0"/>
          <a:ext cx="0" cy="0"/>
          <a:chOff x="0" y="0"/>
          <a:chExt cx="0" cy="0"/>
        </a:xfrm>
      </p:grpSpPr>
      <p:sp>
        <p:nvSpPr>
          <p:cNvPr id="3428" name="Google Shape;3428;p36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29" name="Google Shape;3429;p3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5" name="Shape 3435"/>
        <p:cNvGrpSpPr/>
        <p:nvPr/>
      </p:nvGrpSpPr>
      <p:grpSpPr>
        <a:xfrm>
          <a:off x="0" y="0"/>
          <a:ext cx="0" cy="0"/>
          <a:chOff x="0" y="0"/>
          <a:chExt cx="0" cy="0"/>
        </a:xfrm>
      </p:grpSpPr>
      <p:sp>
        <p:nvSpPr>
          <p:cNvPr id="3436" name="Google Shape;3436;p36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37" name="Google Shape;3437;p3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2" name="Shape 3442"/>
        <p:cNvGrpSpPr/>
        <p:nvPr/>
      </p:nvGrpSpPr>
      <p:grpSpPr>
        <a:xfrm>
          <a:off x="0" y="0"/>
          <a:ext cx="0" cy="0"/>
          <a:chOff x="0" y="0"/>
          <a:chExt cx="0" cy="0"/>
        </a:xfrm>
      </p:grpSpPr>
      <p:sp>
        <p:nvSpPr>
          <p:cNvPr id="3443" name="Google Shape;3443;p37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44" name="Google Shape;3444;p37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6" name="Shape 446"/>
        <p:cNvGrpSpPr/>
        <p:nvPr/>
      </p:nvGrpSpPr>
      <p:grpSpPr>
        <a:xfrm>
          <a:off x="0" y="0"/>
          <a:ext cx="0" cy="0"/>
          <a:chOff x="0" y="0"/>
          <a:chExt cx="0" cy="0"/>
        </a:xfrm>
      </p:grpSpPr>
      <p:sp>
        <p:nvSpPr>
          <p:cNvPr id="447" name="Google Shape;447;p3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8" name="Google Shape;448;p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0" name="Shape 3450"/>
        <p:cNvGrpSpPr/>
        <p:nvPr/>
      </p:nvGrpSpPr>
      <p:grpSpPr>
        <a:xfrm>
          <a:off x="0" y="0"/>
          <a:ext cx="0" cy="0"/>
          <a:chOff x="0" y="0"/>
          <a:chExt cx="0" cy="0"/>
        </a:xfrm>
      </p:grpSpPr>
      <p:sp>
        <p:nvSpPr>
          <p:cNvPr id="3451" name="Google Shape;3451;p37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52" name="Google Shape;3452;p37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7" name="Shape 3457"/>
        <p:cNvGrpSpPr/>
        <p:nvPr/>
      </p:nvGrpSpPr>
      <p:grpSpPr>
        <a:xfrm>
          <a:off x="0" y="0"/>
          <a:ext cx="0" cy="0"/>
          <a:chOff x="0" y="0"/>
          <a:chExt cx="0" cy="0"/>
        </a:xfrm>
      </p:grpSpPr>
      <p:sp>
        <p:nvSpPr>
          <p:cNvPr id="3458" name="Google Shape;3458;p37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59" name="Google Shape;3459;p37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63" name="Shape 3463"/>
        <p:cNvGrpSpPr/>
        <p:nvPr/>
      </p:nvGrpSpPr>
      <p:grpSpPr>
        <a:xfrm>
          <a:off x="0" y="0"/>
          <a:ext cx="0" cy="0"/>
          <a:chOff x="0" y="0"/>
          <a:chExt cx="0" cy="0"/>
        </a:xfrm>
      </p:grpSpPr>
      <p:sp>
        <p:nvSpPr>
          <p:cNvPr id="3464" name="Google Shape;3464;p37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65" name="Google Shape;3465;p37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0" name="Shape 3470"/>
        <p:cNvGrpSpPr/>
        <p:nvPr/>
      </p:nvGrpSpPr>
      <p:grpSpPr>
        <a:xfrm>
          <a:off x="0" y="0"/>
          <a:ext cx="0" cy="0"/>
          <a:chOff x="0" y="0"/>
          <a:chExt cx="0" cy="0"/>
        </a:xfrm>
      </p:grpSpPr>
      <p:sp>
        <p:nvSpPr>
          <p:cNvPr id="3471" name="Google Shape;3471;p37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2" name="Google Shape;3472;p3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7" name="Shape 3477"/>
        <p:cNvGrpSpPr/>
        <p:nvPr/>
      </p:nvGrpSpPr>
      <p:grpSpPr>
        <a:xfrm>
          <a:off x="0" y="0"/>
          <a:ext cx="0" cy="0"/>
          <a:chOff x="0" y="0"/>
          <a:chExt cx="0" cy="0"/>
        </a:xfrm>
      </p:grpSpPr>
      <p:sp>
        <p:nvSpPr>
          <p:cNvPr id="3478" name="Google Shape;3478;p37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9" name="Google Shape;3479;p3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4" name="Shape 3484"/>
        <p:cNvGrpSpPr/>
        <p:nvPr/>
      </p:nvGrpSpPr>
      <p:grpSpPr>
        <a:xfrm>
          <a:off x="0" y="0"/>
          <a:ext cx="0" cy="0"/>
          <a:chOff x="0" y="0"/>
          <a:chExt cx="0" cy="0"/>
        </a:xfrm>
      </p:grpSpPr>
      <p:sp>
        <p:nvSpPr>
          <p:cNvPr id="3485" name="Google Shape;3485;p37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86" name="Google Shape;3486;p37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1" name="Shape 3491"/>
        <p:cNvGrpSpPr/>
        <p:nvPr/>
      </p:nvGrpSpPr>
      <p:grpSpPr>
        <a:xfrm>
          <a:off x="0" y="0"/>
          <a:ext cx="0" cy="0"/>
          <a:chOff x="0" y="0"/>
          <a:chExt cx="0" cy="0"/>
        </a:xfrm>
      </p:grpSpPr>
      <p:sp>
        <p:nvSpPr>
          <p:cNvPr id="3492" name="Google Shape;3492;p37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93" name="Google Shape;3493;p37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9" name="Shape 3499"/>
        <p:cNvGrpSpPr/>
        <p:nvPr/>
      </p:nvGrpSpPr>
      <p:grpSpPr>
        <a:xfrm>
          <a:off x="0" y="0"/>
          <a:ext cx="0" cy="0"/>
          <a:chOff x="0" y="0"/>
          <a:chExt cx="0" cy="0"/>
        </a:xfrm>
      </p:grpSpPr>
      <p:sp>
        <p:nvSpPr>
          <p:cNvPr id="3500" name="Google Shape;3500;p37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01" name="Google Shape;3501;p37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06" name="Shape 3506"/>
        <p:cNvGrpSpPr/>
        <p:nvPr/>
      </p:nvGrpSpPr>
      <p:grpSpPr>
        <a:xfrm>
          <a:off x="0" y="0"/>
          <a:ext cx="0" cy="0"/>
          <a:chOff x="0" y="0"/>
          <a:chExt cx="0" cy="0"/>
        </a:xfrm>
      </p:grpSpPr>
      <p:sp>
        <p:nvSpPr>
          <p:cNvPr id="3507" name="Google Shape;3507;p37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08" name="Google Shape;3508;p37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13" name="Shape 3513"/>
        <p:cNvGrpSpPr/>
        <p:nvPr/>
      </p:nvGrpSpPr>
      <p:grpSpPr>
        <a:xfrm>
          <a:off x="0" y="0"/>
          <a:ext cx="0" cy="0"/>
          <a:chOff x="0" y="0"/>
          <a:chExt cx="0" cy="0"/>
        </a:xfrm>
      </p:grpSpPr>
      <p:sp>
        <p:nvSpPr>
          <p:cNvPr id="3514" name="Google Shape;3514;p38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15" name="Google Shape;3515;p38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1" name="Shape 451"/>
        <p:cNvGrpSpPr/>
        <p:nvPr/>
      </p:nvGrpSpPr>
      <p:grpSpPr>
        <a:xfrm>
          <a:off x="0" y="0"/>
          <a:ext cx="0" cy="0"/>
          <a:chOff x="0" y="0"/>
          <a:chExt cx="0" cy="0"/>
        </a:xfrm>
      </p:grpSpPr>
      <p:sp>
        <p:nvSpPr>
          <p:cNvPr id="452" name="Google Shape;452;p3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3" name="Google Shape;453;p3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0" name="Shape 3520"/>
        <p:cNvGrpSpPr/>
        <p:nvPr/>
      </p:nvGrpSpPr>
      <p:grpSpPr>
        <a:xfrm>
          <a:off x="0" y="0"/>
          <a:ext cx="0" cy="0"/>
          <a:chOff x="0" y="0"/>
          <a:chExt cx="0" cy="0"/>
        </a:xfrm>
      </p:grpSpPr>
      <p:sp>
        <p:nvSpPr>
          <p:cNvPr id="3521" name="Google Shape;3521;p38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22" name="Google Shape;3522;p38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7" name="Shape 3527"/>
        <p:cNvGrpSpPr/>
        <p:nvPr/>
      </p:nvGrpSpPr>
      <p:grpSpPr>
        <a:xfrm>
          <a:off x="0" y="0"/>
          <a:ext cx="0" cy="0"/>
          <a:chOff x="0" y="0"/>
          <a:chExt cx="0" cy="0"/>
        </a:xfrm>
      </p:grpSpPr>
      <p:sp>
        <p:nvSpPr>
          <p:cNvPr id="3528" name="Google Shape;3528;p38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29" name="Google Shape;3529;p38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5" name="Shape 3535"/>
        <p:cNvGrpSpPr/>
        <p:nvPr/>
      </p:nvGrpSpPr>
      <p:grpSpPr>
        <a:xfrm>
          <a:off x="0" y="0"/>
          <a:ext cx="0" cy="0"/>
          <a:chOff x="0" y="0"/>
          <a:chExt cx="0" cy="0"/>
        </a:xfrm>
      </p:grpSpPr>
      <p:sp>
        <p:nvSpPr>
          <p:cNvPr id="3536" name="Google Shape;3536;p38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37" name="Google Shape;3537;p38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43" name="Shape 3543"/>
        <p:cNvGrpSpPr/>
        <p:nvPr/>
      </p:nvGrpSpPr>
      <p:grpSpPr>
        <a:xfrm>
          <a:off x="0" y="0"/>
          <a:ext cx="0" cy="0"/>
          <a:chOff x="0" y="0"/>
          <a:chExt cx="0" cy="0"/>
        </a:xfrm>
      </p:grpSpPr>
      <p:sp>
        <p:nvSpPr>
          <p:cNvPr id="3544" name="Google Shape;3544;p38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45" name="Google Shape;3545;p38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0" name="Shape 3550"/>
        <p:cNvGrpSpPr/>
        <p:nvPr/>
      </p:nvGrpSpPr>
      <p:grpSpPr>
        <a:xfrm>
          <a:off x="0" y="0"/>
          <a:ext cx="0" cy="0"/>
          <a:chOff x="0" y="0"/>
          <a:chExt cx="0" cy="0"/>
        </a:xfrm>
      </p:grpSpPr>
      <p:sp>
        <p:nvSpPr>
          <p:cNvPr id="3551" name="Google Shape;3551;p38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52" name="Google Shape;3552;p3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7" name="Shape 3557"/>
        <p:cNvGrpSpPr/>
        <p:nvPr/>
      </p:nvGrpSpPr>
      <p:grpSpPr>
        <a:xfrm>
          <a:off x="0" y="0"/>
          <a:ext cx="0" cy="0"/>
          <a:chOff x="0" y="0"/>
          <a:chExt cx="0" cy="0"/>
        </a:xfrm>
      </p:grpSpPr>
      <p:sp>
        <p:nvSpPr>
          <p:cNvPr id="3558" name="Google Shape;3558;p38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59" name="Google Shape;3559;p38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65" name="Shape 3565"/>
        <p:cNvGrpSpPr/>
        <p:nvPr/>
      </p:nvGrpSpPr>
      <p:grpSpPr>
        <a:xfrm>
          <a:off x="0" y="0"/>
          <a:ext cx="0" cy="0"/>
          <a:chOff x="0" y="0"/>
          <a:chExt cx="0" cy="0"/>
        </a:xfrm>
      </p:grpSpPr>
      <p:sp>
        <p:nvSpPr>
          <p:cNvPr id="3566" name="Google Shape;3566;p38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67" name="Google Shape;3567;p38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3" name="Shape 3573"/>
        <p:cNvGrpSpPr/>
        <p:nvPr/>
      </p:nvGrpSpPr>
      <p:grpSpPr>
        <a:xfrm>
          <a:off x="0" y="0"/>
          <a:ext cx="0" cy="0"/>
          <a:chOff x="0" y="0"/>
          <a:chExt cx="0" cy="0"/>
        </a:xfrm>
      </p:grpSpPr>
      <p:sp>
        <p:nvSpPr>
          <p:cNvPr id="3574" name="Google Shape;3574;p38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75" name="Google Shape;3575;p38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81" name="Shape 3581"/>
        <p:cNvGrpSpPr/>
        <p:nvPr/>
      </p:nvGrpSpPr>
      <p:grpSpPr>
        <a:xfrm>
          <a:off x="0" y="0"/>
          <a:ext cx="0" cy="0"/>
          <a:chOff x="0" y="0"/>
          <a:chExt cx="0" cy="0"/>
        </a:xfrm>
      </p:grpSpPr>
      <p:sp>
        <p:nvSpPr>
          <p:cNvPr id="3582" name="Google Shape;3582;p38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83" name="Google Shape;3583;p38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88" name="Shape 3588"/>
        <p:cNvGrpSpPr/>
        <p:nvPr/>
      </p:nvGrpSpPr>
      <p:grpSpPr>
        <a:xfrm>
          <a:off x="0" y="0"/>
          <a:ext cx="0" cy="0"/>
          <a:chOff x="0" y="0"/>
          <a:chExt cx="0" cy="0"/>
        </a:xfrm>
      </p:grpSpPr>
      <p:sp>
        <p:nvSpPr>
          <p:cNvPr id="3589" name="Google Shape;3589;p39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90" name="Google Shape;3590;p39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8" name="Shape 468"/>
        <p:cNvGrpSpPr/>
        <p:nvPr/>
      </p:nvGrpSpPr>
      <p:grpSpPr>
        <a:xfrm>
          <a:off x="0" y="0"/>
          <a:ext cx="0" cy="0"/>
          <a:chOff x="0" y="0"/>
          <a:chExt cx="0" cy="0"/>
        </a:xfrm>
      </p:grpSpPr>
      <p:sp>
        <p:nvSpPr>
          <p:cNvPr id="469" name="Google Shape;469;p3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0" name="Google Shape;470;p3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7" name="Shape 3597"/>
        <p:cNvGrpSpPr/>
        <p:nvPr/>
      </p:nvGrpSpPr>
      <p:grpSpPr>
        <a:xfrm>
          <a:off x="0" y="0"/>
          <a:ext cx="0" cy="0"/>
          <a:chOff x="0" y="0"/>
          <a:chExt cx="0" cy="0"/>
        </a:xfrm>
      </p:grpSpPr>
      <p:sp>
        <p:nvSpPr>
          <p:cNvPr id="3598" name="Google Shape;3598;p39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99" name="Google Shape;3599;p39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04" name="Shape 3604"/>
        <p:cNvGrpSpPr/>
        <p:nvPr/>
      </p:nvGrpSpPr>
      <p:grpSpPr>
        <a:xfrm>
          <a:off x="0" y="0"/>
          <a:ext cx="0" cy="0"/>
          <a:chOff x="0" y="0"/>
          <a:chExt cx="0" cy="0"/>
        </a:xfrm>
      </p:grpSpPr>
      <p:sp>
        <p:nvSpPr>
          <p:cNvPr id="3605" name="Google Shape;3605;p39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06" name="Google Shape;3606;p3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2" name="Shape 3612"/>
        <p:cNvGrpSpPr/>
        <p:nvPr/>
      </p:nvGrpSpPr>
      <p:grpSpPr>
        <a:xfrm>
          <a:off x="0" y="0"/>
          <a:ext cx="0" cy="0"/>
          <a:chOff x="0" y="0"/>
          <a:chExt cx="0" cy="0"/>
        </a:xfrm>
      </p:grpSpPr>
      <p:sp>
        <p:nvSpPr>
          <p:cNvPr id="3613" name="Google Shape;3613;p39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14" name="Google Shape;3614;p3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19" name="Shape 3619"/>
        <p:cNvGrpSpPr/>
        <p:nvPr/>
      </p:nvGrpSpPr>
      <p:grpSpPr>
        <a:xfrm>
          <a:off x="0" y="0"/>
          <a:ext cx="0" cy="0"/>
          <a:chOff x="0" y="0"/>
          <a:chExt cx="0" cy="0"/>
        </a:xfrm>
      </p:grpSpPr>
      <p:sp>
        <p:nvSpPr>
          <p:cNvPr id="3620" name="Google Shape;3620;p39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21" name="Google Shape;3621;p39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7" name="Shape 3627"/>
        <p:cNvGrpSpPr/>
        <p:nvPr/>
      </p:nvGrpSpPr>
      <p:grpSpPr>
        <a:xfrm>
          <a:off x="0" y="0"/>
          <a:ext cx="0" cy="0"/>
          <a:chOff x="0" y="0"/>
          <a:chExt cx="0" cy="0"/>
        </a:xfrm>
      </p:grpSpPr>
      <p:sp>
        <p:nvSpPr>
          <p:cNvPr id="3628" name="Google Shape;3628;p39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29" name="Google Shape;3629;p39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4" name="Shape 3634"/>
        <p:cNvGrpSpPr/>
        <p:nvPr/>
      </p:nvGrpSpPr>
      <p:grpSpPr>
        <a:xfrm>
          <a:off x="0" y="0"/>
          <a:ext cx="0" cy="0"/>
          <a:chOff x="0" y="0"/>
          <a:chExt cx="0" cy="0"/>
        </a:xfrm>
      </p:grpSpPr>
      <p:sp>
        <p:nvSpPr>
          <p:cNvPr id="3635" name="Google Shape;3635;p39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36" name="Google Shape;3636;p3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1" name="Shape 3641"/>
        <p:cNvGrpSpPr/>
        <p:nvPr/>
      </p:nvGrpSpPr>
      <p:grpSpPr>
        <a:xfrm>
          <a:off x="0" y="0"/>
          <a:ext cx="0" cy="0"/>
          <a:chOff x="0" y="0"/>
          <a:chExt cx="0" cy="0"/>
        </a:xfrm>
      </p:grpSpPr>
      <p:sp>
        <p:nvSpPr>
          <p:cNvPr id="3642" name="Google Shape;3642;p39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43" name="Google Shape;3643;p39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48" name="Shape 3648"/>
        <p:cNvGrpSpPr/>
        <p:nvPr/>
      </p:nvGrpSpPr>
      <p:grpSpPr>
        <a:xfrm>
          <a:off x="0" y="0"/>
          <a:ext cx="0" cy="0"/>
          <a:chOff x="0" y="0"/>
          <a:chExt cx="0" cy="0"/>
        </a:xfrm>
      </p:grpSpPr>
      <p:sp>
        <p:nvSpPr>
          <p:cNvPr id="3649" name="Google Shape;3649;p39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50" name="Google Shape;3650;p39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59" name="Shape 3659"/>
        <p:cNvGrpSpPr/>
        <p:nvPr/>
      </p:nvGrpSpPr>
      <p:grpSpPr>
        <a:xfrm>
          <a:off x="0" y="0"/>
          <a:ext cx="0" cy="0"/>
          <a:chOff x="0" y="0"/>
          <a:chExt cx="0" cy="0"/>
        </a:xfrm>
      </p:grpSpPr>
      <p:sp>
        <p:nvSpPr>
          <p:cNvPr id="3660" name="Google Shape;3660;p39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61" name="Google Shape;3661;p39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8" name="Shape 3668"/>
        <p:cNvGrpSpPr/>
        <p:nvPr/>
      </p:nvGrpSpPr>
      <p:grpSpPr>
        <a:xfrm>
          <a:off x="0" y="0"/>
          <a:ext cx="0" cy="0"/>
          <a:chOff x="0" y="0"/>
          <a:chExt cx="0" cy="0"/>
        </a:xfrm>
      </p:grpSpPr>
      <p:sp>
        <p:nvSpPr>
          <p:cNvPr id="3669" name="Google Shape;3669;p40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70" name="Google Shape;3670;p40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5" name="Google Shape;125;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p4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5" name="Google Shape;475;p4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6" name="Shape 3676"/>
        <p:cNvGrpSpPr/>
        <p:nvPr/>
      </p:nvGrpSpPr>
      <p:grpSpPr>
        <a:xfrm>
          <a:off x="0" y="0"/>
          <a:ext cx="0" cy="0"/>
          <a:chOff x="0" y="0"/>
          <a:chExt cx="0" cy="0"/>
        </a:xfrm>
      </p:grpSpPr>
      <p:sp>
        <p:nvSpPr>
          <p:cNvPr id="3677" name="Google Shape;3677;p40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78" name="Google Shape;3678;p40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87" name="Shape 3687"/>
        <p:cNvGrpSpPr/>
        <p:nvPr/>
      </p:nvGrpSpPr>
      <p:grpSpPr>
        <a:xfrm>
          <a:off x="0" y="0"/>
          <a:ext cx="0" cy="0"/>
          <a:chOff x="0" y="0"/>
          <a:chExt cx="0" cy="0"/>
        </a:xfrm>
      </p:grpSpPr>
      <p:sp>
        <p:nvSpPr>
          <p:cNvPr id="3688" name="Google Shape;3688;p40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89" name="Google Shape;3689;p40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7" name="Shape 3697"/>
        <p:cNvGrpSpPr/>
        <p:nvPr/>
      </p:nvGrpSpPr>
      <p:grpSpPr>
        <a:xfrm>
          <a:off x="0" y="0"/>
          <a:ext cx="0" cy="0"/>
          <a:chOff x="0" y="0"/>
          <a:chExt cx="0" cy="0"/>
        </a:xfrm>
      </p:grpSpPr>
      <p:sp>
        <p:nvSpPr>
          <p:cNvPr id="3698" name="Google Shape;3698;p40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99" name="Google Shape;3699;p40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03" name="Shape 3703"/>
        <p:cNvGrpSpPr/>
        <p:nvPr/>
      </p:nvGrpSpPr>
      <p:grpSpPr>
        <a:xfrm>
          <a:off x="0" y="0"/>
          <a:ext cx="0" cy="0"/>
          <a:chOff x="0" y="0"/>
          <a:chExt cx="0" cy="0"/>
        </a:xfrm>
      </p:grpSpPr>
      <p:sp>
        <p:nvSpPr>
          <p:cNvPr id="3704" name="Google Shape;3704;p40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05" name="Google Shape;3705;p40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0" name="Shape 3710"/>
        <p:cNvGrpSpPr/>
        <p:nvPr/>
      </p:nvGrpSpPr>
      <p:grpSpPr>
        <a:xfrm>
          <a:off x="0" y="0"/>
          <a:ext cx="0" cy="0"/>
          <a:chOff x="0" y="0"/>
          <a:chExt cx="0" cy="0"/>
        </a:xfrm>
      </p:grpSpPr>
      <p:sp>
        <p:nvSpPr>
          <p:cNvPr id="3711" name="Google Shape;3711;p40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12" name="Google Shape;3712;p40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6" name="Shape 3716"/>
        <p:cNvGrpSpPr/>
        <p:nvPr/>
      </p:nvGrpSpPr>
      <p:grpSpPr>
        <a:xfrm>
          <a:off x="0" y="0"/>
          <a:ext cx="0" cy="0"/>
          <a:chOff x="0" y="0"/>
          <a:chExt cx="0" cy="0"/>
        </a:xfrm>
      </p:grpSpPr>
      <p:sp>
        <p:nvSpPr>
          <p:cNvPr id="3717" name="Google Shape;3717;p40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18" name="Google Shape;3718;p40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1" name="Shape 3721"/>
        <p:cNvGrpSpPr/>
        <p:nvPr/>
      </p:nvGrpSpPr>
      <p:grpSpPr>
        <a:xfrm>
          <a:off x="0" y="0"/>
          <a:ext cx="0" cy="0"/>
          <a:chOff x="0" y="0"/>
          <a:chExt cx="0" cy="0"/>
        </a:xfrm>
      </p:grpSpPr>
      <p:sp>
        <p:nvSpPr>
          <p:cNvPr id="3722" name="Google Shape;3722;p40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23" name="Google Shape;3723;p40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27" name="Shape 3727"/>
        <p:cNvGrpSpPr/>
        <p:nvPr/>
      </p:nvGrpSpPr>
      <p:grpSpPr>
        <a:xfrm>
          <a:off x="0" y="0"/>
          <a:ext cx="0" cy="0"/>
          <a:chOff x="0" y="0"/>
          <a:chExt cx="0" cy="0"/>
        </a:xfrm>
      </p:grpSpPr>
      <p:sp>
        <p:nvSpPr>
          <p:cNvPr id="3728" name="Google Shape;3728;p40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29" name="Google Shape;3729;p40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2" name="Shape 3732"/>
        <p:cNvGrpSpPr/>
        <p:nvPr/>
      </p:nvGrpSpPr>
      <p:grpSpPr>
        <a:xfrm>
          <a:off x="0" y="0"/>
          <a:ext cx="0" cy="0"/>
          <a:chOff x="0" y="0"/>
          <a:chExt cx="0" cy="0"/>
        </a:xfrm>
      </p:grpSpPr>
      <p:sp>
        <p:nvSpPr>
          <p:cNvPr id="3733" name="Google Shape;3733;p40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34" name="Google Shape;3734;p40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p4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2" name="Google Shape;482;p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5" name="Shape 485"/>
        <p:cNvGrpSpPr/>
        <p:nvPr/>
      </p:nvGrpSpPr>
      <p:grpSpPr>
        <a:xfrm>
          <a:off x="0" y="0"/>
          <a:ext cx="0" cy="0"/>
          <a:chOff x="0" y="0"/>
          <a:chExt cx="0" cy="0"/>
        </a:xfrm>
      </p:grpSpPr>
      <p:sp>
        <p:nvSpPr>
          <p:cNvPr id="486" name="Google Shape;486;p4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7" name="Google Shape;487;p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7" name="Shape 527"/>
        <p:cNvGrpSpPr/>
        <p:nvPr/>
      </p:nvGrpSpPr>
      <p:grpSpPr>
        <a:xfrm>
          <a:off x="0" y="0"/>
          <a:ext cx="0" cy="0"/>
          <a:chOff x="0" y="0"/>
          <a:chExt cx="0" cy="0"/>
        </a:xfrm>
      </p:grpSpPr>
      <p:sp>
        <p:nvSpPr>
          <p:cNvPr id="528" name="Google Shape;528;p4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9" name="Google Shape;529;p4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7" name="Shape 537"/>
        <p:cNvGrpSpPr/>
        <p:nvPr/>
      </p:nvGrpSpPr>
      <p:grpSpPr>
        <a:xfrm>
          <a:off x="0" y="0"/>
          <a:ext cx="0" cy="0"/>
          <a:chOff x="0" y="0"/>
          <a:chExt cx="0" cy="0"/>
        </a:xfrm>
      </p:grpSpPr>
      <p:sp>
        <p:nvSpPr>
          <p:cNvPr id="538" name="Google Shape;538;p4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9" name="Google Shape;539;p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8" name="Shape 548"/>
        <p:cNvGrpSpPr/>
        <p:nvPr/>
      </p:nvGrpSpPr>
      <p:grpSpPr>
        <a:xfrm>
          <a:off x="0" y="0"/>
          <a:ext cx="0" cy="0"/>
          <a:chOff x="0" y="0"/>
          <a:chExt cx="0" cy="0"/>
        </a:xfrm>
      </p:grpSpPr>
      <p:sp>
        <p:nvSpPr>
          <p:cNvPr id="549" name="Google Shape;549;p4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0" name="Google Shape;550;p4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3" name="Shape 553"/>
        <p:cNvGrpSpPr/>
        <p:nvPr/>
      </p:nvGrpSpPr>
      <p:grpSpPr>
        <a:xfrm>
          <a:off x="0" y="0"/>
          <a:ext cx="0" cy="0"/>
          <a:chOff x="0" y="0"/>
          <a:chExt cx="0" cy="0"/>
        </a:xfrm>
      </p:grpSpPr>
      <p:sp>
        <p:nvSpPr>
          <p:cNvPr id="554" name="Google Shape;554;p4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5" name="Google Shape;555;p4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2" name="Shape 562"/>
        <p:cNvGrpSpPr/>
        <p:nvPr/>
      </p:nvGrpSpPr>
      <p:grpSpPr>
        <a:xfrm>
          <a:off x="0" y="0"/>
          <a:ext cx="0" cy="0"/>
          <a:chOff x="0" y="0"/>
          <a:chExt cx="0" cy="0"/>
        </a:xfrm>
      </p:grpSpPr>
      <p:sp>
        <p:nvSpPr>
          <p:cNvPr id="563" name="Google Shape;563;p4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4" name="Google Shape;564;p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7" name="Shape 567"/>
        <p:cNvGrpSpPr/>
        <p:nvPr/>
      </p:nvGrpSpPr>
      <p:grpSpPr>
        <a:xfrm>
          <a:off x="0" y="0"/>
          <a:ext cx="0" cy="0"/>
          <a:chOff x="0" y="0"/>
          <a:chExt cx="0" cy="0"/>
        </a:xfrm>
      </p:grpSpPr>
      <p:sp>
        <p:nvSpPr>
          <p:cNvPr id="568" name="Google Shape;568;p4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9" name="Google Shape;569;p4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p4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1" name="Google Shape;581;p4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29"/>
        <p:cNvGrpSpPr/>
        <p:nvPr/>
      </p:nvGrpSpPr>
      <p:grpSpPr>
        <a:xfrm>
          <a:off x="0" y="0"/>
          <a:ext cx="0" cy="0"/>
          <a:chOff x="0" y="0"/>
          <a:chExt cx="0" cy="0"/>
        </a:xfrm>
      </p:grpSpPr>
      <p:sp>
        <p:nvSpPr>
          <p:cNvPr id="130" name="Google Shape;130;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1" name="Google Shape;131;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4" name="Shape 584"/>
        <p:cNvGrpSpPr/>
        <p:nvPr/>
      </p:nvGrpSpPr>
      <p:grpSpPr>
        <a:xfrm>
          <a:off x="0" y="0"/>
          <a:ext cx="0" cy="0"/>
          <a:chOff x="0" y="0"/>
          <a:chExt cx="0" cy="0"/>
        </a:xfrm>
      </p:grpSpPr>
      <p:sp>
        <p:nvSpPr>
          <p:cNvPr id="585" name="Google Shape;585;p5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6" name="Google Shape;586;p5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4" name="Shape 594"/>
        <p:cNvGrpSpPr/>
        <p:nvPr/>
      </p:nvGrpSpPr>
      <p:grpSpPr>
        <a:xfrm>
          <a:off x="0" y="0"/>
          <a:ext cx="0" cy="0"/>
          <a:chOff x="0" y="0"/>
          <a:chExt cx="0" cy="0"/>
        </a:xfrm>
      </p:grpSpPr>
      <p:sp>
        <p:nvSpPr>
          <p:cNvPr id="595" name="Google Shape;595;p5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6" name="Google Shape;596;p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4" name="Shape 614"/>
        <p:cNvGrpSpPr/>
        <p:nvPr/>
      </p:nvGrpSpPr>
      <p:grpSpPr>
        <a:xfrm>
          <a:off x="0" y="0"/>
          <a:ext cx="0" cy="0"/>
          <a:chOff x="0" y="0"/>
          <a:chExt cx="0" cy="0"/>
        </a:xfrm>
      </p:grpSpPr>
      <p:sp>
        <p:nvSpPr>
          <p:cNvPr id="615" name="Google Shape;615;p5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6" name="Google Shape;616;p5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0" name="Shape 620"/>
        <p:cNvGrpSpPr/>
        <p:nvPr/>
      </p:nvGrpSpPr>
      <p:grpSpPr>
        <a:xfrm>
          <a:off x="0" y="0"/>
          <a:ext cx="0" cy="0"/>
          <a:chOff x="0" y="0"/>
          <a:chExt cx="0" cy="0"/>
        </a:xfrm>
      </p:grpSpPr>
      <p:sp>
        <p:nvSpPr>
          <p:cNvPr id="621" name="Google Shape;621;p5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2" name="Google Shape;622;p5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0" name="Shape 630"/>
        <p:cNvGrpSpPr/>
        <p:nvPr/>
      </p:nvGrpSpPr>
      <p:grpSpPr>
        <a:xfrm>
          <a:off x="0" y="0"/>
          <a:ext cx="0" cy="0"/>
          <a:chOff x="0" y="0"/>
          <a:chExt cx="0" cy="0"/>
        </a:xfrm>
      </p:grpSpPr>
      <p:sp>
        <p:nvSpPr>
          <p:cNvPr id="631" name="Google Shape;631;p5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32" name="Google Shape;632;p5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0" name="Shape 640"/>
        <p:cNvGrpSpPr/>
        <p:nvPr/>
      </p:nvGrpSpPr>
      <p:grpSpPr>
        <a:xfrm>
          <a:off x="0" y="0"/>
          <a:ext cx="0" cy="0"/>
          <a:chOff x="0" y="0"/>
          <a:chExt cx="0" cy="0"/>
        </a:xfrm>
      </p:grpSpPr>
      <p:sp>
        <p:nvSpPr>
          <p:cNvPr id="641" name="Google Shape;641;p5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42" name="Google Shape;642;p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0" name="Shape 650"/>
        <p:cNvGrpSpPr/>
        <p:nvPr/>
      </p:nvGrpSpPr>
      <p:grpSpPr>
        <a:xfrm>
          <a:off x="0" y="0"/>
          <a:ext cx="0" cy="0"/>
          <a:chOff x="0" y="0"/>
          <a:chExt cx="0" cy="0"/>
        </a:xfrm>
      </p:grpSpPr>
      <p:sp>
        <p:nvSpPr>
          <p:cNvPr id="651" name="Google Shape;651;p5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52" name="Google Shape;652;p5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5" name="Shape 655"/>
        <p:cNvGrpSpPr/>
        <p:nvPr/>
      </p:nvGrpSpPr>
      <p:grpSpPr>
        <a:xfrm>
          <a:off x="0" y="0"/>
          <a:ext cx="0" cy="0"/>
          <a:chOff x="0" y="0"/>
          <a:chExt cx="0" cy="0"/>
        </a:xfrm>
      </p:grpSpPr>
      <p:sp>
        <p:nvSpPr>
          <p:cNvPr id="656" name="Google Shape;656;p5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57" name="Google Shape;657;p5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Google Shape;669;p5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70" name="Google Shape;670;p5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6" name="Shape 676"/>
        <p:cNvGrpSpPr/>
        <p:nvPr/>
      </p:nvGrpSpPr>
      <p:grpSpPr>
        <a:xfrm>
          <a:off x="0" y="0"/>
          <a:ext cx="0" cy="0"/>
          <a:chOff x="0" y="0"/>
          <a:chExt cx="0" cy="0"/>
        </a:xfrm>
      </p:grpSpPr>
      <p:sp>
        <p:nvSpPr>
          <p:cNvPr id="677" name="Google Shape;677;p5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78" name="Google Shape;678;p5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4" name="Shape 684"/>
        <p:cNvGrpSpPr/>
        <p:nvPr/>
      </p:nvGrpSpPr>
      <p:grpSpPr>
        <a:xfrm>
          <a:off x="0" y="0"/>
          <a:ext cx="0" cy="0"/>
          <a:chOff x="0" y="0"/>
          <a:chExt cx="0" cy="0"/>
        </a:xfrm>
      </p:grpSpPr>
      <p:sp>
        <p:nvSpPr>
          <p:cNvPr id="685" name="Google Shape;685;p6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86" name="Google Shape;686;p6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9" name="Shape 689"/>
        <p:cNvGrpSpPr/>
        <p:nvPr/>
      </p:nvGrpSpPr>
      <p:grpSpPr>
        <a:xfrm>
          <a:off x="0" y="0"/>
          <a:ext cx="0" cy="0"/>
          <a:chOff x="0" y="0"/>
          <a:chExt cx="0" cy="0"/>
        </a:xfrm>
      </p:grpSpPr>
      <p:sp>
        <p:nvSpPr>
          <p:cNvPr id="690" name="Google Shape;690;p6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1" name="Google Shape;691;p6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4" name="Shape 694"/>
        <p:cNvGrpSpPr/>
        <p:nvPr/>
      </p:nvGrpSpPr>
      <p:grpSpPr>
        <a:xfrm>
          <a:off x="0" y="0"/>
          <a:ext cx="0" cy="0"/>
          <a:chOff x="0" y="0"/>
          <a:chExt cx="0" cy="0"/>
        </a:xfrm>
      </p:grpSpPr>
      <p:sp>
        <p:nvSpPr>
          <p:cNvPr id="695" name="Google Shape;695;p6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96" name="Google Shape;696;p6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8" name="Shape 718"/>
        <p:cNvGrpSpPr/>
        <p:nvPr/>
      </p:nvGrpSpPr>
      <p:grpSpPr>
        <a:xfrm>
          <a:off x="0" y="0"/>
          <a:ext cx="0" cy="0"/>
          <a:chOff x="0" y="0"/>
          <a:chExt cx="0" cy="0"/>
        </a:xfrm>
      </p:grpSpPr>
      <p:sp>
        <p:nvSpPr>
          <p:cNvPr id="719" name="Google Shape;719;p6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20" name="Google Shape;720;p6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6" name="Shape 756"/>
        <p:cNvGrpSpPr/>
        <p:nvPr/>
      </p:nvGrpSpPr>
      <p:grpSpPr>
        <a:xfrm>
          <a:off x="0" y="0"/>
          <a:ext cx="0" cy="0"/>
          <a:chOff x="0" y="0"/>
          <a:chExt cx="0" cy="0"/>
        </a:xfrm>
      </p:grpSpPr>
      <p:sp>
        <p:nvSpPr>
          <p:cNvPr id="757" name="Google Shape;757;p6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58" name="Google Shape;758;p6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7" name="Shape 767"/>
        <p:cNvGrpSpPr/>
        <p:nvPr/>
      </p:nvGrpSpPr>
      <p:grpSpPr>
        <a:xfrm>
          <a:off x="0" y="0"/>
          <a:ext cx="0" cy="0"/>
          <a:chOff x="0" y="0"/>
          <a:chExt cx="0" cy="0"/>
        </a:xfrm>
      </p:grpSpPr>
      <p:sp>
        <p:nvSpPr>
          <p:cNvPr id="768" name="Google Shape;768;p6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69" name="Google Shape;769;p6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2" name="Shape 772"/>
        <p:cNvGrpSpPr/>
        <p:nvPr/>
      </p:nvGrpSpPr>
      <p:grpSpPr>
        <a:xfrm>
          <a:off x="0" y="0"/>
          <a:ext cx="0" cy="0"/>
          <a:chOff x="0" y="0"/>
          <a:chExt cx="0" cy="0"/>
        </a:xfrm>
      </p:grpSpPr>
      <p:sp>
        <p:nvSpPr>
          <p:cNvPr id="773" name="Google Shape;773;p6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774" name="Google Shape;774;p6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10" name="Shape 810"/>
        <p:cNvGrpSpPr/>
        <p:nvPr/>
      </p:nvGrpSpPr>
      <p:grpSpPr>
        <a:xfrm>
          <a:off x="0" y="0"/>
          <a:ext cx="0" cy="0"/>
          <a:chOff x="0" y="0"/>
          <a:chExt cx="0" cy="0"/>
        </a:xfrm>
      </p:grpSpPr>
      <p:sp>
        <p:nvSpPr>
          <p:cNvPr id="811" name="Google Shape;811;p6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12" name="Google Shape;812;p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7" name="Shape 847"/>
        <p:cNvGrpSpPr/>
        <p:nvPr/>
      </p:nvGrpSpPr>
      <p:grpSpPr>
        <a:xfrm>
          <a:off x="0" y="0"/>
          <a:ext cx="0" cy="0"/>
          <a:chOff x="0" y="0"/>
          <a:chExt cx="0" cy="0"/>
        </a:xfrm>
      </p:grpSpPr>
      <p:sp>
        <p:nvSpPr>
          <p:cNvPr id="848" name="Google Shape;848;p6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49" name="Google Shape;849;p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8" name="Shape 858"/>
        <p:cNvGrpSpPr/>
        <p:nvPr/>
      </p:nvGrpSpPr>
      <p:grpSpPr>
        <a:xfrm>
          <a:off x="0" y="0"/>
          <a:ext cx="0" cy="0"/>
          <a:chOff x="0" y="0"/>
          <a:chExt cx="0" cy="0"/>
        </a:xfrm>
      </p:grpSpPr>
      <p:sp>
        <p:nvSpPr>
          <p:cNvPr id="859" name="Google Shape;859;p7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60" name="Google Shape;860;p7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 name="Shape 144"/>
        <p:cNvGrpSpPr/>
        <p:nvPr/>
      </p:nvGrpSpPr>
      <p:grpSpPr>
        <a:xfrm>
          <a:off x="0" y="0"/>
          <a:ext cx="0" cy="0"/>
          <a:chOff x="0" y="0"/>
          <a:chExt cx="0" cy="0"/>
        </a:xfrm>
      </p:grpSpPr>
      <p:sp>
        <p:nvSpPr>
          <p:cNvPr id="145" name="Google Shape;145;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6" name="Google Shape;146;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8" name="Shape 868"/>
        <p:cNvGrpSpPr/>
        <p:nvPr/>
      </p:nvGrpSpPr>
      <p:grpSpPr>
        <a:xfrm>
          <a:off x="0" y="0"/>
          <a:ext cx="0" cy="0"/>
          <a:chOff x="0" y="0"/>
          <a:chExt cx="0" cy="0"/>
        </a:xfrm>
      </p:grpSpPr>
      <p:sp>
        <p:nvSpPr>
          <p:cNvPr id="869" name="Google Shape;869;p7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0" name="Google Shape;870;p7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3" name="Shape 873"/>
        <p:cNvGrpSpPr/>
        <p:nvPr/>
      </p:nvGrpSpPr>
      <p:grpSpPr>
        <a:xfrm>
          <a:off x="0" y="0"/>
          <a:ext cx="0" cy="0"/>
          <a:chOff x="0" y="0"/>
          <a:chExt cx="0" cy="0"/>
        </a:xfrm>
      </p:grpSpPr>
      <p:sp>
        <p:nvSpPr>
          <p:cNvPr id="874" name="Google Shape;874;p7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5" name="Google Shape;875;p7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3" name="Shape 883"/>
        <p:cNvGrpSpPr/>
        <p:nvPr/>
      </p:nvGrpSpPr>
      <p:grpSpPr>
        <a:xfrm>
          <a:off x="0" y="0"/>
          <a:ext cx="0" cy="0"/>
          <a:chOff x="0" y="0"/>
          <a:chExt cx="0" cy="0"/>
        </a:xfrm>
      </p:grpSpPr>
      <p:sp>
        <p:nvSpPr>
          <p:cNvPr id="884" name="Google Shape;884;p7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85" name="Google Shape;885;p7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8" name="Shape 888"/>
        <p:cNvGrpSpPr/>
        <p:nvPr/>
      </p:nvGrpSpPr>
      <p:grpSpPr>
        <a:xfrm>
          <a:off x="0" y="0"/>
          <a:ext cx="0" cy="0"/>
          <a:chOff x="0" y="0"/>
          <a:chExt cx="0" cy="0"/>
        </a:xfrm>
      </p:grpSpPr>
      <p:sp>
        <p:nvSpPr>
          <p:cNvPr id="889" name="Google Shape;889;p7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0" name="Google Shape;890;p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7" name="Shape 907"/>
        <p:cNvGrpSpPr/>
        <p:nvPr/>
      </p:nvGrpSpPr>
      <p:grpSpPr>
        <a:xfrm>
          <a:off x="0" y="0"/>
          <a:ext cx="0" cy="0"/>
          <a:chOff x="0" y="0"/>
          <a:chExt cx="0" cy="0"/>
        </a:xfrm>
      </p:grpSpPr>
      <p:sp>
        <p:nvSpPr>
          <p:cNvPr id="908" name="Google Shape;908;p7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09" name="Google Shape;909;p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7" name="Shape 917"/>
        <p:cNvGrpSpPr/>
        <p:nvPr/>
      </p:nvGrpSpPr>
      <p:grpSpPr>
        <a:xfrm>
          <a:off x="0" y="0"/>
          <a:ext cx="0" cy="0"/>
          <a:chOff x="0" y="0"/>
          <a:chExt cx="0" cy="0"/>
        </a:xfrm>
      </p:grpSpPr>
      <p:sp>
        <p:nvSpPr>
          <p:cNvPr id="918" name="Google Shape;918;p7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19" name="Google Shape;919;p7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27" name="Shape 927"/>
        <p:cNvGrpSpPr/>
        <p:nvPr/>
      </p:nvGrpSpPr>
      <p:grpSpPr>
        <a:xfrm>
          <a:off x="0" y="0"/>
          <a:ext cx="0" cy="0"/>
          <a:chOff x="0" y="0"/>
          <a:chExt cx="0" cy="0"/>
        </a:xfrm>
      </p:grpSpPr>
      <p:sp>
        <p:nvSpPr>
          <p:cNvPr id="928" name="Google Shape;928;p7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29" name="Google Shape;929;p7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6" name="Shape 936"/>
        <p:cNvGrpSpPr/>
        <p:nvPr/>
      </p:nvGrpSpPr>
      <p:grpSpPr>
        <a:xfrm>
          <a:off x="0" y="0"/>
          <a:ext cx="0" cy="0"/>
          <a:chOff x="0" y="0"/>
          <a:chExt cx="0" cy="0"/>
        </a:xfrm>
      </p:grpSpPr>
      <p:sp>
        <p:nvSpPr>
          <p:cNvPr id="937" name="Google Shape;937;p7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38" name="Google Shape;938;p7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1" name="Shape 941"/>
        <p:cNvGrpSpPr/>
        <p:nvPr/>
      </p:nvGrpSpPr>
      <p:grpSpPr>
        <a:xfrm>
          <a:off x="0" y="0"/>
          <a:ext cx="0" cy="0"/>
          <a:chOff x="0" y="0"/>
          <a:chExt cx="0" cy="0"/>
        </a:xfrm>
      </p:grpSpPr>
      <p:sp>
        <p:nvSpPr>
          <p:cNvPr id="942" name="Google Shape;942;p7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43" name="Google Shape;943;p7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2" name="Shape 952"/>
        <p:cNvGrpSpPr/>
        <p:nvPr/>
      </p:nvGrpSpPr>
      <p:grpSpPr>
        <a:xfrm>
          <a:off x="0" y="0"/>
          <a:ext cx="0" cy="0"/>
          <a:chOff x="0" y="0"/>
          <a:chExt cx="0" cy="0"/>
        </a:xfrm>
      </p:grpSpPr>
      <p:sp>
        <p:nvSpPr>
          <p:cNvPr id="953" name="Google Shape;953;p8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54" name="Google Shape;954;p8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0" name="Shape 150"/>
        <p:cNvGrpSpPr/>
        <p:nvPr/>
      </p:nvGrpSpPr>
      <p:grpSpPr>
        <a:xfrm>
          <a:off x="0" y="0"/>
          <a:ext cx="0" cy="0"/>
          <a:chOff x="0" y="0"/>
          <a:chExt cx="0" cy="0"/>
        </a:xfrm>
      </p:grpSpPr>
      <p:sp>
        <p:nvSpPr>
          <p:cNvPr id="151" name="Google Shape;151;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2" name="Google Shape;152;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2" name="Shape 962"/>
        <p:cNvGrpSpPr/>
        <p:nvPr/>
      </p:nvGrpSpPr>
      <p:grpSpPr>
        <a:xfrm>
          <a:off x="0" y="0"/>
          <a:ext cx="0" cy="0"/>
          <a:chOff x="0" y="0"/>
          <a:chExt cx="0" cy="0"/>
        </a:xfrm>
      </p:grpSpPr>
      <p:sp>
        <p:nvSpPr>
          <p:cNvPr id="963" name="Google Shape;963;p8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64" name="Google Shape;964;p8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1" name="Shape 971"/>
        <p:cNvGrpSpPr/>
        <p:nvPr/>
      </p:nvGrpSpPr>
      <p:grpSpPr>
        <a:xfrm>
          <a:off x="0" y="0"/>
          <a:ext cx="0" cy="0"/>
          <a:chOff x="0" y="0"/>
          <a:chExt cx="0" cy="0"/>
        </a:xfrm>
      </p:grpSpPr>
      <p:sp>
        <p:nvSpPr>
          <p:cNvPr id="972" name="Google Shape;972;p8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73" name="Google Shape;973;p8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p8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78" name="Google Shape;978;p8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86" name="Shape 986"/>
        <p:cNvGrpSpPr/>
        <p:nvPr/>
      </p:nvGrpSpPr>
      <p:grpSpPr>
        <a:xfrm>
          <a:off x="0" y="0"/>
          <a:ext cx="0" cy="0"/>
          <a:chOff x="0" y="0"/>
          <a:chExt cx="0" cy="0"/>
        </a:xfrm>
      </p:grpSpPr>
      <p:sp>
        <p:nvSpPr>
          <p:cNvPr id="987" name="Google Shape;987;p8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8" name="Google Shape;988;p8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91" name="Shape 991"/>
        <p:cNvGrpSpPr/>
        <p:nvPr/>
      </p:nvGrpSpPr>
      <p:grpSpPr>
        <a:xfrm>
          <a:off x="0" y="0"/>
          <a:ext cx="0" cy="0"/>
          <a:chOff x="0" y="0"/>
          <a:chExt cx="0" cy="0"/>
        </a:xfrm>
      </p:grpSpPr>
      <p:sp>
        <p:nvSpPr>
          <p:cNvPr id="992" name="Google Shape;992;p8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93" name="Google Shape;993;p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0" name="Shape 1000"/>
        <p:cNvGrpSpPr/>
        <p:nvPr/>
      </p:nvGrpSpPr>
      <p:grpSpPr>
        <a:xfrm>
          <a:off x="0" y="0"/>
          <a:ext cx="0" cy="0"/>
          <a:chOff x="0" y="0"/>
          <a:chExt cx="0" cy="0"/>
        </a:xfrm>
      </p:grpSpPr>
      <p:sp>
        <p:nvSpPr>
          <p:cNvPr id="1001" name="Google Shape;1001;p8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02" name="Google Shape;1002;p8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7" name="Shape 1007"/>
        <p:cNvGrpSpPr/>
        <p:nvPr/>
      </p:nvGrpSpPr>
      <p:grpSpPr>
        <a:xfrm>
          <a:off x="0" y="0"/>
          <a:ext cx="0" cy="0"/>
          <a:chOff x="0" y="0"/>
          <a:chExt cx="0" cy="0"/>
        </a:xfrm>
      </p:grpSpPr>
      <p:sp>
        <p:nvSpPr>
          <p:cNvPr id="1008" name="Google Shape;1008;p8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09" name="Google Shape;1009;p8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5" name="Shape 1015"/>
        <p:cNvGrpSpPr/>
        <p:nvPr/>
      </p:nvGrpSpPr>
      <p:grpSpPr>
        <a:xfrm>
          <a:off x="0" y="0"/>
          <a:ext cx="0" cy="0"/>
          <a:chOff x="0" y="0"/>
          <a:chExt cx="0" cy="0"/>
        </a:xfrm>
      </p:grpSpPr>
      <p:sp>
        <p:nvSpPr>
          <p:cNvPr id="1016" name="Google Shape;1016;p8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17" name="Google Shape;1017;p8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0" name="Shape 1020"/>
        <p:cNvGrpSpPr/>
        <p:nvPr/>
      </p:nvGrpSpPr>
      <p:grpSpPr>
        <a:xfrm>
          <a:off x="0" y="0"/>
          <a:ext cx="0" cy="0"/>
          <a:chOff x="0" y="0"/>
          <a:chExt cx="0" cy="0"/>
        </a:xfrm>
      </p:grpSpPr>
      <p:sp>
        <p:nvSpPr>
          <p:cNvPr id="1021" name="Google Shape;1021;p8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22" name="Google Shape;1022;p8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1" name="Shape 1031"/>
        <p:cNvGrpSpPr/>
        <p:nvPr/>
      </p:nvGrpSpPr>
      <p:grpSpPr>
        <a:xfrm>
          <a:off x="0" y="0"/>
          <a:ext cx="0" cy="0"/>
          <a:chOff x="0" y="0"/>
          <a:chExt cx="0" cy="0"/>
        </a:xfrm>
      </p:grpSpPr>
      <p:sp>
        <p:nvSpPr>
          <p:cNvPr id="1032" name="Google Shape;1032;p9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33" name="Google Shape;1033;p9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 name="Google Shape;158;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7" name="Shape 1037"/>
        <p:cNvGrpSpPr/>
        <p:nvPr/>
      </p:nvGrpSpPr>
      <p:grpSpPr>
        <a:xfrm>
          <a:off x="0" y="0"/>
          <a:ext cx="0" cy="0"/>
          <a:chOff x="0" y="0"/>
          <a:chExt cx="0" cy="0"/>
        </a:xfrm>
      </p:grpSpPr>
      <p:sp>
        <p:nvSpPr>
          <p:cNvPr id="1038" name="Google Shape;1038;p9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39" name="Google Shape;1039;p9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6" name="Shape 1046"/>
        <p:cNvGrpSpPr/>
        <p:nvPr/>
      </p:nvGrpSpPr>
      <p:grpSpPr>
        <a:xfrm>
          <a:off x="0" y="0"/>
          <a:ext cx="0" cy="0"/>
          <a:chOff x="0" y="0"/>
          <a:chExt cx="0" cy="0"/>
        </a:xfrm>
      </p:grpSpPr>
      <p:sp>
        <p:nvSpPr>
          <p:cNvPr id="1047" name="Google Shape;1047;p9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48" name="Google Shape;1048;p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1" name="Shape 1051"/>
        <p:cNvGrpSpPr/>
        <p:nvPr/>
      </p:nvGrpSpPr>
      <p:grpSpPr>
        <a:xfrm>
          <a:off x="0" y="0"/>
          <a:ext cx="0" cy="0"/>
          <a:chOff x="0" y="0"/>
          <a:chExt cx="0" cy="0"/>
        </a:xfrm>
      </p:grpSpPr>
      <p:sp>
        <p:nvSpPr>
          <p:cNvPr id="1052" name="Google Shape;1052;p9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3" name="Google Shape;1053;p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59" name="Shape 1059"/>
        <p:cNvGrpSpPr/>
        <p:nvPr/>
      </p:nvGrpSpPr>
      <p:grpSpPr>
        <a:xfrm>
          <a:off x="0" y="0"/>
          <a:ext cx="0" cy="0"/>
          <a:chOff x="0" y="0"/>
          <a:chExt cx="0" cy="0"/>
        </a:xfrm>
      </p:grpSpPr>
      <p:sp>
        <p:nvSpPr>
          <p:cNvPr id="1060" name="Google Shape;1060;p9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61" name="Google Shape;1061;p9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4" name="Shape 1064"/>
        <p:cNvGrpSpPr/>
        <p:nvPr/>
      </p:nvGrpSpPr>
      <p:grpSpPr>
        <a:xfrm>
          <a:off x="0" y="0"/>
          <a:ext cx="0" cy="0"/>
          <a:chOff x="0" y="0"/>
          <a:chExt cx="0" cy="0"/>
        </a:xfrm>
      </p:grpSpPr>
      <p:sp>
        <p:nvSpPr>
          <p:cNvPr id="1065" name="Google Shape;1065;p9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66" name="Google Shape;1066;p9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1" name="Shape 1071"/>
        <p:cNvGrpSpPr/>
        <p:nvPr/>
      </p:nvGrpSpPr>
      <p:grpSpPr>
        <a:xfrm>
          <a:off x="0" y="0"/>
          <a:ext cx="0" cy="0"/>
          <a:chOff x="0" y="0"/>
          <a:chExt cx="0" cy="0"/>
        </a:xfrm>
      </p:grpSpPr>
      <p:sp>
        <p:nvSpPr>
          <p:cNvPr id="1072" name="Google Shape;1072;p9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73" name="Google Shape;1073;p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83" name="Shape 1083"/>
        <p:cNvGrpSpPr/>
        <p:nvPr/>
      </p:nvGrpSpPr>
      <p:grpSpPr>
        <a:xfrm>
          <a:off x="0" y="0"/>
          <a:ext cx="0" cy="0"/>
          <a:chOff x="0" y="0"/>
          <a:chExt cx="0" cy="0"/>
        </a:xfrm>
      </p:grpSpPr>
      <p:sp>
        <p:nvSpPr>
          <p:cNvPr id="1084" name="Google Shape;1084;p9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85" name="Google Shape;1085;p9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1" name="Shape 1091"/>
        <p:cNvGrpSpPr/>
        <p:nvPr/>
      </p:nvGrpSpPr>
      <p:grpSpPr>
        <a:xfrm>
          <a:off x="0" y="0"/>
          <a:ext cx="0" cy="0"/>
          <a:chOff x="0" y="0"/>
          <a:chExt cx="0" cy="0"/>
        </a:xfrm>
      </p:grpSpPr>
      <p:sp>
        <p:nvSpPr>
          <p:cNvPr id="1092" name="Google Shape;1092;p9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93" name="Google Shape;1093;p9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5" name="Shape 1105"/>
        <p:cNvGrpSpPr/>
        <p:nvPr/>
      </p:nvGrpSpPr>
      <p:grpSpPr>
        <a:xfrm>
          <a:off x="0" y="0"/>
          <a:ext cx="0" cy="0"/>
          <a:chOff x="0" y="0"/>
          <a:chExt cx="0" cy="0"/>
        </a:xfrm>
      </p:grpSpPr>
      <p:sp>
        <p:nvSpPr>
          <p:cNvPr id="1106" name="Google Shape;1106;p9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07" name="Google Shape;1107;p9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4" name="Shape 1114"/>
        <p:cNvGrpSpPr/>
        <p:nvPr/>
      </p:nvGrpSpPr>
      <p:grpSpPr>
        <a:xfrm>
          <a:off x="0" y="0"/>
          <a:ext cx="0" cy="0"/>
          <a:chOff x="0" y="0"/>
          <a:chExt cx="0" cy="0"/>
        </a:xfrm>
      </p:grpSpPr>
      <p:sp>
        <p:nvSpPr>
          <p:cNvPr id="1115" name="Google Shape;1115;p10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16" name="Google Shape;1116;p10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matchingName="Title Slide">
  <p:cSld name="TITLE">
    <p:spTree>
      <p:nvGrpSpPr>
        <p:cNvPr id="17" name="Shape 17"/>
        <p:cNvGrpSpPr/>
        <p:nvPr/>
      </p:nvGrpSpPr>
      <p:grpSpPr>
        <a:xfrm>
          <a:off x="0" y="0"/>
          <a:ext cx="0" cy="0"/>
          <a:chOff x="0" y="0"/>
          <a:chExt cx="0" cy="0"/>
        </a:xfrm>
      </p:grpSpPr>
      <p:sp>
        <p:nvSpPr>
          <p:cNvPr id="18" name="Google Shape;18;p411"/>
          <p:cNvSpPr txBox="1"/>
          <p:nvPr>
            <p:ph type="ctrTitle"/>
          </p:nvPr>
        </p:nvSpPr>
        <p:spPr>
          <a:xfrm>
            <a:off x="1625600" y="3886200"/>
            <a:ext cx="9144000" cy="990600"/>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dk1"/>
              </a:buClr>
              <a:buSzPts val="3200"/>
              <a:buFont typeface="Bookman Old Style" panose="02050604050505020204"/>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11"/>
          <p:cNvSpPr txBox="1"/>
          <p:nvPr>
            <p:ph type="subTitle" idx="1"/>
          </p:nvPr>
        </p:nvSpPr>
        <p:spPr>
          <a:xfrm>
            <a:off x="1625600" y="5124450"/>
            <a:ext cx="9144000" cy="533400"/>
          </a:xfrm>
          <a:prstGeom prst="rect">
            <a:avLst/>
          </a:prstGeom>
          <a:noFill/>
          <a:ln>
            <a:noFill/>
          </a:ln>
        </p:spPr>
        <p:txBody>
          <a:bodyPr spcFirstLastPara="1" wrap="square" lIns="91425" tIns="45700" rIns="91425" bIns="45700" anchor="t" anchorCtr="0">
            <a:normAutofit/>
          </a:bodyPr>
          <a:lstStyle>
            <a:lvl1pPr lvl="0" algn="r">
              <a:spcBef>
                <a:spcPts val="600"/>
              </a:spcBef>
              <a:spcAft>
                <a:spcPts val="0"/>
              </a:spcAft>
              <a:buSzPts val="1520"/>
              <a:buNone/>
              <a:defRPr sz="2000">
                <a:solidFill>
                  <a:schemeClr val="dk2"/>
                </a:solidFill>
                <a:latin typeface="Bookman Old Style" panose="02050604050505020204"/>
                <a:ea typeface="Bookman Old Style" panose="02050604050505020204"/>
                <a:cs typeface="Bookman Old Style" panose="02050604050505020204"/>
                <a:sym typeface="Bookman Old Style" panose="02050604050505020204"/>
              </a:defRPr>
            </a:lvl1pPr>
            <a:lvl2pPr lvl="1" algn="ctr">
              <a:spcBef>
                <a:spcPts val="500"/>
              </a:spcBef>
              <a:spcAft>
                <a:spcPts val="0"/>
              </a:spcAft>
              <a:buSzPts val="1368"/>
              <a:buNone/>
              <a:defRPr/>
            </a:lvl2pPr>
            <a:lvl3pPr lvl="2" algn="ctr">
              <a:spcBef>
                <a:spcPts val="500"/>
              </a:spcBef>
              <a:spcAft>
                <a:spcPts val="0"/>
              </a:spcAft>
              <a:buSzPts val="1368"/>
              <a:buNone/>
              <a:defRPr/>
            </a:lvl3pPr>
            <a:lvl4pPr lvl="3" algn="ctr">
              <a:spcBef>
                <a:spcPts val="400"/>
              </a:spcBef>
              <a:spcAft>
                <a:spcPts val="0"/>
              </a:spcAft>
              <a:buSzPts val="1260"/>
              <a:buNone/>
              <a:defRPr/>
            </a:lvl4pPr>
            <a:lvl5pPr lvl="4" algn="ctr">
              <a:spcBef>
                <a:spcPts val="300"/>
              </a:spcBef>
              <a:spcAft>
                <a:spcPts val="0"/>
              </a:spcAft>
              <a:buSzPts val="1260"/>
              <a:buNone/>
              <a:defRPr/>
            </a:lvl5pPr>
            <a:lvl6pPr lvl="5" algn="ctr">
              <a:spcBef>
                <a:spcPts val="300"/>
              </a:spcBef>
              <a:spcAft>
                <a:spcPts val="0"/>
              </a:spcAft>
              <a:buSzPts val="1350"/>
              <a:buNone/>
              <a:defRPr/>
            </a:lvl6pPr>
            <a:lvl7pPr lvl="6" algn="ctr">
              <a:spcBef>
                <a:spcPts val="300"/>
              </a:spcBef>
              <a:spcAft>
                <a:spcPts val="0"/>
              </a:spcAft>
              <a:buSzPts val="1350"/>
              <a:buNone/>
              <a:defRPr/>
            </a:lvl7pPr>
            <a:lvl8pPr lvl="7" algn="ctr">
              <a:spcBef>
                <a:spcPts val="300"/>
              </a:spcBef>
              <a:spcAft>
                <a:spcPts val="0"/>
              </a:spcAft>
              <a:buSzPts val="1350"/>
              <a:buNone/>
              <a:defRPr/>
            </a:lvl8pPr>
            <a:lvl9pPr lvl="8" algn="ctr">
              <a:spcBef>
                <a:spcPts val="300"/>
              </a:spcBef>
              <a:spcAft>
                <a:spcPts val="0"/>
              </a:spcAft>
              <a:buSzPts val="1350"/>
              <a:buNone/>
              <a:defRPr/>
            </a:lvl9pPr>
          </a:lstStyle>
          <a:p/>
        </p:txBody>
      </p:sp>
      <p:sp>
        <p:nvSpPr>
          <p:cNvPr id="20" name="Google Shape;20;p411"/>
          <p:cNvSpPr/>
          <p:nvPr/>
        </p:nvSpPr>
        <p:spPr>
          <a:xfrm>
            <a:off x="1206500" y="3648075"/>
            <a:ext cx="9753600" cy="1280160"/>
          </a:xfrm>
          <a:prstGeom prst="rect">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 name="Google Shape;21;p411"/>
          <p:cNvSpPr/>
          <p:nvPr/>
        </p:nvSpPr>
        <p:spPr>
          <a:xfrm>
            <a:off x="1219200" y="5048250"/>
            <a:ext cx="9753600" cy="685800"/>
          </a:xfrm>
          <a:prstGeom prst="rect">
            <a:avLst/>
          </a:pr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 name="Google Shape;22;p411"/>
          <p:cNvSpPr/>
          <p:nvPr/>
        </p:nvSpPr>
        <p:spPr>
          <a:xfrm>
            <a:off x="1206500" y="3648075"/>
            <a:ext cx="304800" cy="12801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3" name="Google Shape;23;p411"/>
          <p:cNvSpPr/>
          <p:nvPr/>
        </p:nvSpPr>
        <p:spPr>
          <a:xfrm>
            <a:off x="1219200" y="5048250"/>
            <a:ext cx="304800" cy="685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showMasterSp="0" matchingName="Title and Vertical Text">
  <p:cSld name="VERTICAL_TEXT">
    <p:spTree>
      <p:nvGrpSpPr>
        <p:cNvPr id="71" name="Shape 71"/>
        <p:cNvGrpSpPr/>
        <p:nvPr/>
      </p:nvGrpSpPr>
      <p:grpSpPr>
        <a:xfrm>
          <a:off x="0" y="0"/>
          <a:ext cx="0" cy="0"/>
          <a:chOff x="0" y="0"/>
          <a:chExt cx="0" cy="0"/>
        </a:xfrm>
      </p:grpSpPr>
      <p:sp>
        <p:nvSpPr>
          <p:cNvPr id="72" name="Google Shape;72;p420"/>
          <p:cNvSpPr txBox="1"/>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420"/>
          <p:cNvSpPr txBox="1"/>
          <p:nvPr>
            <p:ph type="body" idx="1"/>
          </p:nvPr>
        </p:nvSpPr>
        <p:spPr>
          <a:xfrm rot="5400000">
            <a:off x="3640836" y="-1812036"/>
            <a:ext cx="4910328" cy="10972800"/>
          </a:xfrm>
          <a:prstGeom prst="rect">
            <a:avLst/>
          </a:prstGeom>
          <a:noFill/>
          <a:ln>
            <a:noFill/>
          </a:ln>
        </p:spPr>
        <p:txBody>
          <a:bodyPr spcFirstLastPara="1" wrap="square" lIns="91425" tIns="45700" rIns="91425" bIns="45700" anchor="t" anchorCtr="0">
            <a:normAutofit/>
          </a:bodyPr>
          <a:lstStyle>
            <a:lvl1pPr marL="457200" lvl="0" indent="-315595" algn="l">
              <a:spcBef>
                <a:spcPts val="600"/>
              </a:spcBef>
              <a:spcAft>
                <a:spcPts val="0"/>
              </a:spcAft>
              <a:buSzPts val="1368"/>
              <a:buChar char=""/>
              <a:defRPr/>
            </a:lvl1pPr>
            <a:lvl2pPr marL="914400" lvl="1" indent="-315595" algn="l">
              <a:spcBef>
                <a:spcPts val="500"/>
              </a:spcBef>
              <a:spcAft>
                <a:spcPts val="0"/>
              </a:spcAft>
              <a:buSzPts val="1368"/>
              <a:buChar char=""/>
              <a:defRPr/>
            </a:lvl2pPr>
            <a:lvl3pPr marL="1371600" lvl="2" indent="-315595"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
        <p:nvSpPr>
          <p:cNvPr id="74" name="Google Shape;74;p420"/>
          <p:cNvSpPr txBox="1"/>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showMasterSp="0" matchingName="Vertical Title and Text">
  <p:cSld name="VERTICAL_TITLE_AND_VERTICAL_TEXT">
    <p:spTree>
      <p:nvGrpSpPr>
        <p:cNvPr id="75" name="Shape 75"/>
        <p:cNvGrpSpPr/>
        <p:nvPr/>
      </p:nvGrpSpPr>
      <p:grpSpPr>
        <a:xfrm>
          <a:off x="0" y="0"/>
          <a:ext cx="0" cy="0"/>
          <a:chOff x="0" y="0"/>
          <a:chExt cx="0" cy="0"/>
        </a:xfrm>
      </p:grpSpPr>
      <p:sp>
        <p:nvSpPr>
          <p:cNvPr id="76" name="Google Shape;76;p421"/>
          <p:cNvSpPr txBox="1"/>
          <p:nvPr>
            <p:ph type="title"/>
          </p:nvPr>
        </p:nvSpPr>
        <p:spPr>
          <a:xfrm rot="5400000">
            <a:off x="7285038" y="1828802"/>
            <a:ext cx="5851525" cy="27432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421"/>
          <p:cNvSpPr txBox="1"/>
          <p:nvPr>
            <p:ph type="body" idx="1"/>
          </p:nvPr>
        </p:nvSpPr>
        <p:spPr>
          <a:xfrm rot="5400000">
            <a:off x="1697038" y="-812799"/>
            <a:ext cx="5851525" cy="8026400"/>
          </a:xfrm>
          <a:prstGeom prst="rect">
            <a:avLst/>
          </a:prstGeom>
          <a:noFill/>
          <a:ln>
            <a:noFill/>
          </a:ln>
        </p:spPr>
        <p:txBody>
          <a:bodyPr spcFirstLastPara="1" wrap="square" lIns="91425" tIns="45700" rIns="91425" bIns="45700" anchor="t" anchorCtr="0">
            <a:normAutofit/>
          </a:bodyPr>
          <a:lstStyle>
            <a:lvl1pPr marL="457200" lvl="0" indent="-315595" algn="l">
              <a:spcBef>
                <a:spcPts val="600"/>
              </a:spcBef>
              <a:spcAft>
                <a:spcPts val="0"/>
              </a:spcAft>
              <a:buSzPts val="1368"/>
              <a:buChar char=""/>
              <a:defRPr/>
            </a:lvl1pPr>
            <a:lvl2pPr marL="914400" lvl="1" indent="-315595" algn="l">
              <a:spcBef>
                <a:spcPts val="500"/>
              </a:spcBef>
              <a:spcAft>
                <a:spcPts val="0"/>
              </a:spcAft>
              <a:buSzPts val="1368"/>
              <a:buChar char=""/>
              <a:defRPr/>
            </a:lvl2pPr>
            <a:lvl3pPr marL="1371600" lvl="2" indent="-315595"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
        <p:nvSpPr>
          <p:cNvPr id="78" name="Google Shape;78;p421"/>
          <p:cNvSpPr txBox="1"/>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9pPr>
          </a:lstStyle>
          <a:p/>
        </p:txBody>
      </p:sp>
      <p:sp>
        <p:nvSpPr>
          <p:cNvPr id="79" name="Google Shape;79;p421"/>
          <p:cNvSpPr txBox="1"/>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9pPr>
          </a:lstStyle>
          <a:p/>
        </p:txBody>
      </p:sp>
      <p:sp>
        <p:nvSpPr>
          <p:cNvPr id="80" name="Google Shape;80;p421"/>
          <p:cNvSpPr txBox="1"/>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fld>
            <a:endParaRPr lang="en-IN"/>
          </a:p>
        </p:txBody>
      </p:sp>
      <p:cxnSp>
        <p:nvCxnSpPr>
          <p:cNvPr id="81" name="Google Shape;81;p421"/>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82" name="Google Shape;82;p421"/>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cxnSp>
        <p:nvCxnSpPr>
          <p:cNvPr id="83" name="Google Shape;83;p421"/>
          <p:cNvCxnSpPr/>
          <p:nvPr/>
        </p:nvCxnSpPr>
        <p:spPr>
          <a:xfrm rot="5400000">
            <a:off x="5814836" y="3201952"/>
            <a:ext cx="5852160" cy="0"/>
          </a:xfrm>
          <a:prstGeom prst="straightConnector1">
            <a:avLst/>
          </a:prstGeom>
          <a:noFill/>
          <a:ln w="9525" cap="flat" cmpd="sng">
            <a:solidFill>
              <a:schemeClr val="accent2"/>
            </a:solidFill>
            <a:prstDash val="dash"/>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24" name="Shape 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showMasterSp="0" matchingName="Title Only">
  <p:cSld name="TITLE_ONLY">
    <p:spTree>
      <p:nvGrpSpPr>
        <p:cNvPr id="25" name="Shape 25"/>
        <p:cNvGrpSpPr/>
        <p:nvPr/>
      </p:nvGrpSpPr>
      <p:grpSpPr>
        <a:xfrm>
          <a:off x="0" y="0"/>
          <a:ext cx="0" cy="0"/>
          <a:chOff x="0" y="0"/>
          <a:chExt cx="0" cy="0"/>
        </a:xfrm>
      </p:grpSpPr>
      <p:sp>
        <p:nvSpPr>
          <p:cNvPr id="26" name="Google Shape;26;p413"/>
          <p:cNvSpPr txBox="1"/>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13"/>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showMasterSp="0" matchingName="Title and Content">
  <p:cSld name="OBJECT">
    <p:spTree>
      <p:nvGrpSpPr>
        <p:cNvPr id="28" name="Shape 28"/>
        <p:cNvGrpSpPr/>
        <p:nvPr/>
      </p:nvGrpSpPr>
      <p:grpSpPr>
        <a:xfrm>
          <a:off x="0" y="0"/>
          <a:ext cx="0" cy="0"/>
          <a:chOff x="0" y="0"/>
          <a:chExt cx="0" cy="0"/>
        </a:xfrm>
      </p:grpSpPr>
      <p:sp>
        <p:nvSpPr>
          <p:cNvPr id="29" name="Google Shape;29;p414"/>
          <p:cNvSpPr txBox="1"/>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14"/>
          <p:cNvSpPr txBox="1"/>
          <p:nvPr>
            <p:ph type="body" idx="1"/>
          </p:nvPr>
        </p:nvSpPr>
        <p:spPr>
          <a:xfrm>
            <a:off x="609600" y="1219200"/>
            <a:ext cx="10972800" cy="4937760"/>
          </a:xfrm>
          <a:prstGeom prst="rect">
            <a:avLst/>
          </a:prstGeom>
          <a:noFill/>
          <a:ln>
            <a:noFill/>
          </a:ln>
        </p:spPr>
        <p:txBody>
          <a:bodyPr spcFirstLastPara="1" wrap="square" lIns="91425" tIns="45700" rIns="91425" bIns="45700" anchor="t" anchorCtr="0">
            <a:normAutofit/>
          </a:bodyPr>
          <a:lstStyle>
            <a:lvl1pPr marL="457200" lvl="0" indent="-315595" algn="l">
              <a:spcBef>
                <a:spcPts val="600"/>
              </a:spcBef>
              <a:spcAft>
                <a:spcPts val="0"/>
              </a:spcAft>
              <a:buSzPts val="1368"/>
              <a:buChar char=""/>
              <a:defRPr/>
            </a:lvl1pPr>
            <a:lvl2pPr marL="914400" lvl="1" indent="-315595" algn="l">
              <a:spcBef>
                <a:spcPts val="500"/>
              </a:spcBef>
              <a:spcAft>
                <a:spcPts val="0"/>
              </a:spcAft>
              <a:buSzPts val="1368"/>
              <a:buChar char=""/>
              <a:defRPr/>
            </a:lvl2pPr>
            <a:lvl3pPr marL="1371600" lvl="2" indent="-315595"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31" name="Shape 31"/>
        <p:cNvGrpSpPr/>
        <p:nvPr/>
      </p:nvGrpSpPr>
      <p:grpSpPr>
        <a:xfrm>
          <a:off x="0" y="0"/>
          <a:ext cx="0" cy="0"/>
          <a:chOff x="0" y="0"/>
          <a:chExt cx="0" cy="0"/>
        </a:xfrm>
      </p:grpSpPr>
      <p:sp>
        <p:nvSpPr>
          <p:cNvPr id="32" name="Google Shape;32;p415"/>
          <p:cNvSpPr txBox="1"/>
          <p:nvPr>
            <p:ph type="title"/>
          </p:nvPr>
        </p:nvSpPr>
        <p:spPr>
          <a:xfrm>
            <a:off x="1625600" y="2971800"/>
            <a:ext cx="9144000" cy="1066800"/>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2"/>
              </a:buClr>
              <a:buSzPts val="3200"/>
              <a:buFont typeface="Bookman Old Style" panose="02050604050505020204"/>
              <a:buNone/>
              <a:defRPr sz="32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15"/>
          <p:cNvSpPr txBox="1"/>
          <p:nvPr>
            <p:ph type="body" idx="1"/>
          </p:nvPr>
        </p:nvSpPr>
        <p:spPr>
          <a:xfrm>
            <a:off x="1727200" y="4267200"/>
            <a:ext cx="9042400" cy="1143000"/>
          </a:xfrm>
          <a:prstGeom prst="rect">
            <a:avLst/>
          </a:prstGeom>
          <a:noFill/>
          <a:ln>
            <a:noFill/>
          </a:ln>
        </p:spPr>
        <p:txBody>
          <a:bodyPr spcFirstLastPara="1" wrap="square" lIns="91425" tIns="45700" rIns="91425" bIns="45700" anchor="t" anchorCtr="0">
            <a:normAutofit/>
          </a:bodyPr>
          <a:lstStyle>
            <a:lvl1pPr marL="457200" lvl="0" indent="-228600" algn="r">
              <a:spcBef>
                <a:spcPts val="600"/>
              </a:spcBef>
              <a:spcAft>
                <a:spcPts val="0"/>
              </a:spcAft>
              <a:buSzPts val="1520"/>
              <a:buNone/>
              <a:defRPr sz="2000">
                <a:solidFill>
                  <a:schemeClr val="lt1"/>
                </a:solidFill>
              </a:defRPr>
            </a:lvl1pPr>
            <a:lvl2pPr marL="914400" lvl="1" indent="-228600" algn="l">
              <a:spcBef>
                <a:spcPts val="500"/>
              </a:spcBef>
              <a:spcAft>
                <a:spcPts val="0"/>
              </a:spcAft>
              <a:buSzPts val="1368"/>
              <a:buNone/>
              <a:defRPr sz="1800">
                <a:solidFill>
                  <a:schemeClr val="lt1"/>
                </a:solidFill>
              </a:defRPr>
            </a:lvl2pPr>
            <a:lvl3pPr marL="1371600" lvl="2" indent="-228600" algn="l">
              <a:spcBef>
                <a:spcPts val="500"/>
              </a:spcBef>
              <a:spcAft>
                <a:spcPts val="0"/>
              </a:spcAft>
              <a:buSzPts val="1216"/>
              <a:buNone/>
              <a:defRPr sz="1600">
                <a:solidFill>
                  <a:schemeClr val="lt1"/>
                </a:solidFill>
              </a:defRPr>
            </a:lvl3pPr>
            <a:lvl4pPr marL="1828800" lvl="3" indent="-228600" algn="l">
              <a:spcBef>
                <a:spcPts val="400"/>
              </a:spcBef>
              <a:spcAft>
                <a:spcPts val="0"/>
              </a:spcAft>
              <a:buSzPts val="980"/>
              <a:buNone/>
              <a:defRPr sz="1400">
                <a:solidFill>
                  <a:schemeClr val="lt1"/>
                </a:solidFill>
              </a:defRPr>
            </a:lvl4pPr>
            <a:lvl5pPr marL="2286000" lvl="4" indent="-228600" algn="l">
              <a:spcBef>
                <a:spcPts val="300"/>
              </a:spcBef>
              <a:spcAft>
                <a:spcPts val="0"/>
              </a:spcAft>
              <a:buSzPts val="980"/>
              <a:buNone/>
              <a:defRPr sz="1400">
                <a:solidFill>
                  <a:schemeClr val="lt1"/>
                </a:solidFill>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
        <p:nvSpPr>
          <p:cNvPr id="34" name="Google Shape;34;p415"/>
          <p:cNvSpPr txBox="1"/>
          <p:nvPr>
            <p:ph type="dt" idx="10"/>
          </p:nvPr>
        </p:nvSpPr>
        <p:spPr>
          <a:xfrm>
            <a:off x="8534400" y="6355080"/>
            <a:ext cx="3048000"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9pPr>
          </a:lstStyle>
          <a:p/>
        </p:txBody>
      </p:sp>
      <p:sp>
        <p:nvSpPr>
          <p:cNvPr id="35" name="Google Shape;35;p415"/>
          <p:cNvSpPr txBox="1"/>
          <p:nvPr>
            <p:ph type="ftr" idx="11"/>
          </p:nvPr>
        </p:nvSpPr>
        <p:spPr>
          <a:xfrm>
            <a:off x="3864864" y="6355080"/>
            <a:ext cx="4632960"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9pPr>
          </a:lstStyle>
          <a:p/>
        </p:txBody>
      </p:sp>
      <p:sp>
        <p:nvSpPr>
          <p:cNvPr id="36" name="Google Shape;36;p415"/>
          <p:cNvSpPr txBox="1"/>
          <p:nvPr>
            <p:ph type="sldNum" idx="12"/>
          </p:nvPr>
        </p:nvSpPr>
        <p:spPr>
          <a:xfrm>
            <a:off x="1426464" y="6355080"/>
            <a:ext cx="2027936"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fld>
            <a:endParaRPr lang="en-IN"/>
          </a:p>
        </p:txBody>
      </p:sp>
      <p:sp>
        <p:nvSpPr>
          <p:cNvPr id="37" name="Google Shape;37;p415"/>
          <p:cNvSpPr/>
          <p:nvPr/>
        </p:nvSpPr>
        <p:spPr>
          <a:xfrm>
            <a:off x="1219200" y="2819400"/>
            <a:ext cx="9753600" cy="1280160"/>
          </a:xfrm>
          <a:prstGeom prst="rect">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8" name="Google Shape;38;p415"/>
          <p:cNvSpPr/>
          <p:nvPr/>
        </p:nvSpPr>
        <p:spPr>
          <a:xfrm>
            <a:off x="1219200" y="2819400"/>
            <a:ext cx="304800" cy="12801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showMasterSp="0" matchingName="Two Content">
  <p:cSld name="TWO_OBJECTS">
    <p:spTree>
      <p:nvGrpSpPr>
        <p:cNvPr id="39" name="Shape 39"/>
        <p:cNvGrpSpPr/>
        <p:nvPr/>
      </p:nvGrpSpPr>
      <p:grpSpPr>
        <a:xfrm>
          <a:off x="0" y="0"/>
          <a:ext cx="0" cy="0"/>
          <a:chOff x="0" y="0"/>
          <a:chExt cx="0" cy="0"/>
        </a:xfrm>
      </p:grpSpPr>
      <p:sp>
        <p:nvSpPr>
          <p:cNvPr id="40" name="Google Shape;40;p416"/>
          <p:cNvSpPr txBox="1"/>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416"/>
          <p:cNvSpPr txBox="1"/>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fld>
            <a:endParaRPr lang="en-IN"/>
          </a:p>
        </p:txBody>
      </p:sp>
      <p:sp>
        <p:nvSpPr>
          <p:cNvPr id="42" name="Google Shape;42;p416"/>
          <p:cNvSpPr txBox="1"/>
          <p:nvPr>
            <p:ph type="body" idx="1"/>
          </p:nvPr>
        </p:nvSpPr>
        <p:spPr>
          <a:xfrm>
            <a:off x="609600" y="1219200"/>
            <a:ext cx="5388864" cy="4937760"/>
          </a:xfrm>
          <a:prstGeom prst="rect">
            <a:avLst/>
          </a:prstGeom>
          <a:noFill/>
          <a:ln>
            <a:noFill/>
          </a:ln>
        </p:spPr>
        <p:txBody>
          <a:bodyPr spcFirstLastPara="1" wrap="square" lIns="91425" tIns="45700" rIns="91425" bIns="45700" anchor="t" anchorCtr="0">
            <a:normAutofit/>
          </a:bodyPr>
          <a:lstStyle>
            <a:lvl1pPr marL="457200" lvl="0" indent="-315595" algn="l">
              <a:spcBef>
                <a:spcPts val="600"/>
              </a:spcBef>
              <a:spcAft>
                <a:spcPts val="0"/>
              </a:spcAft>
              <a:buSzPts val="1368"/>
              <a:buChar char=""/>
              <a:defRPr/>
            </a:lvl1pPr>
            <a:lvl2pPr marL="914400" lvl="1" indent="-315595" algn="l">
              <a:spcBef>
                <a:spcPts val="500"/>
              </a:spcBef>
              <a:spcAft>
                <a:spcPts val="0"/>
              </a:spcAft>
              <a:buSzPts val="1368"/>
              <a:buChar char=""/>
              <a:defRPr/>
            </a:lvl2pPr>
            <a:lvl3pPr marL="1371600" lvl="2" indent="-315595"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
        <p:nvSpPr>
          <p:cNvPr id="43" name="Google Shape;43;p416"/>
          <p:cNvSpPr txBox="1"/>
          <p:nvPr>
            <p:ph type="body" idx="2"/>
          </p:nvPr>
        </p:nvSpPr>
        <p:spPr>
          <a:xfrm>
            <a:off x="6176264" y="1216152"/>
            <a:ext cx="5388864" cy="4937760"/>
          </a:xfrm>
          <a:prstGeom prst="rect">
            <a:avLst/>
          </a:prstGeom>
          <a:noFill/>
          <a:ln>
            <a:noFill/>
          </a:ln>
        </p:spPr>
        <p:txBody>
          <a:bodyPr spcFirstLastPara="1" wrap="square" lIns="91425" tIns="45700" rIns="91425" bIns="45700" anchor="t" anchorCtr="0">
            <a:normAutofit/>
          </a:bodyPr>
          <a:lstStyle>
            <a:lvl1pPr marL="457200" lvl="0" indent="-315595" algn="l">
              <a:spcBef>
                <a:spcPts val="600"/>
              </a:spcBef>
              <a:spcAft>
                <a:spcPts val="0"/>
              </a:spcAft>
              <a:buSzPts val="1368"/>
              <a:buChar char=""/>
              <a:defRPr/>
            </a:lvl1pPr>
            <a:lvl2pPr marL="914400" lvl="1" indent="-315595" algn="l">
              <a:spcBef>
                <a:spcPts val="500"/>
              </a:spcBef>
              <a:spcAft>
                <a:spcPts val="0"/>
              </a:spcAft>
              <a:buSzPts val="1368"/>
              <a:buChar char=""/>
              <a:defRPr/>
            </a:lvl2pPr>
            <a:lvl3pPr marL="1371600" lvl="2" indent="-315595"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showMasterSp="0" matchingName="Comparison">
  <p:cSld name="TWO_OBJECTS_WITH_TEXT">
    <p:spTree>
      <p:nvGrpSpPr>
        <p:cNvPr id="44" name="Shape 44"/>
        <p:cNvGrpSpPr/>
        <p:nvPr/>
      </p:nvGrpSpPr>
      <p:grpSpPr>
        <a:xfrm>
          <a:off x="0" y="0"/>
          <a:ext cx="0" cy="0"/>
          <a:chOff x="0" y="0"/>
          <a:chExt cx="0" cy="0"/>
        </a:xfrm>
      </p:grpSpPr>
      <p:sp>
        <p:nvSpPr>
          <p:cNvPr id="45" name="Google Shape;45;p417"/>
          <p:cNvSpPr txBox="1"/>
          <p:nvPr>
            <p:ph type="title"/>
          </p:nvPr>
        </p:nvSpPr>
        <p:spPr>
          <a:xfrm>
            <a:off x="609600" y="228600"/>
            <a:ext cx="10972800" cy="9144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3200"/>
              <a:buFont typeface="Bookman Old Style" panose="0205060405050502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17"/>
          <p:cNvSpPr txBox="1"/>
          <p:nvPr>
            <p:ph type="body" idx="1"/>
          </p:nvPr>
        </p:nvSpPr>
        <p:spPr>
          <a:xfrm>
            <a:off x="609600" y="1285875"/>
            <a:ext cx="5386917" cy="685800"/>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SzPts val="1824"/>
              <a:buNone/>
              <a:defRPr sz="2400" b="1">
                <a:solidFill>
                  <a:schemeClr val="accent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
        <p:nvSpPr>
          <p:cNvPr id="47" name="Google Shape;47;p417"/>
          <p:cNvSpPr txBox="1"/>
          <p:nvPr>
            <p:ph type="body" idx="2"/>
          </p:nvPr>
        </p:nvSpPr>
        <p:spPr>
          <a:xfrm>
            <a:off x="6197601" y="1295400"/>
            <a:ext cx="5389033" cy="685800"/>
          </a:xfrm>
          <a:prstGeom prst="rect">
            <a:avLst/>
          </a:prstGeom>
          <a:noFill/>
          <a:ln>
            <a:noFill/>
          </a:ln>
        </p:spPr>
        <p:txBody>
          <a:bodyPr spcFirstLastPara="1" wrap="square" lIns="91425" tIns="45700" rIns="91425" bIns="45700" anchor="b" anchorCtr="0">
            <a:normAutofit/>
          </a:bodyPr>
          <a:lstStyle>
            <a:lvl1pPr marL="457200" lvl="0" indent="-228600" algn="l">
              <a:spcBef>
                <a:spcPts val="600"/>
              </a:spcBef>
              <a:spcAft>
                <a:spcPts val="0"/>
              </a:spcAft>
              <a:buSzPts val="1824"/>
              <a:buNone/>
              <a:defRPr sz="2400" b="1">
                <a:solidFill>
                  <a:schemeClr val="accent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
        <p:nvSpPr>
          <p:cNvPr id="48" name="Google Shape;48;p417"/>
          <p:cNvSpPr txBox="1"/>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fld>
            <a:endParaRPr lang="en-IN"/>
          </a:p>
        </p:txBody>
      </p:sp>
      <p:sp>
        <p:nvSpPr>
          <p:cNvPr id="49" name="Google Shape;49;p417"/>
          <p:cNvSpPr txBox="1"/>
          <p:nvPr>
            <p:ph type="body" idx="3"/>
          </p:nvPr>
        </p:nvSpPr>
        <p:spPr>
          <a:xfrm>
            <a:off x="609600" y="2133600"/>
            <a:ext cx="5384800" cy="4038600"/>
          </a:xfrm>
          <a:prstGeom prst="rect">
            <a:avLst/>
          </a:prstGeom>
          <a:noFill/>
          <a:ln>
            <a:noFill/>
          </a:ln>
        </p:spPr>
        <p:txBody>
          <a:bodyPr spcFirstLastPara="1" wrap="square" lIns="91425" tIns="45700" rIns="91425" bIns="45700" anchor="t" anchorCtr="0">
            <a:normAutofit/>
          </a:bodyPr>
          <a:lstStyle>
            <a:lvl1pPr marL="457200" lvl="0" indent="-315595" algn="l">
              <a:spcBef>
                <a:spcPts val="600"/>
              </a:spcBef>
              <a:spcAft>
                <a:spcPts val="0"/>
              </a:spcAft>
              <a:buSzPts val="1368"/>
              <a:buChar char=""/>
              <a:defRPr/>
            </a:lvl1pPr>
            <a:lvl2pPr marL="914400" lvl="1" indent="-315595" algn="l">
              <a:spcBef>
                <a:spcPts val="500"/>
              </a:spcBef>
              <a:spcAft>
                <a:spcPts val="0"/>
              </a:spcAft>
              <a:buSzPts val="1368"/>
              <a:buChar char=""/>
              <a:defRPr/>
            </a:lvl2pPr>
            <a:lvl3pPr marL="1371600" lvl="2" indent="-315595"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
        <p:nvSpPr>
          <p:cNvPr id="50" name="Google Shape;50;p417"/>
          <p:cNvSpPr txBox="1"/>
          <p:nvPr>
            <p:ph type="body" idx="4"/>
          </p:nvPr>
        </p:nvSpPr>
        <p:spPr>
          <a:xfrm>
            <a:off x="6197600" y="2133600"/>
            <a:ext cx="5384800" cy="4038600"/>
          </a:xfrm>
          <a:prstGeom prst="rect">
            <a:avLst/>
          </a:prstGeom>
          <a:noFill/>
          <a:ln>
            <a:noFill/>
          </a:ln>
        </p:spPr>
        <p:txBody>
          <a:bodyPr spcFirstLastPara="1" wrap="square" lIns="91425" tIns="45700" rIns="91425" bIns="45700" anchor="t" anchorCtr="0">
            <a:normAutofit/>
          </a:bodyPr>
          <a:lstStyle>
            <a:lvl1pPr marL="457200" lvl="0" indent="-315595" algn="l">
              <a:spcBef>
                <a:spcPts val="600"/>
              </a:spcBef>
              <a:spcAft>
                <a:spcPts val="0"/>
              </a:spcAft>
              <a:buSzPts val="1368"/>
              <a:buChar char=""/>
              <a:defRPr/>
            </a:lvl1pPr>
            <a:lvl2pPr marL="914400" lvl="1" indent="-315595" algn="l">
              <a:spcBef>
                <a:spcPts val="500"/>
              </a:spcBef>
              <a:spcAft>
                <a:spcPts val="0"/>
              </a:spcAft>
              <a:buSzPts val="1368"/>
              <a:buChar char=""/>
              <a:defRPr/>
            </a:lvl2pPr>
            <a:lvl3pPr marL="1371600" lvl="2" indent="-315595"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showMasterSp="0" matchingName="Content with Caption">
  <p:cSld name="OBJECT_WITH_CAPTION_TEXT">
    <p:spTree>
      <p:nvGrpSpPr>
        <p:cNvPr id="51" name="Shape 51"/>
        <p:cNvGrpSpPr/>
        <p:nvPr/>
      </p:nvGrpSpPr>
      <p:grpSpPr>
        <a:xfrm>
          <a:off x="0" y="0"/>
          <a:ext cx="0" cy="0"/>
          <a:chOff x="0" y="0"/>
          <a:chExt cx="0" cy="0"/>
        </a:xfrm>
      </p:grpSpPr>
      <p:sp>
        <p:nvSpPr>
          <p:cNvPr id="52" name="Google Shape;52;p418"/>
          <p:cNvSpPr txBox="1"/>
          <p:nvPr>
            <p:ph type="title"/>
          </p:nvPr>
        </p:nvSpPr>
        <p:spPr>
          <a:xfrm>
            <a:off x="8432800" y="304800"/>
            <a:ext cx="3352800" cy="838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2000"/>
              <a:buFont typeface="Gill Sans" panose="020B0502020104020203"/>
              <a:buNone/>
              <a:defRPr sz="2000" b="1">
                <a:solidFill>
                  <a:schemeClr val="dk2"/>
                </a:solidFill>
                <a:latin typeface="Gill Sans" panose="020B0502020104020203"/>
                <a:ea typeface="Gill Sans" panose="020B0502020104020203"/>
                <a:cs typeface="Gill Sans" panose="020B0502020104020203"/>
                <a:sym typeface="Gill Sans" panose="020B0502020104020203"/>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418"/>
          <p:cNvSpPr txBox="1"/>
          <p:nvPr>
            <p:ph type="body" idx="1"/>
          </p:nvPr>
        </p:nvSpPr>
        <p:spPr>
          <a:xfrm>
            <a:off x="8432800" y="1219201"/>
            <a:ext cx="3352800" cy="4843463"/>
          </a:xfrm>
          <a:prstGeom prst="rect">
            <a:avLst/>
          </a:prstGeom>
          <a:noFill/>
          <a:ln>
            <a:noFill/>
          </a:ln>
        </p:spPr>
        <p:txBody>
          <a:bodyPr spcFirstLastPara="1" wrap="square" lIns="91425" tIns="45700" rIns="91425" bIns="45700" anchor="t" anchorCtr="0">
            <a:normAutofit/>
          </a:bodyPr>
          <a:lstStyle>
            <a:lvl1pPr marL="457200" lvl="0" indent="-228600" algn="l">
              <a:lnSpc>
                <a:spcPct val="138000"/>
              </a:lnSpc>
              <a:spcBef>
                <a:spcPts val="600"/>
              </a:spcBef>
              <a:spcAft>
                <a:spcPts val="0"/>
              </a:spcAft>
              <a:buSzPts val="1216"/>
              <a:buNone/>
              <a:defRPr sz="1600">
                <a:solidFill>
                  <a:schemeClr val="dk2"/>
                </a:solidFill>
              </a:defRPr>
            </a:lvl1pPr>
            <a:lvl2pPr marL="914400" lvl="1" indent="-228600" algn="l">
              <a:spcBef>
                <a:spcPts val="1000"/>
              </a:spcBef>
              <a:spcAft>
                <a:spcPts val="0"/>
              </a:spcAft>
              <a:buSzPts val="912"/>
              <a:buNone/>
              <a:defRPr sz="1200"/>
            </a:lvl2pPr>
            <a:lvl3pPr marL="1371600" lvl="2" indent="-228600" algn="l">
              <a:spcBef>
                <a:spcPts val="500"/>
              </a:spcBef>
              <a:spcAft>
                <a:spcPts val="0"/>
              </a:spcAft>
              <a:buSzPts val="760"/>
              <a:buNone/>
              <a:defRPr sz="1000"/>
            </a:lvl3pPr>
            <a:lvl4pPr marL="1828800" lvl="3" indent="-228600" algn="l">
              <a:spcBef>
                <a:spcPts val="400"/>
              </a:spcBef>
              <a:spcAft>
                <a:spcPts val="0"/>
              </a:spcAft>
              <a:buSzPts val="630"/>
              <a:buNone/>
              <a:defRPr sz="900"/>
            </a:lvl4pPr>
            <a:lvl5pPr marL="2286000" lvl="4" indent="-228600" algn="l">
              <a:spcBef>
                <a:spcPts val="300"/>
              </a:spcBef>
              <a:spcAft>
                <a:spcPts val="0"/>
              </a:spcAft>
              <a:buSzPts val="630"/>
              <a:buNone/>
              <a:defRPr sz="9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
        <p:nvSpPr>
          <p:cNvPr id="54" name="Google Shape;54;p418"/>
          <p:cNvSpPr txBox="1"/>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9pPr>
          </a:lstStyle>
          <a:p/>
        </p:txBody>
      </p:sp>
      <p:sp>
        <p:nvSpPr>
          <p:cNvPr id="55" name="Google Shape;55;p418"/>
          <p:cNvSpPr txBox="1"/>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9pPr>
          </a:lstStyle>
          <a:p/>
        </p:txBody>
      </p:sp>
      <p:sp>
        <p:nvSpPr>
          <p:cNvPr id="56" name="Google Shape;56;p418"/>
          <p:cNvSpPr txBox="1"/>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fld>
            <a:endParaRPr lang="en-IN"/>
          </a:p>
        </p:txBody>
      </p:sp>
      <p:cxnSp>
        <p:nvCxnSpPr>
          <p:cNvPr id="57" name="Google Shape;57;p418"/>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cxnSp>
        <p:nvCxnSpPr>
          <p:cNvPr id="58" name="Google Shape;58;p418"/>
          <p:cNvCxnSpPr/>
          <p:nvPr/>
        </p:nvCxnSpPr>
        <p:spPr>
          <a:xfrm rot="5400000">
            <a:off x="5220033" y="3324225"/>
            <a:ext cx="6035040" cy="0"/>
          </a:xfrm>
          <a:prstGeom prst="straightConnector1">
            <a:avLst/>
          </a:prstGeom>
          <a:noFill/>
          <a:ln w="9525" cap="flat" cmpd="sng">
            <a:solidFill>
              <a:schemeClr val="accent2"/>
            </a:solidFill>
            <a:prstDash val="dash"/>
            <a:round/>
            <a:headEnd type="none" w="sm" len="sm"/>
            <a:tailEnd type="none" w="sm" len="sm"/>
          </a:ln>
        </p:spPr>
      </p:cxnSp>
      <p:sp>
        <p:nvSpPr>
          <p:cNvPr id="59" name="Google Shape;59;p418"/>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60" name="Google Shape;60;p418"/>
          <p:cNvSpPr txBox="1"/>
          <p:nvPr>
            <p:ph type="body" idx="2"/>
          </p:nvPr>
        </p:nvSpPr>
        <p:spPr>
          <a:xfrm>
            <a:off x="406400" y="304800"/>
            <a:ext cx="7620000" cy="5715000"/>
          </a:xfrm>
          <a:prstGeom prst="rect">
            <a:avLst/>
          </a:prstGeom>
          <a:noFill/>
          <a:ln>
            <a:noFill/>
          </a:ln>
        </p:spPr>
        <p:txBody>
          <a:bodyPr spcFirstLastPara="1" wrap="square" lIns="91425" tIns="45700" rIns="91425" bIns="45700" anchor="t" anchorCtr="0">
            <a:normAutofit/>
          </a:bodyPr>
          <a:lstStyle>
            <a:lvl1pPr marL="457200" lvl="0" indent="-315595" algn="l">
              <a:spcBef>
                <a:spcPts val="600"/>
              </a:spcBef>
              <a:spcAft>
                <a:spcPts val="0"/>
              </a:spcAft>
              <a:buSzPts val="1368"/>
              <a:buChar char=""/>
              <a:defRPr/>
            </a:lvl1pPr>
            <a:lvl2pPr marL="914400" lvl="1" indent="-315595" algn="l">
              <a:spcBef>
                <a:spcPts val="500"/>
              </a:spcBef>
              <a:spcAft>
                <a:spcPts val="0"/>
              </a:spcAft>
              <a:buSzPts val="1368"/>
              <a:buChar char=""/>
              <a:defRPr/>
            </a:lvl2pPr>
            <a:lvl3pPr marL="1371600" lvl="2" indent="-315595"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showMasterSp="0" matchingName="Picture with Caption">
  <p:cSld name="PICTURE_WITH_CAPTION_TEXT">
    <p:spTree>
      <p:nvGrpSpPr>
        <p:cNvPr id="61" name="Shape 61"/>
        <p:cNvGrpSpPr/>
        <p:nvPr/>
      </p:nvGrpSpPr>
      <p:grpSpPr>
        <a:xfrm>
          <a:off x="0" y="0"/>
          <a:ext cx="0" cy="0"/>
          <a:chOff x="0" y="0"/>
          <a:chExt cx="0" cy="0"/>
        </a:xfrm>
      </p:grpSpPr>
      <p:sp>
        <p:nvSpPr>
          <p:cNvPr id="62" name="Google Shape;62;p419"/>
          <p:cNvSpPr txBox="1"/>
          <p:nvPr>
            <p:ph type="title"/>
          </p:nvPr>
        </p:nvSpPr>
        <p:spPr>
          <a:xfrm>
            <a:off x="609600" y="500856"/>
            <a:ext cx="10972800" cy="674688"/>
          </a:xfrm>
          <a:prstGeom prst="rect">
            <a:avLst/>
          </a:prstGeom>
          <a:noFill/>
          <a:ln w="9525" cap="flat" cmpd="sng">
            <a:solidFill>
              <a:schemeClr val="accent1"/>
            </a:solidFill>
            <a:prstDash val="solid"/>
            <a:round/>
            <a:headEnd type="none" w="sm" len="sm"/>
            <a:tailEnd type="none" w="sm" len="sm"/>
          </a:ln>
        </p:spPr>
        <p:txBody>
          <a:bodyPr spcFirstLastPara="1" wrap="square" lIns="274300" tIns="45700" rIns="91425" bIns="45700" anchor="ctr" anchorCtr="0">
            <a:normAutofit/>
          </a:bodyPr>
          <a:lstStyle>
            <a:lvl1pPr lvl="0" algn="r">
              <a:spcBef>
                <a:spcPts val="0"/>
              </a:spcBef>
              <a:spcAft>
                <a:spcPts val="0"/>
              </a:spcAft>
              <a:buClr>
                <a:schemeClr val="lt1"/>
              </a:buClr>
              <a:buSzPts val="2000"/>
              <a:buFont typeface="Bookman Old Style" panose="02050604050505020204"/>
              <a:buNone/>
              <a:defRPr sz="2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19"/>
          <p:cNvSpPr/>
          <p:nvPr>
            <p:ph type="pic" idx="2"/>
          </p:nvPr>
        </p:nvSpPr>
        <p:spPr>
          <a:xfrm>
            <a:off x="609600" y="1905000"/>
            <a:ext cx="10972800" cy="4270248"/>
          </a:xfrm>
          <a:prstGeom prst="rect">
            <a:avLst/>
          </a:prstGeom>
          <a:solidFill>
            <a:srgbClr val="BABABA"/>
          </a:solidFill>
          <a:ln>
            <a:noFill/>
          </a:ln>
        </p:spPr>
      </p:sp>
      <p:sp>
        <p:nvSpPr>
          <p:cNvPr id="64" name="Google Shape;64;p419"/>
          <p:cNvSpPr txBox="1"/>
          <p:nvPr>
            <p:ph type="body" idx="1"/>
          </p:nvPr>
        </p:nvSpPr>
        <p:spPr>
          <a:xfrm>
            <a:off x="609600" y="1219200"/>
            <a:ext cx="10972800" cy="533400"/>
          </a:xfrm>
          <a:prstGeom prst="rect">
            <a:avLst/>
          </a:prstGeom>
          <a:noFill/>
          <a:ln>
            <a:noFill/>
          </a:ln>
        </p:spPr>
        <p:txBody>
          <a:bodyPr spcFirstLastPara="1" wrap="square" lIns="91425" tIns="45700" rIns="91425" bIns="45700" anchor="ctr" anchorCtr="0">
            <a:normAutofit/>
          </a:bodyPr>
          <a:lstStyle>
            <a:lvl1pPr marL="457200" lvl="0" indent="-228600" algn="l">
              <a:spcBef>
                <a:spcPts val="600"/>
              </a:spcBef>
              <a:spcAft>
                <a:spcPts val="0"/>
              </a:spcAft>
              <a:buSzPts val="1064"/>
              <a:buFont typeface="Gill Sans" panose="020B0502020104020203"/>
              <a:buNone/>
              <a:defRPr sz="1400"/>
            </a:lvl1pPr>
            <a:lvl2pPr marL="914400" lvl="1" indent="-286385" algn="l">
              <a:spcBef>
                <a:spcPts val="500"/>
              </a:spcBef>
              <a:spcAft>
                <a:spcPts val="0"/>
              </a:spcAft>
              <a:buSzPts val="912"/>
              <a:buChar char=""/>
              <a:defRPr sz="1200"/>
            </a:lvl2pPr>
            <a:lvl3pPr marL="1371600" lvl="2" indent="-276860" algn="l">
              <a:spcBef>
                <a:spcPts val="500"/>
              </a:spcBef>
              <a:spcAft>
                <a:spcPts val="0"/>
              </a:spcAft>
              <a:buSzPts val="760"/>
              <a:buChar char=""/>
              <a:defRPr sz="1000"/>
            </a:lvl3pPr>
            <a:lvl4pPr marL="1828800" lvl="3" indent="-268605" algn="l">
              <a:spcBef>
                <a:spcPts val="400"/>
              </a:spcBef>
              <a:spcAft>
                <a:spcPts val="0"/>
              </a:spcAft>
              <a:buSzPts val="630"/>
              <a:buChar char="◻"/>
              <a:defRPr sz="900"/>
            </a:lvl4pPr>
            <a:lvl5pPr marL="2286000" lvl="4" indent="-268605" algn="l">
              <a:spcBef>
                <a:spcPts val="300"/>
              </a:spcBef>
              <a:spcAft>
                <a:spcPts val="0"/>
              </a:spcAft>
              <a:buSzPts val="630"/>
              <a:buChar char="◻"/>
              <a:defRPr sz="9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p:txBody>
      </p:sp>
      <p:sp>
        <p:nvSpPr>
          <p:cNvPr id="65" name="Google Shape;65;p419"/>
          <p:cNvSpPr txBox="1"/>
          <p:nvPr>
            <p:ph type="dt" idx="10"/>
          </p:nvPr>
        </p:nvSpPr>
        <p:spPr>
          <a:xfrm>
            <a:off x="8534400" y="6356350"/>
            <a:ext cx="3052064"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9pPr>
          </a:lstStyle>
          <a:p/>
        </p:txBody>
      </p:sp>
      <p:sp>
        <p:nvSpPr>
          <p:cNvPr id="66" name="Google Shape;66;p419"/>
          <p:cNvSpPr txBox="1"/>
          <p:nvPr>
            <p:ph type="ftr" idx="11"/>
          </p:nvPr>
        </p:nvSpPr>
        <p:spPr>
          <a:xfrm>
            <a:off x="3864864" y="6356350"/>
            <a:ext cx="4673600" cy="36576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lt1"/>
                </a:solidFill>
                <a:latin typeface="Gill Sans" panose="020B0502020104020203"/>
                <a:ea typeface="Gill Sans" panose="020B0502020104020203"/>
                <a:cs typeface="Gill Sans" panose="020B0502020104020203"/>
                <a:sym typeface="Gill Sans" panose="020B0502020104020203"/>
              </a:defRPr>
            </a:lvl1pPr>
            <a:lvl2pPr marR="0" lvl="1"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2pPr>
            <a:lvl3pPr marR="0" lvl="2"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3pPr>
            <a:lvl4pPr marR="0" lvl="3"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4pPr>
            <a:lvl5pPr marR="0" lvl="4"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5pPr>
            <a:lvl6pPr marR="0" lvl="5"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6pPr>
            <a:lvl7pPr marR="0" lvl="6"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7pPr>
            <a:lvl8pPr marR="0" lvl="7"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8pPr>
            <a:lvl9pPr marR="0" lvl="8" algn="l" rtl="0">
              <a:spcBef>
                <a:spcPts val="0"/>
              </a:spcBef>
              <a:spcAft>
                <a:spcPts val="0"/>
              </a:spcAft>
              <a:buSzPts val="1400"/>
              <a:buNone/>
              <a:def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defRPr>
            </a:lvl9pPr>
          </a:lstStyle>
          <a:p/>
        </p:txBody>
      </p:sp>
      <p:sp>
        <p:nvSpPr>
          <p:cNvPr id="67" name="Google Shape;67;p419"/>
          <p:cNvSpPr txBox="1"/>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fld>
            <a:endParaRPr lang="en-IN"/>
          </a:p>
        </p:txBody>
      </p:sp>
      <p:cxnSp>
        <p:nvCxnSpPr>
          <p:cNvPr id="68" name="Google Shape;68;p419"/>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sp>
        <p:nvSpPr>
          <p:cNvPr id="69" name="Google Shape;69;p419"/>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70" name="Google Shape;70;p419"/>
          <p:cNvSpPr/>
          <p:nvPr/>
        </p:nvSpPr>
        <p:spPr>
          <a:xfrm>
            <a:off x="609600" y="500856"/>
            <a:ext cx="243840" cy="6858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 Target="../slides/slide4.xml"/><Relationship Id="rId12" Type="http://schemas.openxmlformats.org/officeDocument/2006/relationships/slide" Target="../slides/slid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410"/>
          <p:cNvSpPr txBox="1"/>
          <p:nvPr>
            <p:ph type="title"/>
          </p:nvPr>
        </p:nvSpPr>
        <p:spPr>
          <a:xfrm>
            <a:off x="609600" y="152400"/>
            <a:ext cx="10972800" cy="99060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200"/>
              <a:buFont typeface="Bookman Old Style" panose="02050604050505020204"/>
              <a:buNone/>
              <a:defRPr sz="3200" b="0" i="0" u="none" strike="noStrike" cap="none">
                <a:solidFill>
                  <a:schemeClr val="dk2"/>
                </a:solidFill>
                <a:latin typeface="Bookman Old Style" panose="02050604050505020204"/>
                <a:ea typeface="Bookman Old Style" panose="02050604050505020204"/>
                <a:cs typeface="Bookman Old Style" panose="02050604050505020204"/>
                <a:sym typeface="Bookman Old Style" panose="02050604050505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10"/>
          <p:cNvSpPr txBox="1"/>
          <p:nvPr>
            <p:ph type="body" idx="1"/>
          </p:nvPr>
        </p:nvSpPr>
        <p:spPr>
          <a:xfrm>
            <a:off x="609600" y="1219200"/>
            <a:ext cx="10972800" cy="4910328"/>
          </a:xfrm>
          <a:prstGeom prst="rect">
            <a:avLst/>
          </a:prstGeom>
          <a:noFill/>
          <a:ln>
            <a:noFill/>
          </a:ln>
        </p:spPr>
        <p:txBody>
          <a:bodyPr spcFirstLastPara="1" wrap="square" lIns="91425" tIns="45700" rIns="91425" bIns="45700" anchor="t" anchorCtr="0">
            <a:normAutofit/>
          </a:bodyPr>
          <a:lstStyle>
            <a:lvl1pPr marL="457200" marR="0" lvl="0" indent="-354330" algn="l" rtl="0">
              <a:spcBef>
                <a:spcPts val="600"/>
              </a:spcBef>
              <a:spcAft>
                <a:spcPts val="0"/>
              </a:spcAft>
              <a:buClr>
                <a:schemeClr val="accent1"/>
              </a:buClr>
              <a:buSzPts val="1976"/>
              <a:buFont typeface="Noto Sans Symbols"/>
              <a:buChar char=""/>
              <a:defRPr sz="2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1pPr>
            <a:lvl2pPr marL="914400" marR="0" lvl="1" indent="-339725" algn="l" rtl="0">
              <a:spcBef>
                <a:spcPts val="500"/>
              </a:spcBef>
              <a:spcAft>
                <a:spcPts val="0"/>
              </a:spcAft>
              <a:buClr>
                <a:schemeClr val="accent2"/>
              </a:buClr>
              <a:buSzPts val="1748"/>
              <a:buFont typeface="Noto Sans Symbols"/>
              <a:buChar char=""/>
              <a:defRPr sz="23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2pPr>
            <a:lvl3pPr marL="1371600" marR="0" lvl="2" indent="-325120" algn="l" rtl="0">
              <a:spcBef>
                <a:spcPts val="500"/>
              </a:spcBef>
              <a:spcAft>
                <a:spcPts val="0"/>
              </a:spcAft>
              <a:buClr>
                <a:srgbClr val="BABABA"/>
              </a:buClr>
              <a:buSzPts val="1520"/>
              <a:buFont typeface="Noto Sans Symbols"/>
              <a:buChar char=""/>
              <a:defRPr sz="20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3pPr>
            <a:lvl4pPr marL="1828800" marR="0" lvl="3" indent="-308610" algn="l" rtl="0">
              <a:spcBef>
                <a:spcPts val="400"/>
              </a:spcBef>
              <a:spcAft>
                <a:spcPts val="0"/>
              </a:spcAft>
              <a:buClr>
                <a:srgbClr val="8BA1B3"/>
              </a:buClr>
              <a:buSzPts val="1260"/>
              <a:buFont typeface="Noto Sans Symbols"/>
              <a:buChar char="◻"/>
              <a:defRPr sz="18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4pPr>
            <a:lvl5pPr marL="2286000" marR="0" lvl="4" indent="-299720" algn="l" rtl="0">
              <a:spcBef>
                <a:spcPts val="300"/>
              </a:spcBef>
              <a:spcAft>
                <a:spcPts val="0"/>
              </a:spcAft>
              <a:buClr>
                <a:schemeClr val="accent2"/>
              </a:buClr>
              <a:buSzPts val="1120"/>
              <a:buFont typeface="Noto Sans Symbols"/>
              <a:buChar char="◻"/>
              <a:defRPr sz="1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5pPr>
            <a:lvl6pPr marL="2743200" marR="0" lvl="5" indent="-304800" algn="l" rtl="0">
              <a:spcBef>
                <a:spcPts val="300"/>
              </a:spcBef>
              <a:spcAft>
                <a:spcPts val="0"/>
              </a:spcAft>
              <a:buClr>
                <a:srgbClr val="8BA1B3"/>
              </a:buClr>
              <a:buSzPts val="1200"/>
              <a:buFont typeface="Noto Sans Symbols"/>
              <a:buChar char=""/>
              <a:defRPr sz="16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6pPr>
            <a:lvl7pPr marL="3200400" marR="0" lvl="6" indent="-295275" algn="l" rtl="0">
              <a:spcBef>
                <a:spcPts val="300"/>
              </a:spcBef>
              <a:spcAft>
                <a:spcPts val="0"/>
              </a:spcAft>
              <a:buClr>
                <a:srgbClr val="646C8F"/>
              </a:buClr>
              <a:buSzPts val="1050"/>
              <a:buFont typeface="Noto Sans Symbols"/>
              <a:buChar char=""/>
              <a:defRPr sz="14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7pPr>
            <a:lvl8pPr marL="3657600" marR="0" lvl="7" indent="-295275" algn="l" rtl="0">
              <a:spcBef>
                <a:spcPts val="300"/>
              </a:spcBef>
              <a:spcAft>
                <a:spcPts val="0"/>
              </a:spcAft>
              <a:buClr>
                <a:srgbClr val="BABABA"/>
              </a:buClr>
              <a:buSzPts val="1050"/>
              <a:buFont typeface="Noto Sans Symbols"/>
              <a:buChar char=""/>
              <a:defRPr sz="14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8pPr>
            <a:lvl9pPr marL="4114800" marR="0" lvl="8" indent="-285750" algn="l" rtl="0">
              <a:spcBef>
                <a:spcPts val="300"/>
              </a:spcBef>
              <a:spcAft>
                <a:spcPts val="0"/>
              </a:spcAft>
              <a:buClr>
                <a:srgbClr val="9FB8CD"/>
              </a:buClr>
              <a:buSzPts val="900"/>
              <a:buFont typeface="Noto Sans Symbols"/>
              <a:buChar char=""/>
              <a:defRPr sz="1200" b="0" i="0" u="none" strike="noStrike" cap="none">
                <a:solidFill>
                  <a:schemeClr val="dk1"/>
                </a:solidFill>
                <a:latin typeface="Gill Sans" panose="020B0502020104020203"/>
                <a:ea typeface="Gill Sans" panose="020B0502020104020203"/>
                <a:cs typeface="Gill Sans" panose="020B0502020104020203"/>
                <a:sym typeface="Gill Sans" panose="020B0502020104020203"/>
              </a:defRPr>
            </a:lvl9pPr>
          </a:lstStyle>
          <a:p/>
        </p:txBody>
      </p:sp>
      <p:sp>
        <p:nvSpPr>
          <p:cNvPr id="12" name="Google Shape;12;p410"/>
          <p:cNvSpPr txBox="1"/>
          <p:nvPr>
            <p:ph type="sldNum" idx="12"/>
          </p:nvPr>
        </p:nvSpPr>
        <p:spPr>
          <a:xfrm>
            <a:off x="816864" y="6356350"/>
            <a:ext cx="2641600" cy="36576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1pPr>
            <a:lvl2pPr marL="0" marR="0" lvl="1" indent="0" algn="l" rtl="0">
              <a:spcBef>
                <a:spcPts val="0"/>
              </a:spcBef>
              <a:buNone/>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2pPr>
            <a:lvl3pPr marL="0" marR="0" lvl="2" indent="0" algn="l" rtl="0">
              <a:spcBef>
                <a:spcPts val="0"/>
              </a:spcBef>
              <a:buNone/>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3pPr>
            <a:lvl4pPr marL="0" marR="0" lvl="3" indent="0" algn="l" rtl="0">
              <a:spcBef>
                <a:spcPts val="0"/>
              </a:spcBef>
              <a:buNone/>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4pPr>
            <a:lvl5pPr marL="0" marR="0" lvl="4" indent="0" algn="l" rtl="0">
              <a:spcBef>
                <a:spcPts val="0"/>
              </a:spcBef>
              <a:buNone/>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5pPr>
            <a:lvl6pPr marL="0" marR="0" lvl="5" indent="0" algn="l" rtl="0">
              <a:spcBef>
                <a:spcPts val="0"/>
              </a:spcBef>
              <a:buNone/>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6pPr>
            <a:lvl7pPr marL="0" marR="0" lvl="6" indent="0" algn="l" rtl="0">
              <a:spcBef>
                <a:spcPts val="0"/>
              </a:spcBef>
              <a:buNone/>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7pPr>
            <a:lvl8pPr marL="0" marR="0" lvl="7" indent="0" algn="l" rtl="0">
              <a:spcBef>
                <a:spcPts val="0"/>
              </a:spcBef>
              <a:buNone/>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8pPr>
            <a:lvl9pPr marL="0" marR="0" lvl="8" indent="0" algn="l" rtl="0">
              <a:spcBef>
                <a:spcPts val="0"/>
              </a:spcBef>
              <a:buNone/>
              <a:defRPr sz="1400" b="0" i="0" u="none" strike="noStrike" cap="none">
                <a:solidFill>
                  <a:schemeClr val="dk2"/>
                </a:solidFill>
                <a:latin typeface="Gill Sans" panose="020B0502020104020203"/>
                <a:ea typeface="Gill Sans" panose="020B0502020104020203"/>
                <a:cs typeface="Gill Sans" panose="020B0502020104020203"/>
                <a:sym typeface="Gill Sans" panose="020B0502020104020203"/>
              </a:defRPr>
            </a:lvl9pPr>
          </a:lstStyle>
          <a:p>
            <a:pPr marL="0" lvl="0" indent="0" algn="l" rtl="0">
              <a:spcBef>
                <a:spcPts val="0"/>
              </a:spcBef>
              <a:spcAft>
                <a:spcPts val="0"/>
              </a:spcAft>
              <a:buNone/>
            </a:pPr>
            <a:fld id="{00000000-1234-1234-1234-123412341234}" type="slidenum">
              <a:rPr lang="en-IN"/>
            </a:fld>
            <a:endParaRPr lang="en-IN"/>
          </a:p>
        </p:txBody>
      </p:sp>
      <p:cxnSp>
        <p:nvCxnSpPr>
          <p:cNvPr id="13" name="Google Shape;13;p410"/>
          <p:cNvCxnSpPr/>
          <p:nvPr/>
        </p:nvCxnSpPr>
        <p:spPr>
          <a:xfrm>
            <a:off x="609600" y="6353175"/>
            <a:ext cx="10972800" cy="0"/>
          </a:xfrm>
          <a:prstGeom prst="straightConnector1">
            <a:avLst/>
          </a:prstGeom>
          <a:noFill/>
          <a:ln w="9525" cap="flat" cmpd="sng">
            <a:solidFill>
              <a:schemeClr val="accent2"/>
            </a:solidFill>
            <a:prstDash val="dash"/>
            <a:round/>
            <a:headEnd type="none" w="sm" len="sm"/>
            <a:tailEnd type="none" w="sm" len="sm"/>
          </a:ln>
        </p:spPr>
      </p:cxnSp>
      <p:cxnSp>
        <p:nvCxnSpPr>
          <p:cNvPr id="14" name="Google Shape;14;p410"/>
          <p:cNvCxnSpPr/>
          <p:nvPr/>
        </p:nvCxnSpPr>
        <p:spPr>
          <a:xfrm>
            <a:off x="609600" y="1143000"/>
            <a:ext cx="10972800" cy="0"/>
          </a:xfrm>
          <a:prstGeom prst="straightConnector1">
            <a:avLst/>
          </a:prstGeom>
          <a:noFill/>
          <a:ln w="9525" cap="flat" cmpd="sng">
            <a:solidFill>
              <a:schemeClr val="accent2"/>
            </a:solidFill>
            <a:prstDash val="dash"/>
            <a:round/>
            <a:headEnd type="none" w="sm" len="sm"/>
            <a:tailEnd type="none" w="sm" len="sm"/>
          </a:ln>
        </p:spPr>
      </p:cxnSp>
      <p:sp>
        <p:nvSpPr>
          <p:cNvPr id="15" name="Google Shape;15;p410"/>
          <p:cNvSpPr/>
          <p:nvPr/>
        </p:nvSpPr>
        <p:spPr>
          <a:xfrm rot="5400000">
            <a:off x="590609" y="6447423"/>
            <a:ext cx="190849" cy="160419"/>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panose="020B0502020104020203"/>
              <a:ea typeface="Gill Sans" panose="020B0502020104020203"/>
              <a:cs typeface="Gill Sans" panose="020B0502020104020203"/>
              <a:sym typeface="Gill Sans" panose="020B0502020104020203"/>
            </a:endParaRPr>
          </a:p>
        </p:txBody>
      </p:sp>
      <p:graphicFrame>
        <p:nvGraphicFramePr>
          <p:cNvPr id="16" name="Google Shape;16;p410"/>
          <p:cNvGraphicFramePr/>
          <p:nvPr/>
        </p:nvGraphicFramePr>
        <p:xfrm>
          <a:off x="7010400" y="6474639"/>
          <a:ext cx="4572000" cy="3000000"/>
        </p:xfrm>
        <a:graphic>
          <a:graphicData uri="http://schemas.openxmlformats.org/drawingml/2006/table">
            <a:tbl>
              <a:tblPr firstRow="1" bandRow="1">
                <a:noFill/>
                <a:tableStyleId>{980F4519-60AD-4BC9-9136-31CF49621ABD}</a:tableStyleId>
              </a:tblPr>
              <a:tblGrid>
                <a:gridCol w="1143000"/>
                <a:gridCol w="1143000"/>
                <a:gridCol w="1022675"/>
                <a:gridCol w="1263325"/>
              </a:tblGrid>
              <a:tr h="127000">
                <a:tc>
                  <a:txBody>
                    <a:bodyPr/>
                    <a:lstStyle/>
                    <a:p>
                      <a:pPr marL="0" marR="0" lvl="0" indent="0" algn="ctr" rtl="0">
                        <a:spcBef>
                          <a:spcPts val="0"/>
                        </a:spcBef>
                        <a:spcAft>
                          <a:spcPts val="0"/>
                        </a:spcAft>
                        <a:buNone/>
                      </a:pPr>
                      <a:r>
                        <a:rPr lang="en-IN" sz="1000" u="sng" strike="noStrike" cap="none">
                          <a:solidFill>
                            <a:schemeClr val="hlink"/>
                          </a:solidFill>
                          <a:latin typeface="Arial" panose="020B0604020202020204"/>
                          <a:ea typeface="Arial" panose="020B0604020202020204"/>
                          <a:cs typeface="Arial" panose="020B0604020202020204"/>
                          <a:sym typeface="Arial" panose="020B0604020202020204"/>
                          <a:hlinkClick r:id="rId12" action="ppaction://hlinksldjump"/>
                        </a:rPr>
                        <a:t>Home</a:t>
                      </a:r>
                      <a:endParaRPr sz="1000" u="none" strike="noStrike" cap="none">
                        <a:latin typeface="Arial" panose="020B0604020202020204"/>
                        <a:ea typeface="Arial" panose="020B0604020202020204"/>
                        <a:cs typeface="Arial" panose="020B0604020202020204"/>
                        <a:sym typeface="Arial" panose="020B0604020202020204"/>
                      </a:endParaRPr>
                    </a:p>
                  </a:txBody>
                  <a:tcPr marL="121925" marR="121925" marT="45725" marB="45725">
                    <a:solidFill>
                      <a:schemeClr val="lt1"/>
                    </a:solidFill>
                  </a:tcPr>
                </a:tc>
                <a:tc>
                  <a:txBody>
                    <a:bodyPr/>
                    <a:lstStyle/>
                    <a:p>
                      <a:pPr marL="0" marR="0" lvl="0" indent="0" algn="ctr" rtl="0">
                        <a:spcBef>
                          <a:spcPts val="0"/>
                        </a:spcBef>
                        <a:spcAft>
                          <a:spcPts val="0"/>
                        </a:spcAft>
                        <a:buNone/>
                      </a:pPr>
                      <a:r>
                        <a:rPr lang="en-IN" sz="1000" u="none" strike="noStrike" cap="none">
                          <a:solidFill>
                            <a:schemeClr val="dk1"/>
                          </a:solidFill>
                          <a:latin typeface="Arial" panose="020B0604020202020204"/>
                          <a:ea typeface="Arial" panose="020B0604020202020204"/>
                          <a:cs typeface="Arial" panose="020B0604020202020204"/>
                          <a:sym typeface="Arial" panose="020B0604020202020204"/>
                        </a:rPr>
                        <a:t>Link1</a:t>
                      </a:r>
                      <a:endParaRPr lang="en-IN" sz="1000" u="none" strike="noStrike" cap="none">
                        <a:solidFill>
                          <a:schemeClr val="dk1"/>
                        </a:solidFill>
                        <a:latin typeface="Arial" panose="020B0604020202020204"/>
                        <a:ea typeface="Arial" panose="020B0604020202020204"/>
                        <a:cs typeface="Arial" panose="020B0604020202020204"/>
                        <a:sym typeface="Arial" panose="020B0604020202020204"/>
                      </a:endParaRPr>
                    </a:p>
                  </a:txBody>
                  <a:tcPr marL="121925" marR="121925" marT="45725" marB="45725">
                    <a:solidFill>
                      <a:schemeClr val="lt1"/>
                    </a:solidFill>
                  </a:tcPr>
                </a:tc>
                <a:tc>
                  <a:txBody>
                    <a:bodyPr/>
                    <a:lstStyle/>
                    <a:p>
                      <a:pPr marL="0" marR="0" lvl="0" indent="0" algn="ctr" rtl="0">
                        <a:spcBef>
                          <a:spcPts val="0"/>
                        </a:spcBef>
                        <a:spcAft>
                          <a:spcPts val="0"/>
                        </a:spcAft>
                        <a:buNone/>
                      </a:pPr>
                      <a:r>
                        <a:rPr lang="en-IN" sz="1000" u="none" strike="noStrike" cap="none">
                          <a:solidFill>
                            <a:schemeClr val="dk1"/>
                          </a:solidFill>
                          <a:latin typeface="Arial" panose="020B0604020202020204"/>
                          <a:ea typeface="Arial" panose="020B0604020202020204"/>
                          <a:cs typeface="Arial" panose="020B0604020202020204"/>
                          <a:sym typeface="Arial" panose="020B0604020202020204"/>
                        </a:rPr>
                        <a:t>Link2</a:t>
                      </a:r>
                      <a:endParaRPr lang="en-IN" sz="1000" u="none" strike="noStrike" cap="none">
                        <a:solidFill>
                          <a:schemeClr val="dk1"/>
                        </a:solidFill>
                        <a:latin typeface="Arial" panose="020B0604020202020204"/>
                        <a:ea typeface="Arial" panose="020B0604020202020204"/>
                        <a:cs typeface="Arial" panose="020B0604020202020204"/>
                        <a:sym typeface="Arial" panose="020B0604020202020204"/>
                      </a:endParaRPr>
                    </a:p>
                  </a:txBody>
                  <a:tcPr marL="121925" marR="121925" marT="45725" marB="45725">
                    <a:solidFill>
                      <a:schemeClr val="lt1"/>
                    </a:solidFill>
                  </a:tcPr>
                </a:tc>
                <a:tc>
                  <a:txBody>
                    <a:bodyPr/>
                    <a:lstStyle/>
                    <a:p>
                      <a:pPr marL="0" marR="0" lvl="0" indent="0" algn="ctr" rtl="0">
                        <a:spcBef>
                          <a:spcPts val="0"/>
                        </a:spcBef>
                        <a:spcAft>
                          <a:spcPts val="0"/>
                        </a:spcAft>
                        <a:buNone/>
                      </a:pPr>
                      <a:r>
                        <a:rPr lang="en-IN" sz="1000" u="sng" strike="noStrike" cap="none">
                          <a:solidFill>
                            <a:schemeClr val="hlink"/>
                          </a:solidFill>
                          <a:latin typeface="Arial" panose="020B0604020202020204"/>
                          <a:ea typeface="Arial" panose="020B0604020202020204"/>
                          <a:cs typeface="Arial" panose="020B0604020202020204"/>
                          <a:sym typeface="Arial" panose="020B0604020202020204"/>
                          <a:hlinkClick r:id="rId13" action="ppaction://hlinksldjump"/>
                        </a:rPr>
                        <a:t>Index Page</a:t>
                      </a:r>
                      <a:endParaRPr sz="1000" u="none" strike="noStrike" cap="none">
                        <a:latin typeface="Arial" panose="020B0604020202020204"/>
                        <a:ea typeface="Arial" panose="020B0604020202020204"/>
                        <a:cs typeface="Arial" panose="020B0604020202020204"/>
                        <a:sym typeface="Arial" panose="020B0604020202020204"/>
                      </a:endParaRPr>
                    </a:p>
                  </a:txBody>
                  <a:tcPr marL="121925" marR="121925" marT="45725" marB="45725">
                    <a:solidFill>
                      <a:schemeClr val="lt1"/>
                    </a:solidFill>
                  </a:tcPr>
                </a:tc>
              </a:tr>
            </a:tbl>
          </a:graphicData>
        </a:graphic>
      </p:graphicFrame>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108.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3.xml"/><Relationship Id="rId1" Type="http://schemas.openxmlformats.org/officeDocument/2006/relationships/image" Target="../media/image53.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notesSlide" Target="../notesSlides/notesSlide161.xml"/><Relationship Id="rId7"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slide" Target="slide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2.xml"/><Relationship Id="rId1" Type="http://schemas.openxmlformats.org/officeDocument/2006/relationships/image" Target="../media/image63.jpeg"/></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5.xml"/><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4" Type="http://schemas.openxmlformats.org/officeDocument/2006/relationships/notesSlide" Target="../notesSlides/notesSlide260.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261.xml.rels><?xml version="1.0" encoding="UTF-8" standalone="yes"?>
<Relationships xmlns="http://schemas.openxmlformats.org/package/2006/relationships"><Relationship Id="rId4" Type="http://schemas.openxmlformats.org/officeDocument/2006/relationships/notesSlide" Target="../notesSlides/notesSlide261.xml"/><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4" Type="http://schemas.openxmlformats.org/officeDocument/2006/relationships/notesSlide" Target="../notesSlides/notesSlide267.xml"/><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269.xml.rels><?xml version="1.0" encoding="UTF-8" standalone="yes"?>
<Relationships xmlns="http://schemas.openxmlformats.org/package/2006/relationships"><Relationship Id="rId6" Type="http://schemas.openxmlformats.org/officeDocument/2006/relationships/notesSlide" Target="../notesSlides/notesSlide269.xml"/><Relationship Id="rId5" Type="http://schemas.openxmlformats.org/officeDocument/2006/relationships/slideLayout" Target="../slideLayouts/slideLayout2.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70.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80.xml"/><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notesSlide" Target="../notesSlides/notesSlide285.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301.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94.xml"/><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4" Type="http://schemas.openxmlformats.org/officeDocument/2006/relationships/notesSlide" Target="../notesSlides/notesSlide401.xml"/><Relationship Id="rId3" Type="http://schemas.openxmlformats.org/officeDocument/2006/relationships/slideLayout" Target="../slideLayouts/slideLayout2.xml"/><Relationship Id="rId2" Type="http://schemas.openxmlformats.org/officeDocument/2006/relationships/image" Target="../media/image86.jpeg"/><Relationship Id="rId1" Type="http://schemas.openxmlformats.org/officeDocument/2006/relationships/image" Target="../media/image85.jpeg"/></Relationships>
</file>

<file path=ppt/slides/_rels/slide402.xml.rels><?xml version="1.0" encoding="UTF-8" standalone="yes"?>
<Relationships xmlns="http://schemas.openxmlformats.org/package/2006/relationships"><Relationship Id="rId3" Type="http://schemas.openxmlformats.org/officeDocument/2006/relationships/notesSlide" Target="../notesSlides/notesSlide402.xml"/><Relationship Id="rId2" Type="http://schemas.openxmlformats.org/officeDocument/2006/relationships/slideLayout" Target="../slideLayouts/slideLayout2.xml"/><Relationship Id="rId1" Type="http://schemas.openxmlformats.org/officeDocument/2006/relationships/image" Target="../media/image87.jpeg"/></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3" Type="http://schemas.openxmlformats.org/officeDocument/2006/relationships/notesSlide" Target="../notesSlides/notesSlide405.xml"/><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406.xml.rels><?xml version="1.0" encoding="UTF-8" standalone="yes"?>
<Relationships xmlns="http://schemas.openxmlformats.org/package/2006/relationships"><Relationship Id="rId4" Type="http://schemas.openxmlformats.org/officeDocument/2006/relationships/notesSlide" Target="../notesSlides/notesSlide406.xml"/><Relationship Id="rId3" Type="http://schemas.openxmlformats.org/officeDocument/2006/relationships/slideLayout" Target="../slideLayouts/slideLayout2.xml"/><Relationship Id="rId2" Type="http://schemas.openxmlformats.org/officeDocument/2006/relationships/image" Target="../media/image90.jpeg"/><Relationship Id="rId1" Type="http://schemas.openxmlformats.org/officeDocument/2006/relationships/image" Target="../media/image89.jpeg"/></Relationships>
</file>

<file path=ppt/slides/_rels/slide407.xml.rels><?xml version="1.0" encoding="UTF-8" standalone="yes"?>
<Relationships xmlns="http://schemas.openxmlformats.org/package/2006/relationships"><Relationship Id="rId3" Type="http://schemas.openxmlformats.org/officeDocument/2006/relationships/notesSlide" Target="../notesSlides/notesSlide407.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08.xml.rels><?xml version="1.0" encoding="UTF-8" standalone="yes"?>
<Relationships xmlns="http://schemas.openxmlformats.org/package/2006/relationships"><Relationship Id="rId3" Type="http://schemas.openxmlformats.org/officeDocument/2006/relationships/notesSlide" Target="../notesSlides/notesSlide408.xml"/><Relationship Id="rId2" Type="http://schemas.openxmlformats.org/officeDocument/2006/relationships/slideLayout" Target="../slideLayouts/slideLayout2.xml"/><Relationship Id="rId1" Type="http://schemas.openxmlformats.org/officeDocument/2006/relationships/image" Target="../media/image9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image" Target="../media/image21.GI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22.GI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23.GI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2.xml"/><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64.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87" name="Shape 87"/>
        <p:cNvGrpSpPr/>
        <p:nvPr/>
      </p:nvGrpSpPr>
      <p:grpSpPr>
        <a:xfrm>
          <a:off x="0" y="0"/>
          <a:ext cx="0" cy="0"/>
          <a:chOff x="0" y="0"/>
          <a:chExt cx="0" cy="0"/>
        </a:xfrm>
      </p:grpSpPr>
      <p:sp>
        <p:nvSpPr>
          <p:cNvPr id="88" name="Google Shape;88;p1"/>
          <p:cNvSpPr/>
          <p:nvPr/>
        </p:nvSpPr>
        <p:spPr>
          <a:xfrm>
            <a:off x="4583833" y="145754"/>
            <a:ext cx="7608168"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800" b="0" i="0" u="none" strike="noStrike" cap="none">
                <a:solidFill>
                  <a:srgbClr val="FF6000"/>
                </a:solidFill>
                <a:latin typeface="Quattrocento Sans" panose="020B0502050000020003"/>
                <a:ea typeface="Quattrocento Sans" panose="020B0502050000020003"/>
                <a:cs typeface="Quattrocento Sans" panose="020B0502050000020003"/>
                <a:sym typeface="Quattrocento Sans" panose="020B0502050000020003"/>
              </a:rPr>
              <a:t>A day without new knowledge is a lost day.</a:t>
            </a:r>
            <a:endParaRPr lang="en-IN" sz="4800" b="0" i="0" u="none" strike="noStrike" cap="none">
              <a:solidFill>
                <a:srgbClr val="FF6000"/>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89" name="Google Shape;89;p1"/>
          <p:cNvSpPr txBox="1"/>
          <p:nvPr>
            <p:ph type="ctrTitle"/>
          </p:nvPr>
        </p:nvSpPr>
        <p:spPr>
          <a:xfrm>
            <a:off x="1367120" y="3068960"/>
            <a:ext cx="9142810" cy="99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B0F0"/>
              </a:buClr>
              <a:buSzPts val="4200"/>
              <a:buFont typeface="SimSun" panose="02010600030101010101" pitchFamily="2" charset="-122"/>
              <a:buNone/>
            </a:pPr>
            <a:r>
              <a:rPr lang="en-IN" sz="4200" b="1" i="1">
                <a:solidFill>
                  <a:srgbClr val="00B0F0"/>
                </a:solidFill>
                <a:latin typeface="SimSun" panose="02010600030101010101" pitchFamily="2" charset="-122"/>
                <a:ea typeface="SimSun" panose="02010600030101010101" pitchFamily="2" charset="-122"/>
                <a:cs typeface="SimSun" panose="02010600030101010101" pitchFamily="2" charset="-122"/>
                <a:sym typeface="SimSun" panose="02010600030101010101" pitchFamily="2" charset="-122"/>
              </a:rPr>
              <a:t>Database Technologies - MySQL</a:t>
            </a:r>
            <a:endParaRPr lang="en-IN" sz="4200" b="1" i="1">
              <a:solidFill>
                <a:srgbClr val="00B0F0"/>
              </a:solidFill>
              <a:latin typeface="SimSun" panose="02010600030101010101" pitchFamily="2" charset="-122"/>
              <a:ea typeface="SimSun" panose="02010600030101010101" pitchFamily="2" charset="-122"/>
              <a:cs typeface="SimSun" panose="02010600030101010101" pitchFamily="2" charset="-122"/>
              <a:sym typeface="SimSun" panose="02010600030101010101" pitchFamily="2" charset="-122"/>
            </a:endParaRPr>
          </a:p>
        </p:txBody>
      </p:sp>
      <p:sp>
        <p:nvSpPr>
          <p:cNvPr id="90" name="Google Shape;90;p1"/>
          <p:cNvSpPr/>
          <p:nvPr/>
        </p:nvSpPr>
        <p:spPr>
          <a:xfrm>
            <a:off x="184322" y="5517232"/>
            <a:ext cx="11675299"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Open Sans Light"/>
                <a:ea typeface="Open Sans Light"/>
                <a:cs typeface="Open Sans Light"/>
                <a:sym typeface="Open Sans Light"/>
              </a:rPr>
              <a:t>In this module we are going to learn </a:t>
            </a:r>
            <a:r>
              <a:rPr lang="en-IN" sz="2200" b="1">
                <a:solidFill>
                  <a:schemeClr val="dk1"/>
                </a:solidFill>
                <a:latin typeface="Open Sans Light"/>
                <a:ea typeface="Open Sans Light"/>
                <a:cs typeface="Open Sans Light"/>
                <a:sym typeface="Open Sans Light"/>
              </a:rPr>
              <a:t>SQL</a:t>
            </a:r>
            <a:r>
              <a:rPr lang="en-IN" sz="2200">
                <a:solidFill>
                  <a:schemeClr val="dk1"/>
                </a:solidFill>
                <a:latin typeface="Open Sans Light"/>
                <a:ea typeface="Open Sans Light"/>
                <a:cs typeface="Open Sans Light"/>
                <a:sym typeface="Open Sans Light"/>
              </a:rPr>
              <a:t>, </a:t>
            </a:r>
            <a:r>
              <a:rPr lang="en-IN" sz="2200" b="1">
                <a:solidFill>
                  <a:schemeClr val="dk1"/>
                </a:solidFill>
                <a:latin typeface="Open Sans Light"/>
                <a:ea typeface="Open Sans Light"/>
                <a:cs typeface="Open Sans Light"/>
                <a:sym typeface="Open Sans Light"/>
              </a:rPr>
              <a:t>PL/SQL</a:t>
            </a:r>
            <a:r>
              <a:rPr lang="en-IN" sz="2200">
                <a:solidFill>
                  <a:schemeClr val="dk1"/>
                </a:solidFill>
                <a:latin typeface="Open Sans Light"/>
                <a:ea typeface="Open Sans Light"/>
                <a:cs typeface="Open Sans Light"/>
                <a:sym typeface="Open Sans Light"/>
              </a:rPr>
              <a:t> and </a:t>
            </a:r>
            <a:r>
              <a:rPr lang="en-IN" sz="2200" b="1">
                <a:solidFill>
                  <a:schemeClr val="dk1"/>
                </a:solidFill>
                <a:latin typeface="Open Sans Light"/>
                <a:ea typeface="Open Sans Light"/>
                <a:cs typeface="Open Sans Light"/>
                <a:sym typeface="Open Sans Light"/>
              </a:rPr>
              <a:t>NoSQL(MongoDB)</a:t>
            </a:r>
            <a:endParaRPr lang="en-IN" sz="2200" b="1">
              <a:solidFill>
                <a:schemeClr val="dk1"/>
              </a:solidFill>
              <a:latin typeface="Open Sans Light"/>
              <a:ea typeface="Open Sans Light"/>
              <a:cs typeface="Open Sans Light"/>
              <a:sym typeface="Open Sans Light"/>
            </a:endParaRPr>
          </a:p>
        </p:txBody>
      </p:sp>
      <p:sp>
        <p:nvSpPr>
          <p:cNvPr id="91" name="Google Shape;91;p1"/>
          <p:cNvSpPr/>
          <p:nvPr/>
        </p:nvSpPr>
        <p:spPr>
          <a:xfrm>
            <a:off x="181341" y="1767537"/>
            <a:ext cx="3610403"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lt1"/>
                </a:solidFill>
                <a:latin typeface="Gill Sans" panose="020B0502020104020203"/>
                <a:ea typeface="Gill Sans" panose="020B0502020104020203"/>
                <a:cs typeface="Gill Sans" panose="020B0502020104020203"/>
                <a:sym typeface="Gill Sans" panose="020B0502020104020203"/>
              </a:rPr>
              <a:t>Before we start DBT module.</a:t>
            </a:r>
            <a:endParaRPr lang="en-IN" sz="22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92" name="Google Shape;92;p1"/>
          <p:cNvSpPr/>
          <p:nvPr/>
        </p:nvSpPr>
        <p:spPr>
          <a:xfrm>
            <a:off x="1703512" y="2283869"/>
            <a:ext cx="632466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lt1"/>
                </a:solidFill>
                <a:latin typeface="Gill Sans" panose="020B0502020104020203"/>
                <a:ea typeface="Gill Sans" panose="020B0502020104020203"/>
                <a:cs typeface="Gill Sans" panose="020B0502020104020203"/>
                <a:sym typeface="Gill Sans" panose="020B0502020104020203"/>
              </a:rPr>
              <a:t>Which module(s) you have completed?Enitiy</a:t>
            </a:r>
            <a:endParaRPr lang="en-IN"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93" name="Google Shape;93;p1"/>
          <p:cNvSpPr txBox="1"/>
          <p:nvPr/>
        </p:nvSpPr>
        <p:spPr>
          <a:xfrm>
            <a:off x="181341" y="4212957"/>
            <a:ext cx="8146907"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b="0" u="none">
                <a:solidFill>
                  <a:schemeClr val="accent6"/>
                </a:solidFill>
                <a:latin typeface="Gill Sans" panose="020B0502020104020203"/>
                <a:ea typeface="Gill Sans" panose="020B0502020104020203"/>
                <a:cs typeface="Gill Sans" panose="020B0502020104020203"/>
                <a:sym typeface="Gill Sans" panose="020B0502020104020203"/>
              </a:rPr>
              <a:t>If A and a, B and b, C and c etc. are treated in the same way then it is case-insensitive. </a:t>
            </a:r>
            <a:r>
              <a:rPr lang="en-IN" sz="2200" b="1" u="none">
                <a:solidFill>
                  <a:schemeClr val="accent6"/>
                </a:solidFill>
                <a:latin typeface="Gill Sans" panose="020B0502020104020203"/>
                <a:ea typeface="Gill Sans" panose="020B0502020104020203"/>
                <a:cs typeface="Gill Sans" panose="020B0502020104020203"/>
                <a:sym typeface="Gill Sans" panose="020B0502020104020203"/>
              </a:rPr>
              <a:t>MySQL is case-insensitive</a:t>
            </a:r>
            <a:endParaRPr sz="2200" b="1" u="none">
              <a:solidFill>
                <a:schemeClr val="accent6"/>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65" name="Shape 165"/>
        <p:cNvGrpSpPr/>
        <p:nvPr/>
      </p:nvGrpSpPr>
      <p:grpSpPr>
        <a:xfrm>
          <a:off x="0" y="0"/>
          <a:ext cx="0" cy="0"/>
          <a:chOff x="0" y="0"/>
          <a:chExt cx="0" cy="0"/>
        </a:xfrm>
      </p:grpSpPr>
      <p:pic>
        <p:nvPicPr>
          <p:cNvPr id="166" name="Google Shape;166;p10"/>
          <p:cNvPicPr preferRelativeResize="0"/>
          <p:nvPr/>
        </p:nvPicPr>
        <p:blipFill rotWithShape="1">
          <a:blip r:embed="rId1"/>
          <a:srcRect/>
          <a:stretch>
            <a:fillRect/>
          </a:stretch>
        </p:blipFill>
        <p:spPr>
          <a:xfrm>
            <a:off x="5714662" y="2492896"/>
            <a:ext cx="6430010" cy="3014067"/>
          </a:xfrm>
          <a:prstGeom prst="rect">
            <a:avLst/>
          </a:prstGeom>
          <a:noFill/>
          <a:ln>
            <a:noFill/>
          </a:ln>
        </p:spPr>
      </p:pic>
      <p:sp>
        <p:nvSpPr>
          <p:cNvPr id="167" name="Google Shape;167;p10"/>
          <p:cNvSpPr/>
          <p:nvPr/>
        </p:nvSpPr>
        <p:spPr>
          <a:xfrm>
            <a:off x="335360" y="620688"/>
            <a:ext cx="11449272" cy="8925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Arial" panose="020B0604020202020204"/>
                <a:ea typeface="Arial" panose="020B0604020202020204"/>
                <a:cs typeface="Arial" panose="020B0604020202020204"/>
                <a:sym typeface="Arial" panose="020B0604020202020204"/>
              </a:rPr>
              <a:t>Relation</a:t>
            </a:r>
            <a:r>
              <a:rPr lang="en-IN" sz="2800" b="1">
                <a:solidFill>
                  <a:schemeClr val="dk1"/>
                </a:solidFill>
                <a:latin typeface="Arial" panose="020B0604020202020204"/>
                <a:ea typeface="Arial" panose="020B0604020202020204"/>
                <a:cs typeface="Arial" panose="020B0604020202020204"/>
                <a:sym typeface="Arial" panose="020B0604020202020204"/>
              </a:rPr>
              <a:t> </a:t>
            </a:r>
            <a:r>
              <a:rPr lang="en-IN" sz="2000" b="1" i="1">
                <a:solidFill>
                  <a:srgbClr val="FF0000"/>
                </a:solidFill>
                <a:latin typeface="Arial" panose="020B0604020202020204"/>
                <a:ea typeface="Arial" panose="020B0604020202020204"/>
                <a:cs typeface="Arial" panose="020B0604020202020204"/>
                <a:sym typeface="Arial" panose="020B0604020202020204"/>
              </a:rPr>
              <a:t>(in Relational Algebra </a:t>
            </a:r>
            <a:r>
              <a:rPr lang="en-IN" sz="2000" i="1">
                <a:solidFill>
                  <a:srgbClr val="FF0000"/>
                </a:solidFill>
                <a:latin typeface="Arial" panose="020B0604020202020204"/>
                <a:ea typeface="Arial" panose="020B0604020202020204"/>
                <a:cs typeface="Arial" panose="020B0604020202020204"/>
                <a:sym typeface="Arial" panose="020B0604020202020204"/>
              </a:rPr>
              <a:t>"</a:t>
            </a:r>
            <a:r>
              <a:rPr lang="en-IN" sz="2000" b="1" i="1">
                <a:solidFill>
                  <a:srgbClr val="FF0000"/>
                </a:solidFill>
                <a:latin typeface="Arial" panose="020B0604020202020204"/>
                <a:ea typeface="Arial" panose="020B0604020202020204"/>
                <a:cs typeface="Arial" panose="020B0604020202020204"/>
                <a:sym typeface="Arial" panose="020B0604020202020204"/>
              </a:rPr>
              <a:t>R</a:t>
            </a:r>
            <a:r>
              <a:rPr lang="en-IN" sz="2000" i="1">
                <a:solidFill>
                  <a:srgbClr val="FF0000"/>
                </a:solidFill>
                <a:latin typeface="Arial" panose="020B0604020202020204"/>
                <a:ea typeface="Arial" panose="020B0604020202020204"/>
                <a:cs typeface="Arial" panose="020B0604020202020204"/>
                <a:sym typeface="Arial" panose="020B0604020202020204"/>
              </a:rPr>
              <a:t>" </a:t>
            </a:r>
            <a:r>
              <a:rPr lang="en-IN" sz="2000" b="1" i="1">
                <a:solidFill>
                  <a:srgbClr val="FF0000"/>
                </a:solidFill>
                <a:latin typeface="Arial" panose="020B0604020202020204"/>
                <a:ea typeface="Arial" panose="020B0604020202020204"/>
                <a:cs typeface="Arial" panose="020B0604020202020204"/>
                <a:sym typeface="Arial" panose="020B0604020202020204"/>
              </a:rPr>
              <a:t>stands for relation)</a:t>
            </a:r>
            <a:r>
              <a:rPr lang="en-IN" sz="2800" b="1">
                <a:solidFill>
                  <a:schemeClr val="dk1"/>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 In Database, a relation represents a </a:t>
            </a:r>
            <a:r>
              <a:rPr lang="en-IN" sz="2400" b="1">
                <a:solidFill>
                  <a:srgbClr val="C00000"/>
                </a:solidFill>
                <a:latin typeface="Arial" panose="020B0604020202020204"/>
                <a:ea typeface="Arial" panose="020B0604020202020204"/>
                <a:cs typeface="Arial" panose="020B0604020202020204"/>
                <a:sym typeface="Arial" panose="020B0604020202020204"/>
              </a:rPr>
              <a:t>table</a:t>
            </a:r>
            <a:r>
              <a:rPr lang="en-IN" sz="2400">
                <a:solidFill>
                  <a:srgbClr val="C00000"/>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or an </a:t>
            </a:r>
            <a:r>
              <a:rPr lang="en-IN" sz="2400" b="1">
                <a:solidFill>
                  <a:srgbClr val="C00000"/>
                </a:solidFill>
                <a:latin typeface="Arial" panose="020B0604020202020204"/>
                <a:ea typeface="Arial" panose="020B0604020202020204"/>
                <a:cs typeface="Arial" panose="020B0604020202020204"/>
                <a:sym typeface="Arial" panose="020B0604020202020204"/>
              </a:rPr>
              <a:t>entity</a:t>
            </a:r>
            <a:r>
              <a:rPr lang="en-IN" sz="2400">
                <a:solidFill>
                  <a:srgbClr val="C00000"/>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than contain attributes.</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68" name="Google Shape;168;p10"/>
          <p:cNvSpPr/>
          <p:nvPr/>
        </p:nvSpPr>
        <p:spPr>
          <a:xfrm>
            <a:off x="335360" y="1556792"/>
            <a:ext cx="1144927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Arial" panose="020B0604020202020204"/>
                <a:ea typeface="Arial" panose="020B0604020202020204"/>
                <a:cs typeface="Arial" panose="020B0604020202020204"/>
                <a:sym typeface="Arial" panose="020B0604020202020204"/>
              </a:rPr>
              <a:t>Relationship:</a:t>
            </a:r>
            <a:r>
              <a:rPr lang="en-IN" sz="2800" b="1">
                <a:solidFill>
                  <a:schemeClr val="dk1"/>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In database, relationship is that how the two entities are </a:t>
            </a:r>
            <a:r>
              <a:rPr lang="en-IN" sz="2400" b="1">
                <a:solidFill>
                  <a:srgbClr val="0070C0"/>
                </a:solidFill>
                <a:latin typeface="Arial" panose="020B0604020202020204"/>
                <a:ea typeface="Arial" panose="020B0604020202020204"/>
                <a:cs typeface="Arial" panose="020B0604020202020204"/>
                <a:sym typeface="Arial" panose="020B0604020202020204"/>
              </a:rPr>
              <a:t>connected</a:t>
            </a:r>
            <a:r>
              <a:rPr lang="en-IN" sz="2400">
                <a:solidFill>
                  <a:srgbClr val="0070C0"/>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to each other, i.e. what kind of relationship type they hold between them. </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69" name="Google Shape;169;p10"/>
          <p:cNvSpPr/>
          <p:nvPr/>
        </p:nvSpPr>
        <p:spPr>
          <a:xfrm>
            <a:off x="1524000" y="2"/>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relation and relationship?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70" name="Google Shape;170;p10"/>
          <p:cNvSpPr/>
          <p:nvPr/>
        </p:nvSpPr>
        <p:spPr>
          <a:xfrm>
            <a:off x="223458" y="3186268"/>
            <a:ext cx="486443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00B050"/>
                </a:solidFill>
                <a:latin typeface="Arial" panose="020B0604020202020204"/>
                <a:ea typeface="Arial" panose="020B0604020202020204"/>
                <a:cs typeface="Arial" panose="020B0604020202020204"/>
                <a:sym typeface="Arial" panose="020B0604020202020204"/>
              </a:rPr>
              <a:t>Primary/Foreign key</a:t>
            </a:r>
            <a:r>
              <a:rPr lang="en-IN" sz="2000">
                <a:solidFill>
                  <a:srgbClr val="00B050"/>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is used to specify this relationship.</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71" name="Google Shape;171;p10"/>
          <p:cNvSpPr/>
          <p:nvPr/>
        </p:nvSpPr>
        <p:spPr>
          <a:xfrm>
            <a:off x="5447928" y="5120605"/>
            <a:ext cx="6520614" cy="16927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b="1">
              <a:solidFill>
                <a:srgbClr val="006C86"/>
              </a:solidFill>
              <a:latin typeface="Arial" panose="020B0604020202020204"/>
              <a:ea typeface="Arial" panose="020B0604020202020204"/>
              <a:cs typeface="Arial" panose="020B0604020202020204"/>
              <a:sym typeface="Arial" panose="020B0604020202020204"/>
            </a:endParaRPr>
          </a:p>
          <a:p>
            <a:pPr marL="177800" marR="0" lvl="0" indent="-177800" algn="l" rtl="0">
              <a:spcBef>
                <a:spcPts val="0"/>
              </a:spcBef>
              <a:spcAft>
                <a:spcPts val="0"/>
              </a:spcAft>
              <a:buClr>
                <a:srgbClr val="262626"/>
              </a:buClr>
              <a:buSzPts val="1800"/>
              <a:buFont typeface="Arial" panose="020B0604020202020204"/>
              <a:buChar char="•"/>
            </a:pPr>
            <a:r>
              <a:rPr lang="en-IN" sz="1800" b="1">
                <a:solidFill>
                  <a:srgbClr val="262626"/>
                </a:solidFill>
                <a:latin typeface="Arial" panose="020B0604020202020204"/>
                <a:ea typeface="Arial" panose="020B0604020202020204"/>
                <a:cs typeface="Arial" panose="020B0604020202020204"/>
                <a:sym typeface="Arial" panose="020B0604020202020204"/>
              </a:rPr>
              <a:t>Table -</a:t>
            </a:r>
            <a:r>
              <a:rPr lang="en-IN" sz="1800">
                <a:solidFill>
                  <a:srgbClr val="262626"/>
                </a:solidFill>
                <a:latin typeface="Arial" panose="020B0604020202020204"/>
                <a:ea typeface="Arial" panose="020B0604020202020204"/>
                <a:cs typeface="Arial" panose="020B0604020202020204"/>
                <a:sym typeface="Arial" panose="020B0604020202020204"/>
              </a:rPr>
              <a:t> The physical instantiation of a relation in the database schema.</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177800" marR="0" lvl="0" indent="-177800" algn="l" rtl="0">
              <a:spcBef>
                <a:spcPts val="0"/>
              </a:spcBef>
              <a:spcAft>
                <a:spcPts val="0"/>
              </a:spcAft>
              <a:buClr>
                <a:srgbClr val="262626"/>
              </a:buClr>
              <a:buSzPts val="1800"/>
              <a:buFont typeface="Arial" panose="020B0604020202020204"/>
              <a:buChar char="•"/>
            </a:pPr>
            <a:r>
              <a:rPr lang="en-IN" sz="1800" b="1">
                <a:solidFill>
                  <a:srgbClr val="262626"/>
                </a:solidFill>
                <a:latin typeface="Arial" panose="020B0604020202020204"/>
                <a:ea typeface="Arial" panose="020B0604020202020204"/>
                <a:cs typeface="Arial" panose="020B0604020202020204"/>
                <a:sym typeface="Arial" panose="020B0604020202020204"/>
              </a:rPr>
              <a:t>Relation</a:t>
            </a:r>
            <a:r>
              <a:rPr lang="en-IN" sz="1800">
                <a:solidFill>
                  <a:srgbClr val="262626"/>
                </a:solidFill>
                <a:latin typeface="Arial" panose="020B0604020202020204"/>
                <a:ea typeface="Arial" panose="020B0604020202020204"/>
                <a:cs typeface="Arial" panose="020B0604020202020204"/>
                <a:sym typeface="Arial" panose="020B0604020202020204"/>
              </a:rPr>
              <a:t> </a:t>
            </a:r>
            <a:r>
              <a:rPr lang="en-IN" sz="1800" b="1">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262626"/>
                </a:solidFill>
                <a:latin typeface="Arial" panose="020B0604020202020204"/>
                <a:ea typeface="Arial" panose="020B0604020202020204"/>
                <a:cs typeface="Arial" panose="020B0604020202020204"/>
                <a:sym typeface="Arial" panose="020B0604020202020204"/>
              </a:rPr>
              <a:t> A logical construct that organizes data into rows and columns.</a:t>
            </a:r>
            <a:endParaRPr lang="en-IN" sz="1800">
              <a:solidFill>
                <a:srgbClr val="262626"/>
              </a:solidFill>
              <a:latin typeface="Arial" panose="020B0604020202020204"/>
              <a:ea typeface="Arial" panose="020B0604020202020204"/>
              <a:cs typeface="Arial" panose="020B0604020202020204"/>
              <a:sym typeface="Arial" panose="020B0604020202020204"/>
            </a:endParaRPr>
          </a:p>
        </p:txBody>
      </p:sp>
      <p:sp>
        <p:nvSpPr>
          <p:cNvPr id="172" name="Google Shape;172;p10"/>
          <p:cNvSpPr/>
          <p:nvPr/>
        </p:nvSpPr>
        <p:spPr>
          <a:xfrm>
            <a:off x="223458" y="5120605"/>
            <a:ext cx="4288366" cy="14157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Foreign Key is also know as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7800" marR="0" lvl="0" indent="-177800" algn="l" rtl="0">
              <a:spcBef>
                <a:spcPts val="0"/>
              </a:spcBef>
              <a:spcAft>
                <a:spcPts val="0"/>
              </a:spcAft>
              <a:buClr>
                <a:srgbClr val="006C86"/>
              </a:buClr>
              <a:buSzPts val="1800"/>
              <a:buFont typeface="Arial" panose="020B0604020202020204"/>
              <a:buChar char="•"/>
            </a:pPr>
            <a:r>
              <a:rPr lang="en-IN" sz="1800">
                <a:solidFill>
                  <a:srgbClr val="006C86"/>
                </a:solidFill>
                <a:latin typeface="Arial" panose="020B0604020202020204"/>
                <a:ea typeface="Arial" panose="020B0604020202020204"/>
                <a:cs typeface="Arial" panose="020B0604020202020204"/>
                <a:sym typeface="Arial" panose="020B0604020202020204"/>
              </a:rPr>
              <a:t>referential constraint</a:t>
            </a:r>
            <a:endParaRPr lang="en-IN" sz="1800">
              <a:solidFill>
                <a:srgbClr val="006C86"/>
              </a:solidFill>
              <a:latin typeface="Arial" panose="020B0604020202020204"/>
              <a:ea typeface="Arial" panose="020B0604020202020204"/>
              <a:cs typeface="Arial" panose="020B0604020202020204"/>
              <a:sym typeface="Arial" panose="020B0604020202020204"/>
            </a:endParaRPr>
          </a:p>
          <a:p>
            <a:pPr marL="177800" marR="0" lvl="0" indent="-177800" algn="l" rtl="0">
              <a:spcBef>
                <a:spcPts val="0"/>
              </a:spcBef>
              <a:spcAft>
                <a:spcPts val="0"/>
              </a:spcAft>
              <a:buClr>
                <a:srgbClr val="006C86"/>
              </a:buClr>
              <a:buSzPts val="1800"/>
              <a:buFont typeface="Arial" panose="020B0604020202020204"/>
              <a:buChar char="•"/>
            </a:pPr>
            <a:r>
              <a:rPr lang="en-IN" sz="1800">
                <a:solidFill>
                  <a:srgbClr val="006C86"/>
                </a:solidFill>
                <a:latin typeface="Arial" panose="020B0604020202020204"/>
                <a:ea typeface="Arial" panose="020B0604020202020204"/>
                <a:cs typeface="Arial" panose="020B0604020202020204"/>
                <a:sym typeface="Arial" panose="020B0604020202020204"/>
              </a:rPr>
              <a:t>referential integrity constraint.</a:t>
            </a:r>
            <a:endParaRPr lang="en-IN" sz="1800">
              <a:solidFill>
                <a:srgbClr val="006C86"/>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123" name="Shape 1123"/>
        <p:cNvGrpSpPr/>
        <p:nvPr/>
      </p:nvGrpSpPr>
      <p:grpSpPr>
        <a:xfrm>
          <a:off x="0" y="0"/>
          <a:ext cx="0" cy="0"/>
          <a:chOff x="0" y="0"/>
          <a:chExt cx="0" cy="0"/>
        </a:xfrm>
      </p:grpSpPr>
      <p:sp>
        <p:nvSpPr>
          <p:cNvPr id="1124" name="Google Shape;1124;p101"/>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datatype – boolean</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125" name="Google Shape;1125;p101"/>
          <p:cNvSpPr/>
          <p:nvPr/>
        </p:nvSpPr>
        <p:spPr>
          <a:xfrm>
            <a:off x="407368" y="5805264"/>
            <a:ext cx="8991600"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BOOL and BOOLEAN are </a:t>
            </a:r>
            <a:r>
              <a:rPr lang="en-IN" sz="1800" b="1">
                <a:solidFill>
                  <a:schemeClr val="dk1"/>
                </a:solidFill>
                <a:latin typeface="Arial" panose="020B0604020202020204"/>
                <a:ea typeface="Arial" panose="020B0604020202020204"/>
                <a:cs typeface="Arial" panose="020B0604020202020204"/>
                <a:sym typeface="Arial" panose="020B0604020202020204"/>
              </a:rPr>
              <a:t>synonym of TINYINT(1)</a:t>
            </a:r>
            <a:endParaRPr lang="en-IN" sz="1800" b="1">
              <a:solidFill>
                <a:schemeClr val="dk1"/>
              </a:solidFill>
              <a:latin typeface="Arial" panose="020B0604020202020204"/>
              <a:ea typeface="Arial" panose="020B0604020202020204"/>
              <a:cs typeface="Arial" panose="020B0604020202020204"/>
              <a:sym typeface="Arial" panose="020B0604020202020204"/>
            </a:endParaRPr>
          </a:p>
        </p:txBody>
      </p:sp>
      <p:sp>
        <p:nvSpPr>
          <p:cNvPr id="1126" name="Google Shape;1126;p101"/>
          <p:cNvSpPr/>
          <p:nvPr/>
        </p:nvSpPr>
        <p:spPr>
          <a:xfrm>
            <a:off x="407368" y="980728"/>
            <a:ext cx="8915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 TABLE </a:t>
            </a:r>
            <a:r>
              <a:rPr lang="en-IN" sz="1800">
                <a:solidFill>
                  <a:schemeClr val="dk1"/>
                </a:solidFill>
                <a:latin typeface="Arial" panose="020B0604020202020204"/>
                <a:ea typeface="Arial" panose="020B0604020202020204"/>
                <a:cs typeface="Arial" panose="020B0604020202020204"/>
                <a:sym typeface="Arial" panose="020B0604020202020204"/>
              </a:rPr>
              <a:t>temp (col1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,col2 </a:t>
            </a:r>
            <a:r>
              <a:rPr lang="en-IN" sz="1800">
                <a:solidFill>
                  <a:srgbClr val="834689"/>
                </a:solidFill>
                <a:latin typeface="Arial" panose="020B0604020202020204"/>
                <a:ea typeface="Arial" panose="020B0604020202020204"/>
                <a:cs typeface="Arial" panose="020B0604020202020204"/>
                <a:sym typeface="Arial" panose="020B0604020202020204"/>
              </a:rPr>
              <a:t>BOOL</a:t>
            </a:r>
            <a:r>
              <a:rPr lang="en-IN" sz="1800">
                <a:solidFill>
                  <a:schemeClr val="dk1"/>
                </a:solidFill>
                <a:latin typeface="Arial" panose="020B0604020202020204"/>
                <a:ea typeface="Arial" panose="020B0604020202020204"/>
                <a:cs typeface="Arial" panose="020B0604020202020204"/>
                <a:sym typeface="Arial" panose="020B0604020202020204"/>
              </a:rPr>
              <a:t>,  col3 </a:t>
            </a:r>
            <a:r>
              <a:rPr lang="en-IN" sz="1800">
                <a:solidFill>
                  <a:srgbClr val="834689"/>
                </a:solidFill>
                <a:latin typeface="Arial" panose="020B0604020202020204"/>
                <a:ea typeface="Arial" panose="020B0604020202020204"/>
                <a:cs typeface="Arial" panose="020B0604020202020204"/>
                <a:sym typeface="Arial" panose="020B0604020202020204"/>
              </a:rPr>
              <a:t>BOOLEAN</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27" name="Google Shape;1127;p101"/>
          <p:cNvSpPr/>
          <p:nvPr/>
        </p:nvSpPr>
        <p:spPr>
          <a:xfrm>
            <a:off x="407368" y="1556793"/>
            <a:ext cx="11017224" cy="40934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6699"/>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6699"/>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tasks (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AUTO_INCREMENT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rgbClr val="2658E6"/>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title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834689"/>
                </a:solidFill>
                <a:latin typeface="Arial" panose="020B0604020202020204"/>
                <a:ea typeface="Arial" panose="020B0604020202020204"/>
                <a:cs typeface="Arial" panose="020B0604020202020204"/>
                <a:sym typeface="Arial" panose="020B0604020202020204"/>
              </a:rPr>
              <a:t>255) </a:t>
            </a:r>
            <a:r>
              <a:rPr lang="en-IN" sz="1800">
                <a:solidFill>
                  <a:srgbClr val="006699"/>
                </a:solidFill>
                <a:latin typeface="Arial" panose="020B0604020202020204"/>
                <a:ea typeface="Arial" panose="020B0604020202020204"/>
                <a:cs typeface="Arial" panose="020B0604020202020204"/>
                <a:sym typeface="Arial" panose="020B0604020202020204"/>
              </a:rPr>
              <a:t>NOT</a:t>
            </a:r>
            <a:r>
              <a:rPr lang="en-IN" sz="1800">
                <a:solidFill>
                  <a:srgbClr val="2658E6"/>
                </a:solidFill>
                <a:latin typeface="Arial" panose="020B0604020202020204"/>
                <a:ea typeface="Arial" panose="020B0604020202020204"/>
                <a:cs typeface="Arial" panose="020B0604020202020204"/>
                <a:sym typeface="Arial" panose="020B0604020202020204"/>
              </a:rPr>
              <a:t> </a:t>
            </a:r>
            <a:r>
              <a:rPr lang="en-IN" sz="1800">
                <a:solidFill>
                  <a:srgbClr val="006699"/>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 completed </a:t>
            </a:r>
            <a:r>
              <a:rPr lang="en-IN" sz="1800">
                <a:solidFill>
                  <a:srgbClr val="834689"/>
                </a:solidFill>
                <a:latin typeface="Arial" panose="020B0604020202020204"/>
                <a:ea typeface="Arial" panose="020B0604020202020204"/>
                <a:cs typeface="Arial" panose="020B0604020202020204"/>
                <a:sym typeface="Arial" panose="020B0604020202020204"/>
              </a:rPr>
              <a:t>BOOLEAN</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'Task3'</a:t>
            </a:r>
            <a:r>
              <a:rPr lang="en-IN" sz="1800">
                <a:solidFill>
                  <a:schemeClr val="dk1"/>
                </a:solidFill>
                <a:latin typeface="Arial" panose="020B0604020202020204"/>
                <a:ea typeface="Arial" panose="020B0604020202020204"/>
                <a:cs typeface="Arial" panose="020B0604020202020204"/>
                <a:sym typeface="Arial" panose="020B0604020202020204"/>
              </a:rPr>
              <a:t>, False);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'Task4'</a:t>
            </a:r>
            <a:r>
              <a:rPr lang="en-IN" sz="1800">
                <a:solidFill>
                  <a:schemeClr val="dk1"/>
                </a:solidFill>
                <a:latin typeface="Arial" panose="020B0604020202020204"/>
                <a:ea typeface="Arial" panose="020B0604020202020204"/>
                <a:cs typeface="Arial" panose="020B0604020202020204"/>
                <a:sym typeface="Arial" panose="020B0604020202020204"/>
              </a:rPr>
              <a:t>, True);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'Task5'</a:t>
            </a:r>
            <a:r>
              <a:rPr lang="en-IN" sz="1800">
                <a:solidFill>
                  <a:schemeClr val="dk1"/>
                </a:solidFill>
                <a:latin typeface="Arial" panose="020B0604020202020204"/>
                <a:ea typeface="Arial" panose="020B0604020202020204"/>
                <a:cs typeface="Arial" panose="020B0604020202020204"/>
                <a:sym typeface="Arial" panose="020B0604020202020204"/>
              </a:rPr>
              <a:t>, null);</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'Task6'</a:t>
            </a:r>
            <a:r>
              <a:rPr lang="en-IN" sz="1800">
                <a:solidFill>
                  <a:schemeClr val="dk1"/>
                </a:solidFill>
                <a:latin typeface="Arial" panose="020B0604020202020204"/>
                <a:ea typeface="Arial" panose="020B0604020202020204"/>
                <a:cs typeface="Arial" panose="020B0604020202020204"/>
                <a:sym typeface="Arial" panose="020B0604020202020204"/>
              </a:rPr>
              <a:t>, default);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'Task7’</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 </a:t>
            </a:r>
            <a:r>
              <a:rPr lang="en-IN" sz="1800">
                <a:solidFill>
                  <a:srgbClr val="945D4A"/>
                </a:solidFill>
                <a:latin typeface="Arial" panose="020B0604020202020204"/>
                <a:ea typeface="Arial" panose="020B0604020202020204"/>
                <a:cs typeface="Arial" panose="020B0604020202020204"/>
                <a:sym typeface="Arial" panose="020B0604020202020204"/>
              </a:rPr>
              <a:t>&gt;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'Task8’</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 </a:t>
            </a:r>
            <a:r>
              <a:rPr lang="en-IN" sz="1800">
                <a:solidFill>
                  <a:srgbClr val="945D4A"/>
                </a:solidFill>
                <a:latin typeface="Arial" panose="020B0604020202020204"/>
                <a:ea typeface="Arial" panose="020B0604020202020204"/>
                <a:cs typeface="Arial" panose="020B0604020202020204"/>
                <a:sym typeface="Arial" panose="020B0604020202020204"/>
              </a:rPr>
              <a:t>&lt;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'Task9'</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12</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'Task10'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58</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'Task11'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.75</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'Task12'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.15</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tasks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chemeClr val="dk1"/>
                </a:solidFill>
                <a:latin typeface="Arial" panose="020B0604020202020204"/>
                <a:ea typeface="Arial" panose="020B0604020202020204"/>
                <a:cs typeface="Arial" panose="020B0604020202020204"/>
                <a:sym typeface="Arial" panose="020B0604020202020204"/>
              </a:rPr>
              <a:t>(default, </a:t>
            </a:r>
            <a:r>
              <a:rPr lang="en-IN" sz="1800">
                <a:solidFill>
                  <a:srgbClr val="669900"/>
                </a:solidFill>
                <a:latin typeface="Arial" panose="020B0604020202020204"/>
                <a:ea typeface="Arial" panose="020B0604020202020204"/>
                <a:cs typeface="Arial" panose="020B0604020202020204"/>
                <a:sym typeface="Arial" panose="020B0604020202020204"/>
              </a:rPr>
              <a:t>'Task13'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128" name="Google Shape;1128;p101"/>
          <p:cNvGrpSpPr/>
          <p:nvPr/>
        </p:nvGrpSpPr>
        <p:grpSpPr>
          <a:xfrm>
            <a:off x="7104112" y="2128521"/>
            <a:ext cx="2952326" cy="3676743"/>
            <a:chOff x="6888088" y="2225046"/>
            <a:chExt cx="2952326" cy="3676743"/>
          </a:xfrm>
        </p:grpSpPr>
        <p:pic>
          <p:nvPicPr>
            <p:cNvPr id="1129" name="Google Shape;1129;p101"/>
            <p:cNvPicPr preferRelativeResize="0"/>
            <p:nvPr/>
          </p:nvPicPr>
          <p:blipFill rotWithShape="1">
            <a:blip r:embed="rId1"/>
            <a:srcRect/>
            <a:stretch>
              <a:fillRect/>
            </a:stretch>
          </p:blipFill>
          <p:spPr>
            <a:xfrm>
              <a:off x="6888088" y="2225046"/>
              <a:ext cx="2917829" cy="3676743"/>
            </a:xfrm>
            <a:prstGeom prst="rect">
              <a:avLst/>
            </a:prstGeom>
            <a:noFill/>
            <a:ln>
              <a:noFill/>
            </a:ln>
          </p:spPr>
        </p:pic>
        <p:sp>
          <p:nvSpPr>
            <p:cNvPr id="1130" name="Google Shape;1130;p101"/>
            <p:cNvSpPr/>
            <p:nvPr/>
          </p:nvSpPr>
          <p:spPr>
            <a:xfrm>
              <a:off x="6957556" y="3442446"/>
              <a:ext cx="2882858" cy="49061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131" name="Google Shape;1131;p101"/>
            <p:cNvSpPr/>
            <p:nvPr/>
          </p:nvSpPr>
          <p:spPr>
            <a:xfrm>
              <a:off x="6957556" y="4941168"/>
              <a:ext cx="2882858" cy="49061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135" name="Shape 1135"/>
        <p:cNvGrpSpPr/>
        <p:nvPr/>
      </p:nvGrpSpPr>
      <p:grpSpPr>
        <a:xfrm>
          <a:off x="0" y="0"/>
          <a:ext cx="0" cy="0"/>
          <a:chOff x="0" y="0"/>
          <a:chExt cx="0" cy="0"/>
        </a:xfrm>
      </p:grpSpPr>
      <p:sp>
        <p:nvSpPr>
          <p:cNvPr id="1136" name="Google Shape;1136;p10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datatype – enum</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137" name="Google Shape;1137;p102"/>
          <p:cNvSpPr/>
          <p:nvPr/>
        </p:nvSpPr>
        <p:spPr>
          <a:xfrm>
            <a:off x="407368" y="548680"/>
            <a:ext cx="11377264" cy="1000274"/>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ENUM values are sorted based on their index numbers, which depend on the order in which the enumeration members were listed in the column specification.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54000" algn="l" rtl="0">
              <a:spcBef>
                <a:spcPts val="0"/>
              </a:spcBef>
              <a:spcAft>
                <a:spcPts val="0"/>
              </a:spcAft>
              <a:buClr>
                <a:schemeClr val="dk1"/>
              </a:buClr>
              <a:buSzPts val="500"/>
              <a:buFont typeface="Arial" panose="020B0604020202020204"/>
              <a:buNone/>
            </a:pPr>
            <a:endParaRPr sz="5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Default value, NULL if the column can be NULL, first enumeration value if NOT NULL</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38" name="Google Shape;1138;p102"/>
          <p:cNvSpPr/>
          <p:nvPr/>
        </p:nvSpPr>
        <p:spPr>
          <a:xfrm>
            <a:off x="407368" y="2015549"/>
            <a:ext cx="11377264" cy="227754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col1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COL2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'A','B','C'</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col1, col2</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col1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B050"/>
                </a:solidFill>
                <a:latin typeface="Arial" panose="020B0604020202020204"/>
                <a:ea typeface="Arial" panose="020B0604020202020204"/>
                <a:cs typeface="Arial" panose="020B0604020202020204"/>
                <a:sym typeface="Arial" panose="020B0604020202020204"/>
              </a:rPr>
              <a:t>// NULL</a:t>
            </a:r>
            <a:endParaRPr lang="en-IN" sz="1800">
              <a:solidFill>
                <a:srgbClr val="00B050"/>
              </a:solidFill>
              <a:latin typeface="Arial" panose="020B0604020202020204"/>
              <a:ea typeface="Arial" panose="020B0604020202020204"/>
              <a:cs typeface="Arial" panose="020B0604020202020204"/>
              <a:sym typeface="Arial" panose="020B0604020202020204"/>
            </a:endParaRPr>
          </a:p>
          <a:p>
            <a:pPr marL="171450" marR="0" lvl="0" indent="-1206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col1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col2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'A','B','C'</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NOT NULL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col1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B050"/>
                </a:solidFill>
                <a:latin typeface="Arial" panose="020B0604020202020204"/>
                <a:ea typeface="Arial" panose="020B0604020202020204"/>
                <a:cs typeface="Arial" panose="020B0604020202020204"/>
                <a:sym typeface="Arial" panose="020B0604020202020204"/>
              </a:rPr>
              <a:t>// First element from the ENUM datatype</a:t>
            </a:r>
            <a:endParaRPr sz="1800">
              <a:solidFill>
                <a:schemeClr val="dk1"/>
              </a:solidFill>
              <a:latin typeface="Arial" panose="020B0604020202020204"/>
              <a:ea typeface="Arial" panose="020B0604020202020204"/>
              <a:cs typeface="Arial" panose="020B0604020202020204"/>
              <a:sym typeface="Arial" panose="020B0604020202020204"/>
            </a:endParaRPr>
          </a:p>
          <a:p>
            <a:pPr marL="171450" marR="0" lvl="0" indent="-1206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col1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col2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NOT NULL);</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col1, col2</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1,'This is the test'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B050"/>
                </a:solidFill>
                <a:latin typeface="Arial" panose="020B0604020202020204"/>
                <a:ea typeface="Arial" panose="020B0604020202020204"/>
                <a:cs typeface="Arial" panose="020B0604020202020204"/>
                <a:sym typeface="Arial" panose="020B0604020202020204"/>
              </a:rPr>
              <a:t>// NULL</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39" name="Google Shape;1139;p102"/>
          <p:cNvSpPr/>
          <p:nvPr/>
        </p:nvSpPr>
        <p:spPr>
          <a:xfrm>
            <a:off x="407368" y="167823"/>
            <a:ext cx="6768752" cy="3385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panose="020B0604020202020204"/>
              <a:buChar char="•"/>
            </a:pPr>
            <a:r>
              <a:rPr lang="en-IN" sz="1600">
                <a:solidFill>
                  <a:schemeClr val="dk1"/>
                </a:solidFill>
                <a:latin typeface="Arial" panose="020B0604020202020204"/>
                <a:ea typeface="Arial" panose="020B0604020202020204"/>
                <a:cs typeface="Arial" panose="020B0604020202020204"/>
                <a:sym typeface="Arial" panose="020B0604020202020204"/>
              </a:rPr>
              <a:t>An ENUM column can have a maximum of </a:t>
            </a:r>
            <a:r>
              <a:rPr lang="en-IN" sz="1600" b="1">
                <a:solidFill>
                  <a:schemeClr val="dk1"/>
                </a:solidFill>
                <a:latin typeface="Arial" panose="020B0604020202020204"/>
                <a:ea typeface="Arial" panose="020B0604020202020204"/>
                <a:cs typeface="Arial" panose="020B0604020202020204"/>
                <a:sym typeface="Arial" panose="020B0604020202020204"/>
              </a:rPr>
              <a:t>65,535</a:t>
            </a:r>
            <a:r>
              <a:rPr lang="en-IN" sz="1600">
                <a:solidFill>
                  <a:schemeClr val="dk1"/>
                </a:solidFill>
                <a:latin typeface="Arial" panose="020B0604020202020204"/>
                <a:ea typeface="Arial" panose="020B0604020202020204"/>
                <a:cs typeface="Arial" panose="020B0604020202020204"/>
                <a:sym typeface="Arial" panose="020B0604020202020204"/>
              </a:rPr>
              <a:t> distinct elements.</a:t>
            </a:r>
            <a:endParaRPr lang="en-IN" sz="1600">
              <a:solidFill>
                <a:schemeClr val="dk1"/>
              </a:solidFill>
              <a:latin typeface="Arial" panose="020B0604020202020204"/>
              <a:ea typeface="Arial" panose="020B0604020202020204"/>
              <a:cs typeface="Arial" panose="020B0604020202020204"/>
              <a:sym typeface="Arial" panose="020B0604020202020204"/>
            </a:endParaRPr>
          </a:p>
        </p:txBody>
      </p:sp>
      <p:sp>
        <p:nvSpPr>
          <p:cNvPr id="1140" name="Google Shape;1140;p102"/>
          <p:cNvSpPr/>
          <p:nvPr/>
        </p:nvSpPr>
        <p:spPr>
          <a:xfrm>
            <a:off x="263352" y="5633372"/>
            <a:ext cx="11737304" cy="110799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IMP:</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MySQL maps [ membership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'Silver'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'Gold'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'Diamond'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'Platinum'</a:t>
            </a:r>
            <a:r>
              <a:rPr lang="en-IN" sz="1800">
                <a:solidFill>
                  <a:schemeClr val="dk1"/>
                </a:solidFill>
                <a:latin typeface="Arial" panose="020B0604020202020204"/>
                <a:ea typeface="Arial" panose="020B0604020202020204"/>
                <a:cs typeface="Arial" panose="020B0604020202020204"/>
                <a:sym typeface="Arial" panose="020B0604020202020204"/>
              </a:rPr>
              <a:t>) ] these enumeration member to a numeric index where Silver=1, Gold=2, Diamond=3, Platinum=4 respectively.</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41" name="Google Shape;1141;p102"/>
          <p:cNvSpPr txBox="1"/>
          <p:nvPr/>
        </p:nvSpPr>
        <p:spPr>
          <a:xfrm>
            <a:off x="426296" y="4759691"/>
            <a:ext cx="11214320"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col1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COL2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'A','B','C'</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rgbClr val="006699"/>
                </a:solidFill>
                <a:latin typeface="Arial" panose="020B0604020202020204"/>
                <a:ea typeface="Arial" panose="020B0604020202020204"/>
                <a:cs typeface="Arial" panose="020B0604020202020204"/>
                <a:sym typeface="Arial" panose="020B0604020202020204"/>
              </a:rPr>
              <a:t>default</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'D'</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B050"/>
                </a:solidFill>
                <a:latin typeface="Arial" panose="020B0604020202020204"/>
                <a:ea typeface="Arial" panose="020B0604020202020204"/>
                <a:cs typeface="Arial" panose="020B0604020202020204"/>
                <a:sym typeface="Arial" panose="020B0604020202020204"/>
              </a:rPr>
              <a:t>// Invalid default value for 'COL2'</a:t>
            </a:r>
            <a:endParaRPr sz="1800">
              <a:solidFill>
                <a:srgbClr val="00B05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145" name="Shape 1145"/>
        <p:cNvGrpSpPr/>
        <p:nvPr/>
      </p:nvGrpSpPr>
      <p:grpSpPr>
        <a:xfrm>
          <a:off x="0" y="0"/>
          <a:ext cx="0" cy="0"/>
          <a:chOff x="0" y="0"/>
          <a:chExt cx="0" cy="0"/>
        </a:xfrm>
      </p:grpSpPr>
      <p:sp>
        <p:nvSpPr>
          <p:cNvPr id="1146" name="Google Shape;1146;p10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datatype – enum</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147" name="Google Shape;1147;p103"/>
          <p:cNvSpPr/>
          <p:nvPr/>
        </p:nvSpPr>
        <p:spPr>
          <a:xfrm>
            <a:off x="263352" y="5085184"/>
            <a:ext cx="11737304" cy="144655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cannot use user variable as an enumeration value. This pair of statements do not work:</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SET</a:t>
            </a:r>
            <a:r>
              <a:rPr lang="en-IN" sz="1800">
                <a:solidFill>
                  <a:schemeClr val="dk1"/>
                </a:solidFill>
                <a:latin typeface="Arial" panose="020B0604020202020204"/>
                <a:ea typeface="Arial" panose="020B0604020202020204"/>
                <a:cs typeface="Arial" panose="020B0604020202020204"/>
                <a:sym typeface="Arial" panose="020B0604020202020204"/>
              </a:rPr>
              <a:t> @mysize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'medium'</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sizes ( size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'small'</a:t>
            </a:r>
            <a:r>
              <a:rPr lang="en-IN" sz="1800">
                <a:solidFill>
                  <a:schemeClr val="dk1"/>
                </a:solidFill>
                <a:latin typeface="Arial" panose="020B0604020202020204"/>
                <a:ea typeface="Arial" panose="020B0604020202020204"/>
                <a:cs typeface="Arial" panose="020B0604020202020204"/>
                <a:sym typeface="Arial" panose="020B0604020202020204"/>
              </a:rPr>
              <a:t>, @mysize, </a:t>
            </a:r>
            <a:r>
              <a:rPr lang="en-IN" sz="1800">
                <a:solidFill>
                  <a:srgbClr val="669900"/>
                </a:solidFill>
                <a:latin typeface="Arial" panose="020B0604020202020204"/>
                <a:ea typeface="Arial" panose="020B0604020202020204"/>
                <a:cs typeface="Arial" panose="020B0604020202020204"/>
                <a:sym typeface="Arial" panose="020B0604020202020204"/>
              </a:rPr>
              <a:t>'large'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F00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F0000"/>
                </a:solidFill>
                <a:latin typeface="Arial" panose="020B0604020202020204"/>
                <a:ea typeface="Arial" panose="020B0604020202020204"/>
                <a:cs typeface="Arial" panose="020B0604020202020204"/>
                <a:sym typeface="Arial" panose="020B0604020202020204"/>
              </a:rPr>
              <a:t>error</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48" name="Google Shape;1148;p103"/>
          <p:cNvSpPr/>
          <p:nvPr/>
        </p:nvSpPr>
        <p:spPr>
          <a:xfrm>
            <a:off x="407368" y="167823"/>
            <a:ext cx="6768752" cy="3385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panose="020B0604020202020204"/>
              <a:buChar char="•"/>
            </a:pPr>
            <a:r>
              <a:rPr lang="en-IN" sz="1600">
                <a:solidFill>
                  <a:schemeClr val="dk1"/>
                </a:solidFill>
                <a:latin typeface="Arial" panose="020B0604020202020204"/>
                <a:ea typeface="Arial" panose="020B0604020202020204"/>
                <a:cs typeface="Arial" panose="020B0604020202020204"/>
                <a:sym typeface="Arial" panose="020B0604020202020204"/>
              </a:rPr>
              <a:t>An ENUM column can have a maximum of </a:t>
            </a:r>
            <a:r>
              <a:rPr lang="en-IN" sz="1600" b="1">
                <a:solidFill>
                  <a:schemeClr val="dk1"/>
                </a:solidFill>
                <a:latin typeface="Arial" panose="020B0604020202020204"/>
                <a:ea typeface="Arial" panose="020B0604020202020204"/>
                <a:cs typeface="Arial" panose="020B0604020202020204"/>
                <a:sym typeface="Arial" panose="020B0604020202020204"/>
              </a:rPr>
              <a:t>65,535</a:t>
            </a:r>
            <a:r>
              <a:rPr lang="en-IN" sz="1600">
                <a:solidFill>
                  <a:schemeClr val="dk1"/>
                </a:solidFill>
                <a:latin typeface="Arial" panose="020B0604020202020204"/>
                <a:ea typeface="Arial" panose="020B0604020202020204"/>
                <a:cs typeface="Arial" panose="020B0604020202020204"/>
                <a:sym typeface="Arial" panose="020B0604020202020204"/>
              </a:rPr>
              <a:t> distinct elements.</a:t>
            </a:r>
            <a:endParaRPr lang="en-IN" sz="1600">
              <a:solidFill>
                <a:schemeClr val="dk1"/>
              </a:solidFill>
              <a:latin typeface="Arial" panose="020B0604020202020204"/>
              <a:ea typeface="Arial" panose="020B0604020202020204"/>
              <a:cs typeface="Arial" panose="020B0604020202020204"/>
              <a:sym typeface="Arial" panose="020B0604020202020204"/>
            </a:endParaRPr>
          </a:p>
        </p:txBody>
      </p:sp>
      <p:sp>
        <p:nvSpPr>
          <p:cNvPr id="1149" name="Google Shape;1149;p103"/>
          <p:cNvSpPr txBox="1"/>
          <p:nvPr/>
        </p:nvSpPr>
        <p:spPr>
          <a:xfrm>
            <a:off x="191344" y="1163067"/>
            <a:ext cx="11809312" cy="27699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size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'small'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'medium'</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'large'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'x-large'</a:t>
            </a:r>
            <a:r>
              <a:rPr lang="en-IN" sz="1800">
                <a:solidFill>
                  <a:srgbClr val="7F7F7F"/>
                </a:solidFill>
                <a:latin typeface="Arial" panose="020B0604020202020204"/>
                <a:ea typeface="Arial" panose="020B0604020202020204"/>
                <a:cs typeface="Arial" panose="020B0604020202020204"/>
                <a:sym typeface="Arial" panose="020B0604020202020204"/>
              </a:rPr>
              <a:t>)</a:t>
            </a:r>
            <a:endParaRPr sz="1800">
              <a:solidFill>
                <a:srgbClr val="7F7F7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membership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'Silver'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'Gold'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'Diamond'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'Platinum'</a:t>
            </a:r>
            <a:r>
              <a:rPr lang="en-IN" sz="1800">
                <a:solidFill>
                  <a:srgbClr val="7F7F7F"/>
                </a:solidFill>
                <a:latin typeface="Arial" panose="020B0604020202020204"/>
                <a:ea typeface="Arial" panose="020B0604020202020204"/>
                <a:cs typeface="Arial" panose="020B0604020202020204"/>
                <a:sym typeface="Arial" panose="020B0604020202020204"/>
              </a:rPr>
              <a:t>)</a:t>
            </a:r>
            <a:endParaRPr lang="en-IN" sz="1800">
              <a:solidFill>
                <a:srgbClr val="7F7F7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interest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'Movie'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'Music'</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'Concert'</a:t>
            </a:r>
            <a:r>
              <a:rPr lang="en-IN" sz="1800">
                <a:solidFill>
                  <a:srgbClr val="7F7F7F"/>
                </a:solidFill>
                <a:latin typeface="Arial" panose="020B0604020202020204"/>
                <a:ea typeface="Arial" panose="020B0604020202020204"/>
                <a:cs typeface="Arial" panose="020B0604020202020204"/>
                <a:sym typeface="Arial" panose="020B0604020202020204"/>
              </a:rPr>
              <a:t>)</a:t>
            </a:r>
            <a:endParaRPr lang="en-IN" sz="1800">
              <a:solidFill>
                <a:srgbClr val="7F7F7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zone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8BCD43"/>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North'</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'South'</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'East'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'West'</a:t>
            </a:r>
            <a:r>
              <a:rPr lang="en-IN" sz="1800">
                <a:solidFill>
                  <a:srgbClr val="7F7F7F"/>
                </a:solidFill>
                <a:latin typeface="Arial" panose="020B0604020202020204"/>
                <a:ea typeface="Arial" panose="020B0604020202020204"/>
                <a:cs typeface="Arial" panose="020B0604020202020204"/>
                <a:sym typeface="Arial" panose="020B0604020202020204"/>
              </a:rPr>
              <a:t>)</a:t>
            </a:r>
            <a:endParaRPr lang="en-IN" sz="1800">
              <a:solidFill>
                <a:srgbClr val="7F7F7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season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'Winter'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'Summer'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'Monsoon'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'Autumn'</a:t>
            </a:r>
            <a:r>
              <a:rPr lang="en-IN" sz="1800">
                <a:solidFill>
                  <a:srgbClr val="7F7F7F"/>
                </a:solidFill>
                <a:latin typeface="Arial" panose="020B0604020202020204"/>
                <a:ea typeface="Arial" panose="020B0604020202020204"/>
                <a:cs typeface="Arial" panose="020B0604020202020204"/>
                <a:sym typeface="Arial" panose="020B0604020202020204"/>
              </a:rPr>
              <a:t>)</a:t>
            </a:r>
            <a:endParaRPr lang="en-IN" sz="1800">
              <a:solidFill>
                <a:srgbClr val="7F7F7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sortby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'Popularity'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'Price -- Low to High'</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'Price -- High to Low'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'Newest First'</a:t>
            </a:r>
            <a:r>
              <a:rPr lang="en-IN" sz="1800">
                <a:solidFill>
                  <a:srgbClr val="7F7F7F"/>
                </a:solidFill>
                <a:latin typeface="Arial" panose="020B0604020202020204"/>
                <a:ea typeface="Arial" panose="020B0604020202020204"/>
                <a:cs typeface="Arial" panose="020B0604020202020204"/>
                <a:sym typeface="Arial" panose="020B0604020202020204"/>
              </a:rPr>
              <a:t>)</a:t>
            </a:r>
            <a:endParaRPr lang="en-IN" sz="1800">
              <a:solidFill>
                <a:srgbClr val="7F7F7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status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'active'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'inactive'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'pending'</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'expired'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'shipped'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'in-process'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'resolved'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'on-hold'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'cancelled'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'disputed'</a:t>
            </a:r>
            <a:r>
              <a:rPr lang="en-IN" sz="1800">
                <a:solidFill>
                  <a:srgbClr val="7F7F7F"/>
                </a:solidFill>
                <a:latin typeface="Arial" panose="020B0604020202020204"/>
                <a:ea typeface="Arial" panose="020B0604020202020204"/>
                <a:cs typeface="Arial" panose="020B0604020202020204"/>
                <a:sym typeface="Arial" panose="020B0604020202020204"/>
              </a:rPr>
              <a:t>)</a:t>
            </a:r>
            <a:endParaRPr lang="en-IN" sz="1800">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153" name="Shape 1153"/>
        <p:cNvGrpSpPr/>
        <p:nvPr/>
      </p:nvGrpSpPr>
      <p:grpSpPr>
        <a:xfrm>
          <a:off x="0" y="0"/>
          <a:ext cx="0" cy="0"/>
          <a:chOff x="0" y="0"/>
          <a:chExt cx="0" cy="0"/>
        </a:xfrm>
      </p:grpSpPr>
      <p:sp>
        <p:nvSpPr>
          <p:cNvPr id="1154" name="Google Shape;1154;p10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datatype – set</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155" name="Google Shape;1155;p104"/>
          <p:cNvSpPr/>
          <p:nvPr/>
        </p:nvSpPr>
        <p:spPr>
          <a:xfrm>
            <a:off x="335360" y="838200"/>
            <a:ext cx="10104040" cy="12618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SET is a string object that can have zero or more values, each of which must be chosen from a list of permitted values specified when the table is created.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SET column values that consist of multiple set members are specified with members separated by commas (,) without leaving a spaces.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56" name="Google Shape;1156;p104"/>
          <p:cNvSpPr/>
          <p:nvPr/>
        </p:nvSpPr>
        <p:spPr>
          <a:xfrm>
            <a:off x="335360" y="203657"/>
            <a:ext cx="6558763" cy="3385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panose="020B0604020202020204"/>
              <a:buChar char="•"/>
            </a:pPr>
            <a:r>
              <a:rPr lang="en-IN" sz="1600">
                <a:solidFill>
                  <a:schemeClr val="dk1"/>
                </a:solidFill>
                <a:latin typeface="Arial" panose="020B0604020202020204"/>
                <a:ea typeface="Arial" panose="020B0604020202020204"/>
                <a:cs typeface="Arial" panose="020B0604020202020204"/>
                <a:sym typeface="Arial" panose="020B0604020202020204"/>
              </a:rPr>
              <a:t>A SET column can have a maximum of </a:t>
            </a:r>
            <a:r>
              <a:rPr lang="en-IN" sz="1600" b="1">
                <a:solidFill>
                  <a:schemeClr val="dk1"/>
                </a:solidFill>
                <a:latin typeface="Arial" panose="020B0604020202020204"/>
                <a:ea typeface="Arial" panose="020B0604020202020204"/>
                <a:cs typeface="Arial" panose="020B0604020202020204"/>
                <a:sym typeface="Arial" panose="020B0604020202020204"/>
              </a:rPr>
              <a:t>64</a:t>
            </a:r>
            <a:r>
              <a:rPr lang="en-IN" sz="1600">
                <a:solidFill>
                  <a:schemeClr val="dk1"/>
                </a:solidFill>
                <a:latin typeface="Arial" panose="020B0604020202020204"/>
                <a:ea typeface="Arial" panose="020B0604020202020204"/>
                <a:cs typeface="Arial" panose="020B0604020202020204"/>
                <a:sym typeface="Arial" panose="020B0604020202020204"/>
              </a:rPr>
              <a:t> distinct members.</a:t>
            </a:r>
            <a:endParaRPr lang="en-IN" sz="1600">
              <a:solidFill>
                <a:schemeClr val="dk1"/>
              </a:solidFill>
              <a:latin typeface="Arial" panose="020B0604020202020204"/>
              <a:ea typeface="Arial" panose="020B0604020202020204"/>
              <a:cs typeface="Arial" panose="020B0604020202020204"/>
              <a:sym typeface="Arial" panose="020B0604020202020204"/>
            </a:endParaRPr>
          </a:p>
        </p:txBody>
      </p:sp>
      <p:sp>
        <p:nvSpPr>
          <p:cNvPr id="1157" name="Google Shape;1157;p104"/>
          <p:cNvSpPr/>
          <p:nvPr/>
        </p:nvSpPr>
        <p:spPr>
          <a:xfrm>
            <a:off x="407368" y="2492896"/>
            <a:ext cx="11377264" cy="1384995"/>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clients(</a:t>
            </a:r>
            <a:endParaRPr sz="18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3A3A3A"/>
              </a:buClr>
              <a:buSzPts val="1800"/>
              <a:buFont typeface="Arial" panose="020B0604020202020204"/>
              <a:buNone/>
            </a:pP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AUTO_INCREMENT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sz="18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3A3A3A"/>
              </a:buClr>
              <a:buSzPts val="1800"/>
              <a:buFont typeface="Arial" panose="020B0604020202020204"/>
              <a:buNone/>
            </a:pP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6699"/>
                </a:solidFill>
                <a:latin typeface="Arial" panose="020B0604020202020204"/>
                <a:ea typeface="Arial" panose="020B0604020202020204"/>
                <a:cs typeface="Arial" panose="020B0604020202020204"/>
                <a:sym typeface="Arial" panose="020B0604020202020204"/>
              </a:rPr>
              <a:t>name</a:t>
            </a: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(10),</a:t>
            </a:r>
            <a:endParaRPr sz="18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3A3A3A"/>
              </a:buClr>
              <a:buSzPts val="1800"/>
              <a:buFont typeface="Arial" panose="020B0604020202020204"/>
              <a:buNone/>
            </a:pP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membership </a:t>
            </a:r>
            <a:r>
              <a:rPr lang="en-IN" sz="1800">
                <a:solidFill>
                  <a:srgbClr val="834689"/>
                </a:solidFill>
                <a:latin typeface="Arial" panose="020B0604020202020204"/>
                <a:ea typeface="Arial" panose="020B0604020202020204"/>
                <a:cs typeface="Arial" panose="020B0604020202020204"/>
                <a:sym typeface="Arial" panose="020B0604020202020204"/>
              </a:rPr>
              <a:t>ENUM</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IN" sz="1800" i="0" u="none" strike="noStrike" cap="none">
                <a:solidFill>
                  <a:srgbClr val="0000FF"/>
                </a:solidFill>
                <a:latin typeface="Arial" panose="020B0604020202020204"/>
                <a:ea typeface="Arial" panose="020B0604020202020204"/>
                <a:cs typeface="Arial" panose="020B0604020202020204"/>
                <a:sym typeface="Arial" panose="020B0604020202020204"/>
              </a:rPr>
              <a:t>'Silver'</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FF"/>
                </a:solidFill>
                <a:latin typeface="Arial" panose="020B0604020202020204"/>
                <a:ea typeface="Arial" panose="020B0604020202020204"/>
                <a:cs typeface="Arial" panose="020B0604020202020204"/>
                <a:sym typeface="Arial" panose="020B0604020202020204"/>
              </a:rPr>
              <a:t>'Gold'</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FF"/>
                </a:solidFill>
                <a:latin typeface="Arial" panose="020B0604020202020204"/>
                <a:ea typeface="Arial" panose="020B0604020202020204"/>
                <a:cs typeface="Arial" panose="020B0604020202020204"/>
                <a:sym typeface="Arial" panose="020B0604020202020204"/>
              </a:rPr>
              <a:t>'Diamond'</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sz="180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3A3A3A"/>
              </a:buClr>
              <a:buSzPts val="1800"/>
              <a:buFont typeface="Arial" panose="020B0604020202020204"/>
              <a:buNone/>
            </a:pP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interest </a:t>
            </a:r>
            <a:r>
              <a:rPr lang="en-IN" sz="1800">
                <a:solidFill>
                  <a:srgbClr val="834689"/>
                </a:solidFill>
                <a:latin typeface="Arial" panose="020B0604020202020204"/>
                <a:ea typeface="Arial" panose="020B0604020202020204"/>
                <a:cs typeface="Arial" panose="020B0604020202020204"/>
                <a:sym typeface="Arial" panose="020B0604020202020204"/>
              </a:rPr>
              <a:t>SET</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a:t>
            </a:r>
            <a:r>
              <a:rPr lang="en-IN" sz="1800" i="0" u="none" strike="noStrike" cap="none">
                <a:solidFill>
                  <a:srgbClr val="0000FF"/>
                </a:solidFill>
                <a:latin typeface="Arial" panose="020B0604020202020204"/>
                <a:ea typeface="Arial" panose="020B0604020202020204"/>
                <a:cs typeface="Arial" panose="020B0604020202020204"/>
                <a:sym typeface="Arial" panose="020B0604020202020204"/>
              </a:rPr>
              <a:t>'Movie'</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FF"/>
                </a:solidFill>
                <a:latin typeface="Arial" panose="020B0604020202020204"/>
                <a:ea typeface="Arial" panose="020B0604020202020204"/>
                <a:cs typeface="Arial" panose="020B0604020202020204"/>
                <a:sym typeface="Arial" panose="020B0604020202020204"/>
              </a:rPr>
              <a:t>'Music'</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FF"/>
                </a:solidFill>
                <a:latin typeface="Arial" panose="020B0604020202020204"/>
                <a:ea typeface="Arial" panose="020B0604020202020204"/>
                <a:cs typeface="Arial" panose="020B0604020202020204"/>
                <a:sym typeface="Arial" panose="020B0604020202020204"/>
              </a:rPr>
              <a:t>'Concert'</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sz="180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58" name="Google Shape;1158;p104"/>
          <p:cNvSpPr/>
          <p:nvPr/>
        </p:nvSpPr>
        <p:spPr>
          <a:xfrm>
            <a:off x="407368" y="4160534"/>
            <a:ext cx="11377264" cy="692497"/>
          </a:xfrm>
          <a:prstGeom prst="rect">
            <a:avLst/>
          </a:prstGeom>
          <a:solidFill>
            <a:srgbClr val="FFFFFF"/>
          </a:solid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clients </a:t>
            </a:r>
            <a:r>
              <a:rPr lang="en-IN" sz="1800" i="0" u="none" strike="noStrike" cap="none">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0000"/>
                </a:solidFill>
                <a:latin typeface="Arial" panose="020B0604020202020204"/>
                <a:ea typeface="Arial" panose="020B0604020202020204"/>
                <a:cs typeface="Arial" panose="020B0604020202020204"/>
                <a:sym typeface="Arial" panose="020B0604020202020204"/>
              </a:rPr>
              <a:t>name</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 membership, interest</a:t>
            </a:r>
            <a:r>
              <a:rPr lang="en-IN" sz="1800" i="0" u="none" strike="noStrike" cap="none">
                <a:solidFill>
                  <a:srgbClr val="7F7F7F"/>
                </a:solidFill>
                <a:latin typeface="Arial" panose="020B0604020202020204"/>
                <a:ea typeface="Arial" panose="020B0604020202020204"/>
                <a:cs typeface="Arial" panose="020B0604020202020204"/>
                <a:sym typeface="Arial" panose="020B0604020202020204"/>
              </a:rPr>
              <a:t>)</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i="0" u="none" strike="noStrike" cap="none">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 'Gold'</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 'Music'</a:t>
            </a:r>
            <a:r>
              <a:rPr lang="en-IN" sz="1800" i="0" u="none" strike="noStrike" cap="none">
                <a:solidFill>
                  <a:srgbClr val="7F7F7F"/>
                </a:solidFill>
                <a:latin typeface="Arial" panose="020B0604020202020204"/>
                <a:ea typeface="Arial" panose="020B0604020202020204"/>
                <a:cs typeface="Arial" panose="020B0604020202020204"/>
                <a:sym typeface="Arial" panose="020B0604020202020204"/>
              </a:rPr>
              <a:t>)</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IN" sz="1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800"/>
              <a:buFont typeface="Arial" panose="020B0604020202020204"/>
              <a:buNone/>
            </a:pPr>
            <a:endParaRPr sz="80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i="0" u="none" strike="noStrike" cap="none">
                <a:solidFill>
                  <a:srgbClr val="3A3A3A"/>
                </a:solidFill>
                <a:latin typeface="Arial" panose="020B0604020202020204"/>
                <a:ea typeface="Arial" panose="020B0604020202020204"/>
                <a:cs typeface="Arial" panose="020B0604020202020204"/>
                <a:sym typeface="Arial" panose="020B0604020202020204"/>
              </a:rPr>
              <a:t> </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clients </a:t>
            </a:r>
            <a:r>
              <a:rPr lang="en-IN" sz="1800" i="0" u="none" strike="noStrike" cap="none">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0000"/>
                </a:solidFill>
                <a:latin typeface="Arial" panose="020B0604020202020204"/>
                <a:ea typeface="Arial" panose="020B0604020202020204"/>
                <a:cs typeface="Arial" panose="020B0604020202020204"/>
                <a:sym typeface="Arial" panose="020B0604020202020204"/>
              </a:rPr>
              <a:t>name</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 membership, interest</a:t>
            </a:r>
            <a:r>
              <a:rPr lang="en-IN" sz="1800" i="0" u="none" strike="noStrike" cap="none">
                <a:solidFill>
                  <a:srgbClr val="7F7F7F"/>
                </a:solidFill>
                <a:latin typeface="Arial" panose="020B0604020202020204"/>
                <a:ea typeface="Arial" panose="020B0604020202020204"/>
                <a:cs typeface="Arial" panose="020B0604020202020204"/>
                <a:sym typeface="Arial" panose="020B0604020202020204"/>
              </a:rPr>
              <a:t>)</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i="0" u="none" strike="noStrike" cap="none">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 'Premium'</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 'Movie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Concert'</a:t>
            </a:r>
            <a:r>
              <a:rPr lang="en-IN" sz="1800" i="0" u="none" strike="noStrike" cap="none">
                <a:solidFill>
                  <a:srgbClr val="7F7F7F"/>
                </a:solidFill>
                <a:latin typeface="Arial" panose="020B0604020202020204"/>
                <a:ea typeface="Arial" panose="020B0604020202020204"/>
                <a:cs typeface="Arial" panose="020B0604020202020204"/>
                <a:sym typeface="Arial" panose="020B0604020202020204"/>
              </a:rPr>
              <a:t>)</a:t>
            </a:r>
            <a:r>
              <a:rPr lang="en-IN" sz="180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sz="180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159" name="Google Shape;1159;p104"/>
          <p:cNvSpPr/>
          <p:nvPr/>
        </p:nvSpPr>
        <p:spPr>
          <a:xfrm>
            <a:off x="263352" y="5301208"/>
            <a:ext cx="11737304" cy="138499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IMP:</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SET data type allows you to specify a list of values to be inserted in the column, like ENUM. But, unlike the ENUM data type, which lets you choose only one value, the SET data type allows you to choose multiple values from the list of specified values.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163" name="Shape 1163"/>
        <p:cNvGrpSpPr/>
        <p:nvPr/>
      </p:nvGrpSpPr>
      <p:grpSpPr>
        <a:xfrm>
          <a:off x="0" y="0"/>
          <a:ext cx="0" cy="0"/>
          <a:chOff x="0" y="0"/>
          <a:chExt cx="0" cy="0"/>
        </a:xfrm>
      </p:grpSpPr>
      <p:sp>
        <p:nvSpPr>
          <p:cNvPr id="1164" name="Google Shape;1164;p105"/>
          <p:cNvSpPr txBox="1"/>
          <p:nvPr/>
        </p:nvSpPr>
        <p:spPr>
          <a:xfrm>
            <a:off x="1676400" y="2276872"/>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create table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165" name="Google Shape;1165;p105"/>
          <p:cNvSpPr/>
          <p:nvPr/>
        </p:nvSpPr>
        <p:spPr>
          <a:xfrm>
            <a:off x="1676400" y="76201"/>
            <a:ext cx="8839200" cy="430887"/>
          </a:xfrm>
          <a:prstGeom prst="rect">
            <a:avLst/>
          </a:prstGeom>
          <a:solidFill>
            <a:srgbClr val="E5EAC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Use a CREATE TABLE statement to specify the layout of your table.</a:t>
            </a:r>
            <a:endPar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166" name="Google Shape;1166;p105"/>
          <p:cNvSpPr/>
          <p:nvPr/>
        </p:nvSpPr>
        <p:spPr>
          <a:xfrm>
            <a:off x="1676400" y="692696"/>
            <a:ext cx="45114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E12F2B"/>
                </a:solidFill>
                <a:latin typeface="Arial" panose="020B0604020202020204"/>
                <a:ea typeface="Arial" panose="020B0604020202020204"/>
                <a:cs typeface="Arial" panose="020B0604020202020204"/>
                <a:sym typeface="Arial" panose="020B0604020202020204"/>
              </a:rPr>
              <a:t>`123`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c2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67" name="Google Shape;1167;p105"/>
          <p:cNvSpPr/>
          <p:nvPr/>
        </p:nvSpPr>
        <p:spPr>
          <a:xfrm>
            <a:off x="2166300" y="3095963"/>
            <a:ext cx="784637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Use a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CREATE TABLE </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statement to specify the layout of your table.</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168" name="Google Shape;1168;p105"/>
          <p:cNvSpPr/>
          <p:nvPr/>
        </p:nvSpPr>
        <p:spPr>
          <a:xfrm>
            <a:off x="263352" y="4149080"/>
            <a:ext cx="11593288" cy="16619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USER TABLES</a:t>
            </a:r>
            <a:r>
              <a:rPr lang="en-IN" sz="1800">
                <a:solidFill>
                  <a:schemeClr val="dk1"/>
                </a:solidFill>
                <a:latin typeface="Arial" panose="020B0604020202020204"/>
                <a:ea typeface="Arial" panose="020B0604020202020204"/>
                <a:cs typeface="Arial" panose="020B0604020202020204"/>
                <a:sym typeface="Arial" panose="020B0604020202020204"/>
              </a:rPr>
              <a:t>: This is a collection of tables created and maintained by the user. Contain USER information.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DATA DICTIONARY</a:t>
            </a:r>
            <a:r>
              <a:rPr lang="en-IN" sz="1800">
                <a:solidFill>
                  <a:schemeClr val="dk1"/>
                </a:solidFill>
                <a:latin typeface="Arial" panose="020B0604020202020204"/>
                <a:ea typeface="Arial" panose="020B0604020202020204"/>
                <a:cs typeface="Arial" panose="020B0604020202020204"/>
                <a:sym typeface="Arial" panose="020B0604020202020204"/>
              </a:rPr>
              <a:t>: This is a collection of tables created and maintained by the MySQL Server. It contains database information. All data dictionary tables are owned by the SYS user.</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69" name="Google Shape;1169;p105"/>
          <p:cNvSpPr txBox="1"/>
          <p:nvPr/>
        </p:nvSpPr>
        <p:spPr>
          <a:xfrm>
            <a:off x="263352" y="1373867"/>
            <a:ext cx="1159328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Max 4096 columns per table provided the row size &lt;= 65,535 Bytes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106"/>
          <p:cNvSpPr/>
          <p:nvPr/>
        </p:nvSpPr>
        <p:spPr>
          <a:xfrm>
            <a:off x="263352" y="1484784"/>
            <a:ext cx="11665296" cy="304698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by default, tables are created in the default database, using the InnoDB storage engine.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table name should not begin with a number or special symbols.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table name  can start with _table_name (</a:t>
            </a:r>
            <a:r>
              <a:rPr lang="en-IN" sz="1800">
                <a:solidFill>
                  <a:srgbClr val="518592"/>
                </a:solidFill>
                <a:latin typeface="Arial" panose="020B0604020202020204"/>
                <a:ea typeface="Arial" panose="020B0604020202020204"/>
                <a:cs typeface="Arial" panose="020B0604020202020204"/>
                <a:sym typeface="Arial" panose="020B0604020202020204"/>
              </a:rPr>
              <a:t>underscore</a:t>
            </a:r>
            <a:r>
              <a:rPr lang="en-IN" sz="1800">
                <a:solidFill>
                  <a:schemeClr val="dk1"/>
                </a:solidFill>
                <a:latin typeface="Arial" panose="020B0604020202020204"/>
                <a:ea typeface="Arial" panose="020B0604020202020204"/>
                <a:cs typeface="Arial" panose="020B0604020202020204"/>
                <a:sym typeface="Arial" panose="020B0604020202020204"/>
              </a:rPr>
              <a:t>)  or $table_name (</a:t>
            </a:r>
            <a:r>
              <a:rPr lang="en-IN" sz="1800">
                <a:solidFill>
                  <a:srgbClr val="518592"/>
                </a:solidFill>
                <a:latin typeface="Arial" panose="020B0604020202020204"/>
                <a:ea typeface="Arial" panose="020B0604020202020204"/>
                <a:cs typeface="Arial" panose="020B0604020202020204"/>
                <a:sym typeface="Arial" panose="020B0604020202020204"/>
              </a:rPr>
              <a:t>dollar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sign</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table name and column name can have max 64 char.</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multiple words as table_name is invalid, if you want to give multiple words as table_name then give it in `table_name` (</a:t>
            </a:r>
            <a:r>
              <a:rPr lang="en-IN" sz="1800">
                <a:solidFill>
                  <a:srgbClr val="518592"/>
                </a:solidFill>
                <a:latin typeface="Arial" panose="020B0604020202020204"/>
                <a:ea typeface="Arial" panose="020B0604020202020204"/>
                <a:cs typeface="Arial" panose="020B0604020202020204"/>
                <a:sym typeface="Arial" panose="020B0604020202020204"/>
              </a:rPr>
              <a:t>backtick</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error occurs if the table exists.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error occurs if there is no default database.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error occurs if the database does not exist.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75" name="Google Shape;1175;p106"/>
          <p:cNvSpPr/>
          <p:nvPr/>
        </p:nvSpPr>
        <p:spPr>
          <a:xfrm>
            <a:off x="263352" y="4636293"/>
            <a:ext cx="11665296"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Table names are stored in lowercase on disk. MySQL converts all table names to lowercase on storage. This behavior also applies to database names and table aliases.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     e.g. </a:t>
            </a:r>
            <a:r>
              <a:rPr lang="en-IN" sz="1800">
                <a:solidFill>
                  <a:srgbClr val="3F3F3F"/>
                </a:solidFill>
                <a:latin typeface="Arial" panose="020B0604020202020204"/>
                <a:ea typeface="Arial" panose="020B0604020202020204"/>
                <a:cs typeface="Arial" panose="020B0604020202020204"/>
                <a:sym typeface="Arial" panose="020B0604020202020204"/>
              </a:rPr>
              <a:t>show variables like 'lower_case_table_names';</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76" name="Google Shape;1176;p10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create table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177" name="Google Shape;1177;p106"/>
          <p:cNvSpPr/>
          <p:nvPr/>
        </p:nvSpPr>
        <p:spPr>
          <a:xfrm>
            <a:off x="1600200" y="801469"/>
            <a:ext cx="899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Use a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CREATE TABLE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statement to specify the layout of your table.</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181" name="Shape 1181"/>
        <p:cNvGrpSpPr/>
        <p:nvPr/>
      </p:nvGrpSpPr>
      <p:grpSpPr>
        <a:xfrm>
          <a:off x="0" y="0"/>
          <a:ext cx="0" cy="0"/>
          <a:chOff x="0" y="0"/>
          <a:chExt cx="0" cy="0"/>
        </a:xfrm>
      </p:grpSpPr>
      <p:sp>
        <p:nvSpPr>
          <p:cNvPr id="1182" name="Google Shape;1182;p10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create table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183" name="Google Shape;1183;p107"/>
          <p:cNvSpPr/>
          <p:nvPr/>
        </p:nvSpPr>
        <p:spPr>
          <a:xfrm>
            <a:off x="190550" y="901164"/>
            <a:ext cx="11810106" cy="5324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CREATE [TEMPORARY] TABLE [IF NOT EXISTS] </a:t>
            </a:r>
            <a:r>
              <a:rPr lang="en-IN" sz="2000">
                <a:solidFill>
                  <a:srgbClr val="3F3F3F"/>
                </a:solidFill>
                <a:latin typeface="Arial" panose="020B0604020202020204"/>
                <a:ea typeface="Arial" panose="020B0604020202020204"/>
                <a:cs typeface="Arial" panose="020B0604020202020204"/>
                <a:sym typeface="Arial" panose="020B0604020202020204"/>
              </a:rPr>
              <a:t>tbl_name</a:t>
            </a:r>
            <a:endParaRPr lang="en-IN"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3F3F3F"/>
                </a:solidFill>
                <a:latin typeface="Arial" panose="020B0604020202020204"/>
                <a:ea typeface="Arial" panose="020B0604020202020204"/>
                <a:cs typeface="Arial" panose="020B0604020202020204"/>
                <a:sym typeface="Arial" panose="020B0604020202020204"/>
              </a:rPr>
              <a:t>(</a:t>
            </a:r>
            <a:r>
              <a:rPr lang="en-IN" sz="2000" i="1">
                <a:solidFill>
                  <a:srgbClr val="B38806"/>
                </a:solidFill>
                <a:latin typeface="Arial" panose="020B0604020202020204"/>
                <a:ea typeface="Arial" panose="020B0604020202020204"/>
                <a:cs typeface="Arial" panose="020B0604020202020204"/>
                <a:sym typeface="Arial" panose="020B0604020202020204"/>
              </a:rPr>
              <a:t>create_defineation</a:t>
            </a:r>
            <a:r>
              <a:rPr lang="en-IN" sz="2000" i="1">
                <a:solidFill>
                  <a:srgbClr val="3F3F3F"/>
                </a:solidFill>
                <a:latin typeface="Arial" panose="020B0604020202020204"/>
                <a:ea typeface="Arial" panose="020B0604020202020204"/>
                <a:cs typeface="Arial" panose="020B0604020202020204"/>
                <a:sym typeface="Arial" panose="020B0604020202020204"/>
              </a:rPr>
              <a:t>, </a:t>
            </a:r>
            <a:r>
              <a:rPr lang="en-IN" sz="2000" i="1">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3F3F3F"/>
                </a:solidFill>
                <a:latin typeface="Arial" panose="020B0604020202020204"/>
                <a:ea typeface="Arial" panose="020B0604020202020204"/>
                <a:cs typeface="Arial" panose="020B0604020202020204"/>
                <a:sym typeface="Arial" panose="020B0604020202020204"/>
              </a:rPr>
              <a:t>)</a:t>
            </a:r>
            <a:endParaRPr lang="en-IN"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    [table_options]</a:t>
            </a:r>
            <a:endParaRPr lang="en-IN"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    [partition_options]</a:t>
            </a:r>
            <a:endParaRPr lang="en-IN"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b="1" i="1">
                <a:solidFill>
                  <a:srgbClr val="B38806"/>
                </a:solidFill>
                <a:latin typeface="Arial" panose="020B0604020202020204"/>
                <a:ea typeface="Arial" panose="020B0604020202020204"/>
                <a:cs typeface="Arial" panose="020B0604020202020204"/>
                <a:sym typeface="Arial" panose="020B0604020202020204"/>
              </a:rPr>
              <a:t>create_definition</a:t>
            </a:r>
            <a:r>
              <a:rPr lang="en-IN" sz="2000" b="1" i="1">
                <a:solidFill>
                  <a:srgbClr val="3F3F3F"/>
                </a:solidFill>
                <a:latin typeface="Arial" panose="020B0604020202020204"/>
                <a:ea typeface="Arial" panose="020B0604020202020204"/>
                <a:cs typeface="Arial" panose="020B0604020202020204"/>
                <a:sym typeface="Arial" panose="020B0604020202020204"/>
              </a:rPr>
              <a:t>:</a:t>
            </a:r>
            <a:endParaRPr lang="en-IN" sz="2000" b="1" i="1">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    col_name </a:t>
            </a:r>
            <a:r>
              <a:rPr lang="en-IN" sz="2000" b="1" i="1">
                <a:solidFill>
                  <a:srgbClr val="518592"/>
                </a:solidFill>
                <a:latin typeface="Arial" panose="020B0604020202020204"/>
                <a:ea typeface="Arial" panose="020B0604020202020204"/>
                <a:cs typeface="Arial" panose="020B0604020202020204"/>
                <a:sym typeface="Arial" panose="020B0604020202020204"/>
              </a:rPr>
              <a:t>column_definition</a:t>
            </a:r>
            <a:endParaRPr lang="en-IN" sz="2000" b="1" i="1">
              <a:solidFill>
                <a:srgbClr val="518592"/>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b="1" i="1">
                <a:solidFill>
                  <a:srgbClr val="518592"/>
                </a:solidFill>
                <a:latin typeface="Arial" panose="020B0604020202020204"/>
                <a:ea typeface="Arial" panose="020B0604020202020204"/>
                <a:cs typeface="Arial" panose="020B0604020202020204"/>
                <a:sym typeface="Arial" panose="020B0604020202020204"/>
              </a:rPr>
              <a:t>column_definition</a:t>
            </a:r>
            <a:r>
              <a:rPr lang="en-IN" sz="2000" b="1" i="1">
                <a:solidFill>
                  <a:srgbClr val="3F3F3F"/>
                </a:solidFill>
                <a:latin typeface="Arial" panose="020B0604020202020204"/>
                <a:ea typeface="Arial" panose="020B0604020202020204"/>
                <a:cs typeface="Arial" panose="020B0604020202020204"/>
                <a:sym typeface="Arial" panose="020B0604020202020204"/>
              </a:rPr>
              <a:t>:</a:t>
            </a:r>
            <a:endParaRPr lang="en-IN" sz="2000" b="1" i="1">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    data_type [NOT NULL | NULL] [DEFAULT default_value]</a:t>
            </a:r>
            <a:endParaRPr lang="en-IN"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      [AUTO_INCREMENT] [UNIQUE [KEY] | [PRIMARY] KEY]</a:t>
            </a:r>
            <a:endParaRPr lang="en-IN"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      [reference_definition]</a:t>
            </a:r>
            <a:endParaRPr lang="en-IN"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  | data_type [GENERATED ALWAYS] AS (expression)  [VIRTUAL] </a:t>
            </a:r>
            <a:endParaRPr lang="en-IN"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     [VISIBLE | INVISIBLE]</a:t>
            </a:r>
            <a:endParaRPr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table_options:</a:t>
            </a:r>
            <a:endParaRPr lang="en-IN" sz="2000">
              <a:solidFill>
                <a:srgbClr val="3F3F3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3F3F3F"/>
                </a:solidFill>
                <a:latin typeface="Arial" panose="020B0604020202020204"/>
                <a:ea typeface="Arial" panose="020B0604020202020204"/>
                <a:cs typeface="Arial" panose="020B0604020202020204"/>
                <a:sym typeface="Arial" panose="020B0604020202020204"/>
              </a:rPr>
              <a:t>ENGINE [=] engine_name</a:t>
            </a:r>
            <a:endParaRPr lang="en-IN" sz="2000">
              <a:solidFill>
                <a:srgbClr val="3F3F3F"/>
              </a:solidFill>
              <a:latin typeface="Arial" panose="020B0604020202020204"/>
              <a:ea typeface="Arial" panose="020B0604020202020204"/>
              <a:cs typeface="Arial" panose="020B0604020202020204"/>
              <a:sym typeface="Arial" panose="020B0604020202020204"/>
            </a:endParaRPr>
          </a:p>
        </p:txBody>
      </p:sp>
      <p:sp>
        <p:nvSpPr>
          <p:cNvPr id="1184" name="Google Shape;1184;p107"/>
          <p:cNvSpPr/>
          <p:nvPr/>
        </p:nvSpPr>
        <p:spPr>
          <a:xfrm>
            <a:off x="190550" y="332656"/>
            <a:ext cx="13260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i="1">
                <a:solidFill>
                  <a:srgbClr val="525A7D"/>
                </a:solidFill>
                <a:latin typeface="Arial" panose="020B0604020202020204"/>
                <a:ea typeface="Arial" panose="020B0604020202020204"/>
                <a:cs typeface="Arial" panose="020B0604020202020204"/>
                <a:sym typeface="Arial" panose="020B0604020202020204"/>
              </a:rPr>
              <a:t>syntax</a:t>
            </a:r>
            <a:endParaRPr lang="en-IN" sz="2800" b="1" i="1">
              <a:solidFill>
                <a:srgbClr val="525A7D"/>
              </a:solidFill>
              <a:latin typeface="Arial" panose="020B0604020202020204"/>
              <a:ea typeface="Arial" panose="020B0604020202020204"/>
              <a:cs typeface="Arial" panose="020B0604020202020204"/>
              <a:sym typeface="Arial" panose="020B0604020202020204"/>
            </a:endParaRPr>
          </a:p>
        </p:txBody>
      </p:sp>
      <p:sp>
        <p:nvSpPr>
          <p:cNvPr id="1185" name="Google Shape;1185;p107"/>
          <p:cNvSpPr/>
          <p:nvPr/>
        </p:nvSpPr>
        <p:spPr>
          <a:xfrm>
            <a:off x="8043043" y="526804"/>
            <a:ext cx="3717023" cy="24314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e.g.</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rgbClr val="0C0C0C"/>
                </a:solidFill>
                <a:latin typeface="Arial" panose="020B0604020202020204"/>
                <a:ea typeface="Arial" panose="020B0604020202020204"/>
                <a:cs typeface="Arial" panose="020B0604020202020204"/>
                <a:sym typeface="Arial" panose="020B0604020202020204"/>
              </a:rPr>
              <a:t> student </a:t>
            </a:r>
            <a:r>
              <a:rPr lang="en-IN" sz="1800">
                <a:solidFill>
                  <a:srgbClr val="A5A5A5"/>
                </a:solidFill>
                <a:latin typeface="Arial" panose="020B0604020202020204"/>
                <a:ea typeface="Arial" panose="020B0604020202020204"/>
                <a:cs typeface="Arial" panose="020B0604020202020204"/>
                <a:sym typeface="Arial" panose="020B0604020202020204"/>
              </a:rPr>
              <a:t>( </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firstName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lastName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DoB </a:t>
            </a:r>
            <a:r>
              <a:rPr lang="en-IN" sz="1800">
                <a:solidFill>
                  <a:srgbClr val="834689"/>
                </a:solidFill>
                <a:latin typeface="Arial" panose="020B0604020202020204"/>
                <a:ea typeface="Arial" panose="020B0604020202020204"/>
                <a:cs typeface="Arial" panose="020B0604020202020204"/>
                <a:sym typeface="Arial" panose="020B0604020202020204"/>
              </a:rPr>
              <a:t>DATE</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emailID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128</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sz="1800">
              <a:solidFill>
                <a:srgbClr val="0C0C0C"/>
              </a:solidFill>
              <a:latin typeface="Arial" panose="020B0604020202020204"/>
              <a:ea typeface="Arial" panose="020B0604020202020204"/>
              <a:cs typeface="Arial" panose="020B0604020202020204"/>
              <a:sym typeface="Arial" panose="020B0604020202020204"/>
            </a:endParaRPr>
          </a:p>
        </p:txBody>
      </p:sp>
      <p:sp>
        <p:nvSpPr>
          <p:cNvPr id="1186" name="Google Shape;1186;p107"/>
          <p:cNvSpPr/>
          <p:nvPr/>
        </p:nvSpPr>
        <p:spPr>
          <a:xfrm>
            <a:off x="6960096" y="5805264"/>
            <a:ext cx="501727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0070C0"/>
                </a:solidFill>
                <a:latin typeface="Arial" panose="020B0604020202020204"/>
                <a:ea typeface="Arial" panose="020B0604020202020204"/>
                <a:cs typeface="Arial" panose="020B0604020202020204"/>
                <a:sym typeface="Arial" panose="020B0604020202020204"/>
              </a:rPr>
              <a:t>show engines;</a:t>
            </a:r>
            <a:endParaRPr lang="en-IN" sz="240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400">
                <a:solidFill>
                  <a:srgbClr val="0070C0"/>
                </a:solidFill>
                <a:latin typeface="Arial" panose="020B0604020202020204"/>
                <a:ea typeface="Arial" panose="020B0604020202020204"/>
                <a:cs typeface="Arial" panose="020B0604020202020204"/>
                <a:sym typeface="Arial" panose="020B0604020202020204"/>
              </a:rPr>
              <a:t>set default_storage_engine = memory;</a:t>
            </a:r>
            <a:endParaRPr lang="en-IN" sz="2400">
              <a:solidFill>
                <a:srgbClr val="0070C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190" name="Shape 1190"/>
        <p:cNvGrpSpPr/>
        <p:nvPr/>
      </p:nvGrpSpPr>
      <p:grpSpPr>
        <a:xfrm>
          <a:off x="0" y="0"/>
          <a:ext cx="0" cy="0"/>
          <a:chOff x="0" y="0"/>
          <a:chExt cx="0" cy="0"/>
        </a:xfrm>
      </p:grpSpPr>
      <p:sp>
        <p:nvSpPr>
          <p:cNvPr id="1191" name="Google Shape;1191;p108"/>
          <p:cNvSpPr txBox="1"/>
          <p:nvPr/>
        </p:nvSpPr>
        <p:spPr>
          <a:xfrm>
            <a:off x="203968" y="2362200"/>
            <a:ext cx="11784066"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default value</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192" name="Google Shape;1192;p108"/>
          <p:cNvSpPr/>
          <p:nvPr/>
        </p:nvSpPr>
        <p:spPr>
          <a:xfrm>
            <a:off x="2927648" y="3228945"/>
            <a:ext cx="655272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DEFAULT specifies a default value for the column.</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196" name="Shape 1196"/>
        <p:cNvGrpSpPr/>
        <p:nvPr/>
      </p:nvGrpSpPr>
      <p:grpSpPr>
        <a:xfrm>
          <a:off x="0" y="0"/>
          <a:ext cx="0" cy="0"/>
          <a:chOff x="0" y="0"/>
          <a:chExt cx="0" cy="0"/>
        </a:xfrm>
      </p:grpSpPr>
      <p:sp>
        <p:nvSpPr>
          <p:cNvPr id="1197" name="Google Shape;1197;p109"/>
          <p:cNvSpPr/>
          <p:nvPr/>
        </p:nvSpPr>
        <p:spPr>
          <a:xfrm>
            <a:off x="102382" y="1354084"/>
            <a:ext cx="119872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The </a:t>
            </a:r>
            <a:r>
              <a:rPr lang="en-IN" sz="1800" b="1">
                <a:solidFill>
                  <a:schemeClr val="dk1"/>
                </a:solidFill>
                <a:latin typeface="Gill Sans" panose="020B0502020104020203"/>
                <a:ea typeface="Gill Sans" panose="020B0502020104020203"/>
                <a:cs typeface="Gill Sans" panose="020B0502020104020203"/>
                <a:sym typeface="Gill Sans" panose="020B0502020104020203"/>
              </a:rPr>
              <a:t>DEFAULT</a:t>
            </a:r>
            <a:r>
              <a:rPr lang="en-IN" sz="1800">
                <a:solidFill>
                  <a:schemeClr val="dk1"/>
                </a:solidFill>
                <a:latin typeface="Gill Sans" panose="020B0502020104020203"/>
                <a:ea typeface="Gill Sans" panose="020B0502020104020203"/>
                <a:cs typeface="Gill Sans" panose="020B0502020104020203"/>
                <a:sym typeface="Gill Sans" panose="020B0502020104020203"/>
              </a:rPr>
              <a:t> specifies a </a:t>
            </a:r>
            <a:r>
              <a:rPr lang="en-IN" sz="1800" b="1">
                <a:solidFill>
                  <a:schemeClr val="dk1"/>
                </a:solidFill>
                <a:latin typeface="Gill Sans" panose="020B0502020104020203"/>
                <a:ea typeface="Gill Sans" panose="020B0502020104020203"/>
                <a:cs typeface="Gill Sans" panose="020B0502020104020203"/>
                <a:sym typeface="Gill Sans" panose="020B0502020104020203"/>
              </a:rPr>
              <a:t>default</a:t>
            </a:r>
            <a:r>
              <a:rPr lang="en-IN" sz="1800">
                <a:solidFill>
                  <a:schemeClr val="dk1"/>
                </a:solidFill>
                <a:latin typeface="Gill Sans" panose="020B0502020104020203"/>
                <a:ea typeface="Gill Sans" panose="020B0502020104020203"/>
                <a:cs typeface="Gill Sans" panose="020B0502020104020203"/>
                <a:sym typeface="Gill Sans" panose="020B0502020104020203"/>
              </a:rPr>
              <a:t> value for the column.</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198" name="Google Shape;1198;p109"/>
          <p:cNvSpPr/>
          <p:nvPr/>
        </p:nvSpPr>
        <p:spPr>
          <a:xfrm>
            <a:off x="390870" y="3755935"/>
            <a:ext cx="4767765" cy="29854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B050"/>
                </a:solidFill>
                <a:latin typeface="Arial" panose="020B0604020202020204"/>
                <a:ea typeface="Arial" panose="020B0604020202020204"/>
                <a:cs typeface="Arial" panose="020B0604020202020204"/>
                <a:sym typeface="Arial" panose="020B0604020202020204"/>
              </a:rPr>
              <a:t># version 8.0 and above.</a:t>
            </a:r>
            <a:endParaRPr lang="en-IN" sz="1800">
              <a:solidFill>
                <a:srgbClr val="00B05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 TABLE </a:t>
            </a:r>
            <a:r>
              <a:rPr lang="en-IN" sz="1800">
                <a:solidFill>
                  <a:schemeClr val="dk1"/>
                </a:solidFill>
                <a:latin typeface="Arial" panose="020B0604020202020204"/>
                <a:ea typeface="Arial" panose="020B0604020202020204"/>
                <a:cs typeface="Arial" panose="020B0604020202020204"/>
                <a:sym typeface="Arial" panose="020B0604020202020204"/>
              </a:rPr>
              <a:t>empl</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firstName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834689"/>
                </a:solidFill>
                <a:latin typeface="Arial" panose="020B0604020202020204"/>
                <a:ea typeface="Arial" panose="020B0604020202020204"/>
                <a:cs typeface="Arial" panose="020B0604020202020204"/>
                <a:sym typeface="Arial" panose="020B0604020202020204"/>
              </a:rPr>
              <a:t>45</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phone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city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chemeClr val="dk1"/>
                </a:solidFill>
                <a:latin typeface="Arial" panose="020B0604020202020204"/>
                <a:ea typeface="Arial" panose="020B0604020202020204"/>
                <a:cs typeface="Arial" panose="020B0604020202020204"/>
                <a:sym typeface="Arial" panose="020B0604020202020204"/>
              </a:rPr>
              <a:t>(10) </a:t>
            </a:r>
            <a:r>
              <a:rPr lang="en-IN" sz="1800">
                <a:solidFill>
                  <a:srgbClr val="006699"/>
                </a:solidFill>
                <a:latin typeface="Arial" panose="020B0604020202020204"/>
                <a:ea typeface="Arial" panose="020B0604020202020204"/>
                <a:cs typeface="Arial" panose="020B0604020202020204"/>
                <a:sym typeface="Arial" panose="020B0604020202020204"/>
              </a:rPr>
              <a:t>DEFAULT</a:t>
            </a:r>
            <a:r>
              <a:rPr lang="en-IN" sz="1800" b="1">
                <a:solidFill>
                  <a:srgbClr val="C00000"/>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'PUNE'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salary</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comm</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total</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6699"/>
                </a:solidFill>
                <a:latin typeface="Arial" panose="020B0604020202020204"/>
                <a:ea typeface="Arial" panose="020B0604020202020204"/>
                <a:cs typeface="Arial" panose="020B0604020202020204"/>
                <a:sym typeface="Arial" panose="020B0604020202020204"/>
              </a:rPr>
              <a:t>DEFAULT</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salary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comm</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sz="2000">
              <a:solidFill>
                <a:srgbClr val="834689"/>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99" name="Google Shape;1199;p109"/>
          <p:cNvSpPr/>
          <p:nvPr/>
        </p:nvSpPr>
        <p:spPr>
          <a:xfrm>
            <a:off x="1523802"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default value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200" name="Google Shape;1200;p109"/>
          <p:cNvSpPr txBox="1"/>
          <p:nvPr/>
        </p:nvSpPr>
        <p:spPr>
          <a:xfrm>
            <a:off x="390870" y="1919008"/>
            <a:ext cx="4694534"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posts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postID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postTitle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postDate </a:t>
            </a:r>
            <a:r>
              <a:rPr lang="en-IN" sz="1800">
                <a:solidFill>
                  <a:srgbClr val="834689"/>
                </a:solidFill>
                <a:latin typeface="Arial" panose="020B0604020202020204"/>
                <a:ea typeface="Arial" panose="020B0604020202020204"/>
                <a:cs typeface="Arial" panose="020B0604020202020204"/>
                <a:sym typeface="Arial" panose="020B0604020202020204"/>
              </a:rPr>
              <a:t>DATETIME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6699"/>
                </a:solidFill>
                <a:latin typeface="Arial" panose="020B0604020202020204"/>
                <a:ea typeface="Arial" panose="020B0604020202020204"/>
                <a:cs typeface="Arial" panose="020B0604020202020204"/>
                <a:sym typeface="Arial" panose="020B0604020202020204"/>
              </a:rPr>
              <a:t>DEFAULT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33E31"/>
                </a:solidFill>
                <a:latin typeface="Arial" panose="020B0604020202020204"/>
                <a:ea typeface="Arial" panose="020B0604020202020204"/>
                <a:cs typeface="Arial" panose="020B0604020202020204"/>
                <a:sym typeface="Arial" panose="020B0604020202020204"/>
              </a:rPr>
              <a:t>NOW(),</a:t>
            </a:r>
            <a:endParaRPr lang="en-IN" sz="1800">
              <a:solidFill>
                <a:srgbClr val="633E3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deleted </a:t>
            </a:r>
            <a:r>
              <a:rPr lang="en-IN" sz="1800">
                <a:solidFill>
                  <a:srgbClr val="834689"/>
                </a:solidFill>
                <a:latin typeface="Arial" panose="020B0604020202020204"/>
                <a:ea typeface="Arial" panose="020B0604020202020204"/>
                <a:cs typeface="Arial" panose="020B0604020202020204"/>
                <a:sym typeface="Arial" panose="020B0604020202020204"/>
              </a:rPr>
              <a:t>INT</a:t>
            </a:r>
            <a:endParaRPr lang="en-IN" sz="1800">
              <a:solidFill>
                <a:srgbClr val="834689"/>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201" name="Google Shape;1201;p109"/>
          <p:cNvGrpSpPr/>
          <p:nvPr/>
        </p:nvGrpSpPr>
        <p:grpSpPr>
          <a:xfrm>
            <a:off x="5216691" y="4317290"/>
            <a:ext cx="6752950" cy="2243387"/>
            <a:chOff x="5231904" y="3356992"/>
            <a:chExt cx="6752950" cy="2243387"/>
          </a:xfrm>
        </p:grpSpPr>
        <p:pic>
          <p:nvPicPr>
            <p:cNvPr id="1202" name="Google Shape;1202;p109"/>
            <p:cNvPicPr preferRelativeResize="0"/>
            <p:nvPr/>
          </p:nvPicPr>
          <p:blipFill rotWithShape="1">
            <a:blip r:embed="rId1"/>
            <a:srcRect/>
            <a:stretch>
              <a:fillRect/>
            </a:stretch>
          </p:blipFill>
          <p:spPr>
            <a:xfrm>
              <a:off x="5231904" y="3356992"/>
              <a:ext cx="6752950" cy="2243387"/>
            </a:xfrm>
            <a:prstGeom prst="rect">
              <a:avLst/>
            </a:prstGeom>
            <a:noFill/>
            <a:ln>
              <a:noFill/>
            </a:ln>
          </p:spPr>
        </p:pic>
        <p:sp>
          <p:nvSpPr>
            <p:cNvPr id="1203" name="Google Shape;1203;p109"/>
            <p:cNvSpPr/>
            <p:nvPr/>
          </p:nvSpPr>
          <p:spPr>
            <a:xfrm>
              <a:off x="5533888" y="5215086"/>
              <a:ext cx="6392910" cy="357065"/>
            </a:xfrm>
            <a:prstGeom prst="rect">
              <a:avLst/>
            </a:prstGeom>
            <a:noFill/>
            <a:ln w="28575" cap="flat" cmpd="sng">
              <a:solidFill>
                <a:srgbClr val="FE121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grpSp>
        <p:nvGrpSpPr>
          <p:cNvPr id="1204" name="Google Shape;1204;p109"/>
          <p:cNvGrpSpPr/>
          <p:nvPr/>
        </p:nvGrpSpPr>
        <p:grpSpPr>
          <a:xfrm>
            <a:off x="5216691" y="1919008"/>
            <a:ext cx="6841394" cy="1624549"/>
            <a:chOff x="5216691" y="1257620"/>
            <a:chExt cx="6841394" cy="1624549"/>
          </a:xfrm>
        </p:grpSpPr>
        <p:pic>
          <p:nvPicPr>
            <p:cNvPr id="1205" name="Google Shape;1205;p109"/>
            <p:cNvPicPr preferRelativeResize="0"/>
            <p:nvPr/>
          </p:nvPicPr>
          <p:blipFill rotWithShape="1">
            <a:blip r:embed="rId2"/>
            <a:srcRect/>
            <a:stretch>
              <a:fillRect/>
            </a:stretch>
          </p:blipFill>
          <p:spPr>
            <a:xfrm>
              <a:off x="5216691" y="1257620"/>
              <a:ext cx="6841394" cy="1624549"/>
            </a:xfrm>
            <a:prstGeom prst="rect">
              <a:avLst/>
            </a:prstGeom>
            <a:noFill/>
            <a:ln>
              <a:noFill/>
            </a:ln>
          </p:spPr>
        </p:pic>
        <p:sp>
          <p:nvSpPr>
            <p:cNvPr id="1206" name="Google Shape;1206;p109"/>
            <p:cNvSpPr/>
            <p:nvPr/>
          </p:nvSpPr>
          <p:spPr>
            <a:xfrm>
              <a:off x="5533888" y="2194781"/>
              <a:ext cx="6392910" cy="357065"/>
            </a:xfrm>
            <a:prstGeom prst="rect">
              <a:avLst/>
            </a:prstGeom>
            <a:noFill/>
            <a:ln w="28575" cap="flat" cmpd="sng">
              <a:solidFill>
                <a:srgbClr val="FE121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1207" name="Google Shape;1207;p109"/>
          <p:cNvSpPr/>
          <p:nvPr/>
        </p:nvSpPr>
        <p:spPr>
          <a:xfrm>
            <a:off x="334567" y="764704"/>
            <a:ext cx="8788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62626"/>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col_name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data_type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DEFAULT value</a:t>
            </a:r>
            <a:endParaRPr sz="18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211" name="Shape 1211"/>
        <p:cNvGrpSpPr/>
        <p:nvPr/>
      </p:nvGrpSpPr>
      <p:grpSpPr>
        <a:xfrm>
          <a:off x="0" y="0"/>
          <a:ext cx="0" cy="0"/>
          <a:chOff x="0" y="0"/>
          <a:chExt cx="0" cy="0"/>
        </a:xfrm>
      </p:grpSpPr>
      <p:sp>
        <p:nvSpPr>
          <p:cNvPr id="1212" name="Google Shape;1212;p110"/>
          <p:cNvSpPr/>
          <p:nvPr/>
        </p:nvSpPr>
        <p:spPr>
          <a:xfrm>
            <a:off x="102382" y="692696"/>
            <a:ext cx="119872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The </a:t>
            </a:r>
            <a:r>
              <a:rPr lang="en-IN" sz="1800" b="1">
                <a:solidFill>
                  <a:schemeClr val="dk1"/>
                </a:solidFill>
                <a:latin typeface="Gill Sans" panose="020B0502020104020203"/>
                <a:ea typeface="Gill Sans" panose="020B0502020104020203"/>
                <a:cs typeface="Gill Sans" panose="020B0502020104020203"/>
                <a:sym typeface="Gill Sans" panose="020B0502020104020203"/>
              </a:rPr>
              <a:t>DEFAULT </a:t>
            </a:r>
            <a:r>
              <a:rPr lang="en-IN" sz="1800">
                <a:solidFill>
                  <a:schemeClr val="dk1"/>
                </a:solidFill>
                <a:latin typeface="Gill Sans" panose="020B0502020104020203"/>
                <a:ea typeface="Gill Sans" panose="020B0502020104020203"/>
                <a:cs typeface="Gill Sans" panose="020B0502020104020203"/>
                <a:sym typeface="Gill Sans" panose="020B0502020104020203"/>
              </a:rPr>
              <a:t>example.</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213" name="Google Shape;1213;p110"/>
          <p:cNvSpPr/>
          <p:nvPr/>
        </p:nvSpPr>
        <p:spPr>
          <a:xfrm>
            <a:off x="1523802"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default value - insert</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214" name="Google Shape;1214;p110"/>
          <p:cNvSpPr txBox="1"/>
          <p:nvPr/>
        </p:nvSpPr>
        <p:spPr>
          <a:xfrm>
            <a:off x="390870" y="1257620"/>
            <a:ext cx="10889706" cy="30469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c2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6699"/>
                </a:solidFill>
                <a:latin typeface="Arial" panose="020B0604020202020204"/>
                <a:ea typeface="Arial" panose="020B0604020202020204"/>
                <a:cs typeface="Arial" panose="020B0604020202020204"/>
                <a:sym typeface="Arial" panose="020B0604020202020204"/>
              </a:rPr>
              <a:t>DEFAULT</a:t>
            </a:r>
            <a:r>
              <a:rPr lang="en-IN" sz="1800">
                <a:solidFill>
                  <a:srgbClr val="83468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c3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6699"/>
                </a:solidFill>
                <a:latin typeface="Arial" panose="020B0604020202020204"/>
                <a:ea typeface="Arial" panose="020B0604020202020204"/>
                <a:cs typeface="Arial" panose="020B0604020202020204"/>
                <a:sym typeface="Arial" panose="020B0604020202020204"/>
              </a:rPr>
              <a:t>DEFAULT</a:t>
            </a:r>
            <a:r>
              <a:rPr lang="en-IN" sz="1800">
                <a:solidFill>
                  <a:srgbClr val="83468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3,</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55880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55880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55880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DEFAULT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DEFAULT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55880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55880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DEFAULT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c2</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DEFAULT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c3</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55880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55880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DEFAULT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c3</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DEFAULT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c2</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1215" name="Google Shape;1215;p110"/>
          <p:cNvPicPr preferRelativeResize="0"/>
          <p:nvPr/>
        </p:nvPicPr>
        <p:blipFill rotWithShape="1">
          <a:blip r:embed="rId1"/>
          <a:srcRect/>
          <a:stretch>
            <a:fillRect/>
          </a:stretch>
        </p:blipFill>
        <p:spPr>
          <a:xfrm>
            <a:off x="5835723" y="1272916"/>
            <a:ext cx="4489984" cy="1178934"/>
          </a:xfrm>
          <a:prstGeom prst="rect">
            <a:avLst/>
          </a:prstGeom>
          <a:noFill/>
          <a:ln>
            <a:no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76" name="Shape 176"/>
        <p:cNvGrpSpPr/>
        <p:nvPr/>
      </p:nvGrpSpPr>
      <p:grpSpPr>
        <a:xfrm>
          <a:off x="0" y="0"/>
          <a:ext cx="0" cy="0"/>
          <a:chOff x="0" y="0"/>
          <a:chExt cx="0" cy="0"/>
        </a:xfrm>
      </p:grpSpPr>
      <p:sp>
        <p:nvSpPr>
          <p:cNvPr id="177" name="Google Shape;177;p11"/>
          <p:cNvSpPr txBox="1"/>
          <p:nvPr/>
        </p:nvSpPr>
        <p:spPr>
          <a:xfrm>
            <a:off x="1676400" y="1896616"/>
            <a:ext cx="8839200" cy="1676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File System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vs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DBMS</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8" name="Google Shape;178;p11"/>
          <p:cNvSpPr/>
          <p:nvPr/>
        </p:nvSpPr>
        <p:spPr>
          <a:xfrm>
            <a:off x="407368" y="908720"/>
            <a:ext cx="871296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444444"/>
                </a:solidFill>
                <a:latin typeface="Verdana" panose="020B0604030504040204"/>
                <a:ea typeface="Verdana" panose="020B0604030504040204"/>
                <a:cs typeface="Verdana" panose="020B0604030504040204"/>
                <a:sym typeface="Verdana" panose="020B0604030504040204"/>
              </a:rPr>
              <a:t>File Systems is the traditional way to keep your data organized. </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219" name="Shape 1219"/>
        <p:cNvGrpSpPr/>
        <p:nvPr/>
      </p:nvGrpSpPr>
      <p:grpSpPr>
        <a:xfrm>
          <a:off x="0" y="0"/>
          <a:ext cx="0" cy="0"/>
          <a:chOff x="0" y="0"/>
          <a:chExt cx="0" cy="0"/>
        </a:xfrm>
      </p:grpSpPr>
      <p:sp>
        <p:nvSpPr>
          <p:cNvPr id="1220" name="Google Shape;1220;p111"/>
          <p:cNvSpPr/>
          <p:nvPr/>
        </p:nvSpPr>
        <p:spPr>
          <a:xfrm>
            <a:off x="102382" y="692696"/>
            <a:ext cx="119872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The </a:t>
            </a:r>
            <a:r>
              <a:rPr lang="en-IN" sz="1800" b="1">
                <a:solidFill>
                  <a:schemeClr val="dk1"/>
                </a:solidFill>
                <a:latin typeface="Gill Sans" panose="020B0502020104020203"/>
                <a:ea typeface="Gill Sans" panose="020B0502020104020203"/>
                <a:cs typeface="Gill Sans" panose="020B0502020104020203"/>
                <a:sym typeface="Gill Sans" panose="020B0502020104020203"/>
              </a:rPr>
              <a:t>DEFAULT </a:t>
            </a:r>
            <a:r>
              <a:rPr lang="en-IN" sz="1800">
                <a:solidFill>
                  <a:schemeClr val="dk1"/>
                </a:solidFill>
                <a:latin typeface="Gill Sans" panose="020B0502020104020203"/>
                <a:ea typeface="Gill Sans" panose="020B0502020104020203"/>
                <a:cs typeface="Gill Sans" panose="020B0502020104020203"/>
                <a:sym typeface="Gill Sans" panose="020B0502020104020203"/>
              </a:rPr>
              <a:t>example.</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1221" name="Google Shape;1221;p111"/>
          <p:cNvSpPr/>
          <p:nvPr/>
        </p:nvSpPr>
        <p:spPr>
          <a:xfrm>
            <a:off x="1523802"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default value - update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222" name="Google Shape;1222;p111"/>
          <p:cNvSpPr txBox="1"/>
          <p:nvPr/>
        </p:nvSpPr>
        <p:spPr>
          <a:xfrm>
            <a:off x="390870" y="1257620"/>
            <a:ext cx="10889706" cy="392735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c2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c3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6699"/>
                </a:solidFill>
                <a:latin typeface="Arial" panose="020B0604020202020204"/>
                <a:ea typeface="Arial" panose="020B0604020202020204"/>
                <a:cs typeface="Arial" panose="020B0604020202020204"/>
                <a:sym typeface="Arial" panose="020B0604020202020204"/>
              </a:rPr>
              <a:t>DEFAULT(</a:t>
            </a:r>
            <a:r>
              <a:rPr lang="en-IN" sz="1800">
                <a:solidFill>
                  <a:schemeClr val="dk1"/>
                </a:solidFill>
                <a:latin typeface="Arial" panose="020B0604020202020204"/>
                <a:ea typeface="Arial" panose="020B0604020202020204"/>
                <a:cs typeface="Arial" panose="020B0604020202020204"/>
                <a:sym typeface="Arial" panose="020B0604020202020204"/>
              </a:rPr>
              <a:t>c1</a:t>
            </a:r>
            <a:r>
              <a:rPr lang="en-IN" sz="1800">
                <a:solidFill>
                  <a:srgbClr val="006699"/>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00669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c2</a:t>
            </a:r>
            <a:r>
              <a:rPr lang="en-IN" sz="1800">
                <a:solidFill>
                  <a:srgbClr val="006699"/>
                </a:solidFill>
                <a:latin typeface="Arial" panose="020B0604020202020204"/>
                <a:ea typeface="Arial" panose="020B0604020202020204"/>
                <a:cs typeface="Arial" panose="020B0604020202020204"/>
                <a:sym typeface="Arial" panose="020B0604020202020204"/>
              </a:rPr>
              <a:t>)</a:t>
            </a:r>
            <a:r>
              <a:rPr lang="en-IN" sz="1800">
                <a:solidFill>
                  <a:srgbClr val="834689"/>
                </a:solidFill>
                <a:latin typeface="Arial" panose="020B0604020202020204"/>
                <a:ea typeface="Arial" panose="020B0604020202020204"/>
                <a:cs typeface="Arial" panose="020B0604020202020204"/>
                <a:sym typeface="Arial" panose="020B0604020202020204"/>
              </a:rPr>
              <a:t>,</a:t>
            </a:r>
            <a:endParaRPr lang="en-IN" sz="1800">
              <a:solidFill>
                <a:srgbClr val="834689"/>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83468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c4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6699"/>
                </a:solidFill>
                <a:latin typeface="Arial" panose="020B0604020202020204"/>
                <a:ea typeface="Arial" panose="020B0604020202020204"/>
                <a:cs typeface="Arial" panose="020B0604020202020204"/>
                <a:sym typeface="Arial" panose="020B0604020202020204"/>
              </a:rPr>
              <a:t>DEFAULT(</a:t>
            </a:r>
            <a:r>
              <a:rPr lang="en-IN" sz="1800">
                <a:solidFill>
                  <a:schemeClr val="dk1"/>
                </a:solidFill>
                <a:latin typeface="Arial" panose="020B0604020202020204"/>
                <a:ea typeface="Arial" panose="020B0604020202020204"/>
                <a:cs typeface="Arial" panose="020B0604020202020204"/>
                <a:sym typeface="Arial" panose="020B0604020202020204"/>
              </a:rPr>
              <a:t>c1</a:t>
            </a:r>
            <a:r>
              <a:rPr lang="en-IN" sz="1800">
                <a:solidFill>
                  <a:srgbClr val="006699"/>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00669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c2 </a:t>
            </a:r>
            <a:r>
              <a:rPr lang="en-IN" sz="1800">
                <a:solidFill>
                  <a:srgbClr val="006699"/>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55880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 c2, c3, c4</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 1</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 1</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 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55880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 c2, c3, c4</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 2</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 2</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 2</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55880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UPDATE</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0077AA"/>
                </a:solidFill>
                <a:latin typeface="Arial" panose="020B0604020202020204"/>
                <a:ea typeface="Arial" panose="020B0604020202020204"/>
                <a:cs typeface="Arial" panose="020B0604020202020204"/>
                <a:sym typeface="Arial" panose="020B0604020202020204"/>
              </a:rPr>
              <a:t>SET</a:t>
            </a:r>
            <a:r>
              <a:rPr lang="en-IN" sz="1800">
                <a:solidFill>
                  <a:schemeClr val="dk1"/>
                </a:solidFill>
                <a:latin typeface="Arial" panose="020B0604020202020204"/>
                <a:ea typeface="Arial" panose="020B0604020202020204"/>
                <a:cs typeface="Arial" panose="020B0604020202020204"/>
                <a:sym typeface="Arial" panose="020B0604020202020204"/>
              </a:rPr>
              <a:t> c3</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DEFAULT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55880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UPDATE</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0077AA"/>
                </a:solidFill>
                <a:latin typeface="Arial" panose="020B0604020202020204"/>
                <a:ea typeface="Arial" panose="020B0604020202020204"/>
                <a:cs typeface="Arial" panose="020B0604020202020204"/>
                <a:sym typeface="Arial" panose="020B0604020202020204"/>
              </a:rPr>
              <a:t>SET</a:t>
            </a:r>
            <a:r>
              <a:rPr lang="en-IN" sz="1800">
                <a:solidFill>
                  <a:schemeClr val="dk1"/>
                </a:solidFill>
                <a:latin typeface="Arial" panose="020B0604020202020204"/>
                <a:ea typeface="Arial" panose="020B0604020202020204"/>
                <a:cs typeface="Arial" panose="020B0604020202020204"/>
                <a:sym typeface="Arial" panose="020B0604020202020204"/>
              </a:rPr>
              <a:t> c4</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DEFAULT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226" name="Shape 1226"/>
        <p:cNvGrpSpPr/>
        <p:nvPr/>
      </p:nvGrpSpPr>
      <p:grpSpPr>
        <a:xfrm>
          <a:off x="0" y="0"/>
          <a:ext cx="0" cy="0"/>
          <a:chOff x="0" y="0"/>
          <a:chExt cx="0" cy="0"/>
        </a:xfrm>
      </p:grpSpPr>
      <p:sp>
        <p:nvSpPr>
          <p:cNvPr id="1227" name="Google Shape;1227;p112"/>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insert rows</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228" name="Google Shape;1228;p112"/>
          <p:cNvSpPr/>
          <p:nvPr/>
        </p:nvSpPr>
        <p:spPr>
          <a:xfrm>
            <a:off x="411509" y="3276600"/>
            <a:ext cx="1130111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INSERT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used to add a single or multiple tuple to a relation. We must specify the relation name and a list of values for the tuple.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values should be listed in the same order in which the corresponding attributes were specified in the CREATE TABLE command.</a:t>
            </a:r>
            <a:endParaRPr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229" name="Google Shape;1229;p112"/>
          <p:cNvSpPr/>
          <p:nvPr/>
        </p:nvSpPr>
        <p:spPr>
          <a:xfrm>
            <a:off x="406573" y="4437972"/>
            <a:ext cx="8990430" cy="1727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You can insert data using following methods:</a:t>
            </a:r>
            <a:endParaRPr lang="en-IN" sz="20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lnSpc>
                <a:spcPct val="150000"/>
              </a:lnSpc>
              <a:spcBef>
                <a:spcPts val="0"/>
              </a:spcBef>
              <a:spcAft>
                <a:spcPts val="0"/>
              </a:spcAft>
              <a:buClr>
                <a:srgbClr val="0070C0"/>
              </a:buClr>
              <a:buSzPts val="1800"/>
              <a:buFont typeface="Arial" panose="020B0604020202020204"/>
              <a:buChar char="•"/>
            </a:pPr>
            <a:r>
              <a:rPr lang="en-IN" sz="1800">
                <a:solidFill>
                  <a:srgbClr val="0070C0"/>
                </a:solidFill>
                <a:latin typeface="Palatino Linotype" panose="02040502050505030304"/>
                <a:ea typeface="Palatino Linotype" panose="02040502050505030304"/>
                <a:cs typeface="Palatino Linotype" panose="02040502050505030304"/>
                <a:sym typeface="Palatino Linotype" panose="02040502050505030304"/>
              </a:rPr>
              <a:t>INSERT ... VALUES</a:t>
            </a:r>
            <a:endParaRPr lang="en-IN" sz="1800">
              <a:solidFill>
                <a:srgbClr val="0070C0"/>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lnSpc>
                <a:spcPct val="150000"/>
              </a:lnSpc>
              <a:spcBef>
                <a:spcPts val="0"/>
              </a:spcBef>
              <a:spcAft>
                <a:spcPts val="0"/>
              </a:spcAft>
              <a:buClr>
                <a:srgbClr val="0070C0"/>
              </a:buClr>
              <a:buSzPts val="1800"/>
              <a:buFont typeface="Arial" panose="020B0604020202020204"/>
              <a:buChar char="•"/>
            </a:pPr>
            <a:r>
              <a:rPr lang="en-IN" sz="1800">
                <a:solidFill>
                  <a:srgbClr val="0070C0"/>
                </a:solidFill>
                <a:latin typeface="Palatino Linotype" panose="02040502050505030304"/>
                <a:ea typeface="Palatino Linotype" panose="02040502050505030304"/>
                <a:cs typeface="Palatino Linotype" panose="02040502050505030304"/>
                <a:sym typeface="Palatino Linotype" panose="02040502050505030304"/>
              </a:rPr>
              <a:t>INSERT ... SET</a:t>
            </a:r>
            <a:endParaRPr lang="en-IN" sz="1800">
              <a:solidFill>
                <a:srgbClr val="0070C0"/>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lnSpc>
                <a:spcPct val="150000"/>
              </a:lnSpc>
              <a:spcBef>
                <a:spcPts val="0"/>
              </a:spcBef>
              <a:spcAft>
                <a:spcPts val="0"/>
              </a:spcAft>
              <a:buClr>
                <a:srgbClr val="0070C0"/>
              </a:buClr>
              <a:buSzPts val="1800"/>
              <a:buFont typeface="Arial" panose="020B0604020202020204"/>
              <a:buChar char="•"/>
            </a:pPr>
            <a:r>
              <a:rPr lang="en-IN" sz="1800">
                <a:solidFill>
                  <a:srgbClr val="0070C0"/>
                </a:solidFill>
                <a:latin typeface="Palatino Linotype" panose="02040502050505030304"/>
                <a:ea typeface="Palatino Linotype" panose="02040502050505030304"/>
                <a:cs typeface="Palatino Linotype" panose="02040502050505030304"/>
                <a:sym typeface="Palatino Linotype" panose="02040502050505030304"/>
              </a:rPr>
              <a:t>INSERT ... SELECT</a:t>
            </a:r>
            <a:endParaRPr sz="1800" b="1">
              <a:solidFill>
                <a:srgbClr val="0070C0"/>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233" name="Shape 1233"/>
        <p:cNvGrpSpPr/>
        <p:nvPr/>
      </p:nvGrpSpPr>
      <p:grpSpPr>
        <a:xfrm>
          <a:off x="0" y="0"/>
          <a:ext cx="0" cy="0"/>
          <a:chOff x="0" y="0"/>
          <a:chExt cx="0" cy="0"/>
        </a:xfrm>
      </p:grpSpPr>
      <p:sp>
        <p:nvSpPr>
          <p:cNvPr id="1234" name="Google Shape;1234;p113"/>
          <p:cNvSpPr txBox="1"/>
          <p:nvPr/>
        </p:nvSpPr>
        <p:spPr>
          <a:xfrm>
            <a:off x="1676400" y="2658616"/>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insert rows using values</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235" name="Google Shape;1235;p113"/>
          <p:cNvSpPr txBox="1"/>
          <p:nvPr/>
        </p:nvSpPr>
        <p:spPr>
          <a:xfrm>
            <a:off x="263352" y="116632"/>
            <a:ext cx="11737304" cy="243143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INSERT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used to add a single or multiple tuple to a relation. We must specify the relation name and a list of values for the tuple.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values should be listed in the same order in which the corresponding attributes were specified in the CREATE TABLE command.</a:t>
            </a:r>
            <a:endParaRPr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second form of the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INSERT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statement allows the user to specify explicit attribute names that correspond to the values provided in the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INSERT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command. This is useful if a relation has many attributes but only a few of those attributes are assigned values in the new tuple. However, the values must include all attributes with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NOT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NULL</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specification and no default value. Attributes with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NULL</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allowed or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DEFAULT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values are the ones that can be left out.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239" name="Shape 1239"/>
        <p:cNvGrpSpPr/>
        <p:nvPr/>
      </p:nvGrpSpPr>
      <p:grpSpPr>
        <a:xfrm>
          <a:off x="0" y="0"/>
          <a:ext cx="0" cy="0"/>
          <a:chOff x="0" y="0"/>
          <a:chExt cx="0" cy="0"/>
        </a:xfrm>
      </p:grpSpPr>
      <p:sp>
        <p:nvSpPr>
          <p:cNvPr id="1240" name="Google Shape;1240;p11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dml- insert … values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241" name="Google Shape;1241;p114"/>
          <p:cNvSpPr/>
          <p:nvPr/>
        </p:nvSpPr>
        <p:spPr>
          <a:xfrm>
            <a:off x="407368" y="2556695"/>
            <a:ext cx="1018443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62626"/>
              </a:buClr>
              <a:buSzPts val="2000"/>
              <a:buFont typeface="Arial" panose="020B0604020202020204"/>
              <a:buNone/>
            </a:pPr>
            <a:r>
              <a:rPr lang="en-IN" sz="20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The affected-rows value for an INSERT can be obtained using the ROW_COUNT() function.</a:t>
            </a:r>
            <a:endParaRPr lang="en-IN" sz="20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p:txBody>
      </p:sp>
      <p:grpSp>
        <p:nvGrpSpPr>
          <p:cNvPr id="1242" name="Google Shape;1242;p114"/>
          <p:cNvGrpSpPr/>
          <p:nvPr/>
        </p:nvGrpSpPr>
        <p:grpSpPr>
          <a:xfrm>
            <a:off x="486355" y="3409529"/>
            <a:ext cx="8898972" cy="2971799"/>
            <a:chOff x="1676400" y="3200401"/>
            <a:chExt cx="8898972" cy="2971799"/>
          </a:xfrm>
        </p:grpSpPr>
        <p:pic>
          <p:nvPicPr>
            <p:cNvPr id="1243" name="Google Shape;1243;p114"/>
            <p:cNvPicPr preferRelativeResize="0"/>
            <p:nvPr/>
          </p:nvPicPr>
          <p:blipFill rotWithShape="1">
            <a:blip r:embed="rId1"/>
            <a:srcRect/>
            <a:stretch>
              <a:fillRect/>
            </a:stretch>
          </p:blipFill>
          <p:spPr>
            <a:xfrm>
              <a:off x="1692828" y="3200401"/>
              <a:ext cx="7826226" cy="407679"/>
            </a:xfrm>
            <a:prstGeom prst="rect">
              <a:avLst/>
            </a:prstGeom>
            <a:noFill/>
            <a:ln>
              <a:noFill/>
            </a:ln>
          </p:spPr>
        </p:pic>
        <p:grpSp>
          <p:nvGrpSpPr>
            <p:cNvPr id="1244" name="Google Shape;1244;p114"/>
            <p:cNvGrpSpPr/>
            <p:nvPr/>
          </p:nvGrpSpPr>
          <p:grpSpPr>
            <a:xfrm>
              <a:off x="5341621" y="4442415"/>
              <a:ext cx="2573929" cy="472666"/>
              <a:chOff x="3817620" y="4442415"/>
              <a:chExt cx="2573929" cy="472666"/>
            </a:xfrm>
          </p:grpSpPr>
          <p:cxnSp>
            <p:nvCxnSpPr>
              <p:cNvPr id="1245" name="Google Shape;1245;p114"/>
              <p:cNvCxnSpPr/>
              <p:nvPr/>
            </p:nvCxnSpPr>
            <p:spPr>
              <a:xfrm rot="5400000" flipH="1">
                <a:off x="4321620" y="3938415"/>
                <a:ext cx="288000" cy="1296000"/>
              </a:xfrm>
              <a:prstGeom prst="bentConnector3">
                <a:avLst>
                  <a:gd name="adj1" fmla="val -733"/>
                </a:avLst>
              </a:prstGeom>
              <a:noFill/>
              <a:ln w="19050" cap="flat" cmpd="sng">
                <a:solidFill>
                  <a:srgbClr val="C74C49"/>
                </a:solidFill>
                <a:prstDash val="solid"/>
                <a:round/>
                <a:headEnd type="none" w="sm" len="sm"/>
                <a:tailEnd type="triangle" w="med" len="med"/>
              </a:ln>
            </p:spPr>
          </p:cxnSp>
          <p:sp>
            <p:nvSpPr>
              <p:cNvPr id="1246" name="Google Shape;1246;p114"/>
              <p:cNvSpPr txBox="1"/>
              <p:nvPr/>
            </p:nvSpPr>
            <p:spPr>
              <a:xfrm>
                <a:off x="5062339" y="4545749"/>
                <a:ext cx="13292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C8A0C3"/>
                    </a:solidFill>
                    <a:latin typeface="Gill Sans" panose="020B0502020104020203"/>
                    <a:ea typeface="Gill Sans" panose="020B0502020104020203"/>
                    <a:cs typeface="Gill Sans" panose="020B0502020104020203"/>
                    <a:sym typeface="Gill Sans" panose="020B0502020104020203"/>
                  </a:rPr>
                  <a:t>Column List</a:t>
                </a:r>
                <a:endParaRPr lang="en-IN" sz="1800">
                  <a:solidFill>
                    <a:srgbClr val="C8A0C3"/>
                  </a:solidFill>
                  <a:latin typeface="Gill Sans" panose="020B0502020104020203"/>
                  <a:ea typeface="Gill Sans" panose="020B0502020104020203"/>
                  <a:cs typeface="Gill Sans" panose="020B0502020104020203"/>
                  <a:sym typeface="Gill Sans" panose="020B0502020104020203"/>
                </a:endParaRPr>
              </a:p>
            </p:txBody>
          </p:sp>
        </p:grpSp>
        <p:grpSp>
          <p:nvGrpSpPr>
            <p:cNvPr id="1247" name="Google Shape;1247;p114"/>
            <p:cNvGrpSpPr/>
            <p:nvPr/>
          </p:nvGrpSpPr>
          <p:grpSpPr>
            <a:xfrm>
              <a:off x="7647543" y="3536458"/>
              <a:ext cx="2811146" cy="472666"/>
              <a:chOff x="6123543" y="3536458"/>
              <a:chExt cx="2811146" cy="472666"/>
            </a:xfrm>
          </p:grpSpPr>
          <p:cxnSp>
            <p:nvCxnSpPr>
              <p:cNvPr id="1248" name="Google Shape;1248;p114"/>
              <p:cNvCxnSpPr/>
              <p:nvPr/>
            </p:nvCxnSpPr>
            <p:spPr>
              <a:xfrm rot="5400000" flipH="1">
                <a:off x="6627543" y="3032458"/>
                <a:ext cx="288000" cy="1296000"/>
              </a:xfrm>
              <a:prstGeom prst="bentConnector3">
                <a:avLst>
                  <a:gd name="adj1" fmla="val -733"/>
                </a:avLst>
              </a:prstGeom>
              <a:noFill/>
              <a:ln w="19050" cap="flat" cmpd="sng">
                <a:solidFill>
                  <a:srgbClr val="C74C49"/>
                </a:solidFill>
                <a:prstDash val="solid"/>
                <a:round/>
                <a:headEnd type="none" w="sm" len="sm"/>
                <a:tailEnd type="triangle" w="med" len="med"/>
              </a:ln>
            </p:spPr>
          </p:cxnSp>
          <p:sp>
            <p:nvSpPr>
              <p:cNvPr id="1249" name="Google Shape;1249;p114"/>
              <p:cNvSpPr txBox="1"/>
              <p:nvPr/>
            </p:nvSpPr>
            <p:spPr>
              <a:xfrm>
                <a:off x="7381443" y="3639792"/>
                <a:ext cx="15532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C8A0C3"/>
                    </a:solidFill>
                    <a:latin typeface="Gill Sans" panose="020B0502020104020203"/>
                    <a:ea typeface="Gill Sans" panose="020B0502020104020203"/>
                    <a:cs typeface="Gill Sans" panose="020B0502020104020203"/>
                    <a:sym typeface="Gill Sans" panose="020B0502020104020203"/>
                  </a:rPr>
                  <a:t>Column Values</a:t>
                </a:r>
                <a:endParaRPr lang="en-IN" sz="1800">
                  <a:solidFill>
                    <a:srgbClr val="C8A0C3"/>
                  </a:solidFill>
                  <a:latin typeface="Gill Sans" panose="020B0502020104020203"/>
                  <a:ea typeface="Gill Sans" panose="020B0502020104020203"/>
                  <a:cs typeface="Gill Sans" panose="020B0502020104020203"/>
                  <a:sym typeface="Gill Sans" panose="020B0502020104020203"/>
                </a:endParaRPr>
              </a:p>
            </p:txBody>
          </p:sp>
        </p:grpSp>
        <p:grpSp>
          <p:nvGrpSpPr>
            <p:cNvPr id="1250" name="Google Shape;1250;p114"/>
            <p:cNvGrpSpPr/>
            <p:nvPr/>
          </p:nvGrpSpPr>
          <p:grpSpPr>
            <a:xfrm>
              <a:off x="4953001" y="5771156"/>
              <a:ext cx="5257801" cy="401044"/>
              <a:chOff x="3429000" y="5885637"/>
              <a:chExt cx="4701100" cy="401044"/>
            </a:xfrm>
          </p:grpSpPr>
          <p:cxnSp>
            <p:nvCxnSpPr>
              <p:cNvPr id="1251" name="Google Shape;1251;p114"/>
              <p:cNvCxnSpPr/>
              <p:nvPr/>
            </p:nvCxnSpPr>
            <p:spPr>
              <a:xfrm rot="5400000" flipH="1">
                <a:off x="4583581" y="4731056"/>
                <a:ext cx="216378" cy="2525540"/>
              </a:xfrm>
              <a:prstGeom prst="bentConnector3">
                <a:avLst>
                  <a:gd name="adj1" fmla="val -53641"/>
                </a:avLst>
              </a:prstGeom>
              <a:noFill/>
              <a:ln w="19050" cap="flat" cmpd="sng">
                <a:solidFill>
                  <a:srgbClr val="C74C49"/>
                </a:solidFill>
                <a:prstDash val="solid"/>
                <a:round/>
                <a:headEnd type="none" w="sm" len="sm"/>
                <a:tailEnd type="triangle" w="med" len="med"/>
              </a:ln>
            </p:spPr>
          </p:cxnSp>
          <p:sp>
            <p:nvSpPr>
              <p:cNvPr id="1252" name="Google Shape;1252;p114"/>
              <p:cNvSpPr txBox="1"/>
              <p:nvPr/>
            </p:nvSpPr>
            <p:spPr>
              <a:xfrm>
                <a:off x="5896845" y="5917349"/>
                <a:ext cx="22332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C8A0C3"/>
                    </a:solidFill>
                    <a:latin typeface="Gill Sans" panose="020B0502020104020203"/>
                    <a:ea typeface="Gill Sans" panose="020B0502020104020203"/>
                    <a:cs typeface="Gill Sans" panose="020B0502020104020203"/>
                    <a:sym typeface="Gill Sans" panose="020B0502020104020203"/>
                  </a:rPr>
                  <a:t>Inserting multiple rows</a:t>
                </a:r>
                <a:endParaRPr lang="en-IN" sz="1800">
                  <a:solidFill>
                    <a:srgbClr val="C8A0C3"/>
                  </a:solidFill>
                  <a:latin typeface="Gill Sans" panose="020B0502020104020203"/>
                  <a:ea typeface="Gill Sans" panose="020B0502020104020203"/>
                  <a:cs typeface="Gill Sans" panose="020B0502020104020203"/>
                  <a:sym typeface="Gill Sans" panose="020B0502020104020203"/>
                </a:endParaRPr>
              </a:p>
            </p:txBody>
          </p:sp>
        </p:grpSp>
        <p:pic>
          <p:nvPicPr>
            <p:cNvPr id="1253" name="Google Shape;1253;p114"/>
            <p:cNvPicPr preferRelativeResize="0"/>
            <p:nvPr/>
          </p:nvPicPr>
          <p:blipFill rotWithShape="1">
            <a:blip r:embed="rId2"/>
            <a:srcRect/>
            <a:stretch>
              <a:fillRect/>
            </a:stretch>
          </p:blipFill>
          <p:spPr>
            <a:xfrm>
              <a:off x="1684614" y="4054884"/>
              <a:ext cx="8822772" cy="381000"/>
            </a:xfrm>
            <a:prstGeom prst="rect">
              <a:avLst/>
            </a:prstGeom>
            <a:noFill/>
            <a:ln>
              <a:noFill/>
            </a:ln>
          </p:spPr>
        </p:pic>
        <p:pic>
          <p:nvPicPr>
            <p:cNvPr id="1254" name="Google Shape;1254;p114"/>
            <p:cNvPicPr preferRelativeResize="0"/>
            <p:nvPr/>
          </p:nvPicPr>
          <p:blipFill rotWithShape="1">
            <a:blip r:embed="rId3"/>
            <a:srcRect/>
            <a:stretch>
              <a:fillRect/>
            </a:stretch>
          </p:blipFill>
          <p:spPr>
            <a:xfrm>
              <a:off x="1676400" y="5027710"/>
              <a:ext cx="8898972" cy="724264"/>
            </a:xfrm>
            <a:prstGeom prst="rect">
              <a:avLst/>
            </a:prstGeom>
            <a:noFill/>
            <a:ln>
              <a:noFill/>
            </a:ln>
          </p:spPr>
        </p:pic>
      </p:grpSp>
      <p:sp>
        <p:nvSpPr>
          <p:cNvPr id="1255" name="Google Shape;1255;p114"/>
          <p:cNvSpPr/>
          <p:nvPr/>
        </p:nvSpPr>
        <p:spPr>
          <a:xfrm>
            <a:off x="290449" y="1543587"/>
            <a:ext cx="1127815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INSERT [IGNORE] [INTO] </a:t>
            </a:r>
            <a:r>
              <a:rPr lang="en-IN" sz="2000">
                <a:solidFill>
                  <a:schemeClr val="dk1"/>
                </a:solidFill>
                <a:latin typeface="Arial" panose="020B0604020202020204"/>
                <a:ea typeface="Arial" panose="020B0604020202020204"/>
                <a:cs typeface="Arial" panose="020B0604020202020204"/>
                <a:sym typeface="Arial" panose="020B0604020202020204"/>
              </a:rPr>
              <a:t>tbl_name [</a:t>
            </a:r>
            <a:r>
              <a:rPr lang="en-IN" sz="2000" b="0" i="0">
                <a:solidFill>
                  <a:srgbClr val="0077AA"/>
                </a:solidFill>
                <a:latin typeface="Arial" panose="020B0604020202020204"/>
                <a:ea typeface="Arial" panose="020B0604020202020204"/>
                <a:cs typeface="Arial" panose="020B0604020202020204"/>
                <a:sym typeface="Arial" panose="020B0604020202020204"/>
              </a:rPr>
              <a:t>PARTITION</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b="0" i="1">
                <a:solidFill>
                  <a:srgbClr val="000000"/>
                </a:solidFill>
                <a:latin typeface="Arial" panose="020B0604020202020204"/>
                <a:ea typeface="Arial" panose="020B0604020202020204"/>
                <a:cs typeface="Arial" panose="020B0604020202020204"/>
                <a:sym typeface="Arial" panose="020B0604020202020204"/>
              </a:rPr>
              <a:t>partition_name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partition_name</a:t>
            </a:r>
            <a:r>
              <a:rPr lang="en-IN" sz="2000">
                <a:solidFill>
                  <a:schemeClr val="dk1"/>
                </a:solidFill>
                <a:latin typeface="Arial" panose="020B0604020202020204"/>
                <a:ea typeface="Arial" panose="020B0604020202020204"/>
                <a:cs typeface="Arial" panose="020B0604020202020204"/>
                <a:sym typeface="Arial" panose="020B0604020202020204"/>
              </a:rPr>
              <a:t>] ...)] [ (col_name,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 { VALUES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VALU E } ( </a:t>
            </a:r>
            <a:r>
              <a:rPr lang="en-IN" sz="2000">
                <a:solidFill>
                  <a:schemeClr val="dk1"/>
                </a:solidFill>
                <a:latin typeface="Arial" panose="020B0604020202020204"/>
                <a:ea typeface="Arial" panose="020B0604020202020204"/>
                <a:cs typeface="Arial" panose="020B0604020202020204"/>
                <a:sym typeface="Arial" panose="020B0604020202020204"/>
              </a:rPr>
              <a:t>{ expr | DEFAULT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ON DUPLICATE KEY UPDATE assignment_list </a:t>
            </a:r>
            <a:r>
              <a:rPr lang="en-IN" sz="2000">
                <a:solidFill>
                  <a:schemeClr val="dk1"/>
                </a:solidFill>
                <a:latin typeface="Arial" panose="020B0604020202020204"/>
                <a:ea typeface="Arial" panose="020B0604020202020204"/>
                <a:cs typeface="Arial" panose="020B0604020202020204"/>
                <a:sym typeface="Arial" panose="020B0604020202020204"/>
              </a:rPr>
              <a:t>]</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256" name="Google Shape;1256;p114"/>
          <p:cNvSpPr/>
          <p:nvPr/>
        </p:nvSpPr>
        <p:spPr>
          <a:xfrm>
            <a:off x="359510" y="854452"/>
            <a:ext cx="92815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INSERT inserts new row(s) into an existing table. The INSERT ... VALUES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260" name="Shape 1260"/>
        <p:cNvGrpSpPr/>
        <p:nvPr/>
      </p:nvGrpSpPr>
      <p:grpSpPr>
        <a:xfrm>
          <a:off x="0" y="0"/>
          <a:ext cx="0" cy="0"/>
          <a:chOff x="0" y="0"/>
          <a:chExt cx="0" cy="0"/>
        </a:xfrm>
      </p:grpSpPr>
      <p:sp>
        <p:nvSpPr>
          <p:cNvPr id="1261" name="Google Shape;1261;p115"/>
          <p:cNvSpPr/>
          <p:nvPr/>
        </p:nvSpPr>
        <p:spPr>
          <a:xfrm>
            <a:off x="359510" y="854452"/>
            <a:ext cx="92815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INSERT inserts new rows into an existing table. The INSERT ... VALUES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262" name="Google Shape;1262;p115"/>
          <p:cNvSpPr/>
          <p:nvPr/>
        </p:nvSpPr>
        <p:spPr>
          <a:xfrm>
            <a:off x="191344" y="4545702"/>
            <a:ext cx="11881319" cy="21236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e.g.</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student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29</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'sharmin'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'patil'</a:t>
            </a:r>
            <a:r>
              <a:rPr lang="en-IN" sz="1800">
                <a:solidFill>
                  <a:schemeClr val="dk1"/>
                </a:solidFill>
                <a:latin typeface="Arial" panose="020B0604020202020204"/>
                <a:ea typeface="Arial" panose="020B0604020202020204"/>
                <a:cs typeface="Arial" panose="020B0604020202020204"/>
                <a:sym typeface="Arial" panose="020B0604020202020204"/>
              </a:rPr>
              <a:t>, '1999-11-10', </a:t>
            </a:r>
            <a:r>
              <a:rPr lang="en-IN" sz="1800">
                <a:solidFill>
                  <a:srgbClr val="669900"/>
                </a:solidFill>
                <a:latin typeface="Arial" panose="020B0604020202020204"/>
                <a:ea typeface="Arial" panose="020B0604020202020204"/>
                <a:cs typeface="Arial" panose="020B0604020202020204"/>
                <a:sym typeface="Arial" panose="020B0604020202020204"/>
              </a:rPr>
              <a:t>'sharmin.patil@gmail.com’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student (ID, nameFirst, nameLast, DOB, emailID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B050"/>
                </a:solidFill>
                <a:latin typeface="Arial" panose="020B0604020202020204"/>
                <a:ea typeface="Arial" panose="020B0604020202020204"/>
                <a:cs typeface="Arial" panose="020B0604020202020204"/>
                <a:sym typeface="Arial" panose="020B0604020202020204"/>
              </a:rPr>
              <a:t>john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'thomas'</a:t>
            </a:r>
            <a:r>
              <a:rPr lang="en-IN" sz="1800">
                <a:solidFill>
                  <a:schemeClr val="dk1"/>
                </a:solidFill>
                <a:latin typeface="Arial" panose="020B0604020202020204"/>
                <a:ea typeface="Arial" panose="020B0604020202020204"/>
                <a:cs typeface="Arial" panose="020B0604020202020204"/>
                <a:sym typeface="Arial" panose="020B0604020202020204"/>
              </a:rPr>
              <a:t>, '1983-11-10', </a:t>
            </a:r>
            <a:r>
              <a:rPr lang="en-IN" sz="1800">
                <a:solidFill>
                  <a:srgbClr val="669900"/>
                </a:solidFill>
                <a:latin typeface="Arial" panose="020B0604020202020204"/>
                <a:ea typeface="Arial" panose="020B0604020202020204"/>
                <a:cs typeface="Arial" panose="020B0604020202020204"/>
                <a:sym typeface="Arial" panose="020B0604020202020204"/>
              </a:rPr>
              <a:t>'john.thomas@gmail.com’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student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 nameFirst, emailID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'jack'</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'jack.thorn@gmail.com</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student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 nameFirst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32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'james'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33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'jr. james'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34</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'sr. james</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63" name="Google Shape;1263;p115"/>
          <p:cNvSpPr/>
          <p:nvPr/>
        </p:nvSpPr>
        <p:spPr>
          <a:xfrm>
            <a:off x="359510" y="2564904"/>
            <a:ext cx="11569138"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 </a:t>
            </a:r>
            <a:r>
              <a:rPr lang="en-IN" sz="1800">
                <a:solidFill>
                  <a:schemeClr val="dk1"/>
                </a:solidFill>
                <a:latin typeface="Arial" panose="020B0604020202020204"/>
                <a:ea typeface="Arial" panose="020B0604020202020204"/>
                <a:cs typeface="Arial" panose="020B0604020202020204"/>
                <a:sym typeface="Arial" panose="020B0604020202020204"/>
              </a:rPr>
              <a:t>student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nameFirst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chemeClr val="dk1"/>
                </a:solidFill>
                <a:latin typeface="Arial" panose="020B0604020202020204"/>
                <a:ea typeface="Arial" panose="020B0604020202020204"/>
                <a:cs typeface="Arial" panose="020B0604020202020204"/>
                <a:sym typeface="Arial" panose="020B0604020202020204"/>
              </a:rPr>
              <a:t>(45),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nameLast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chemeClr val="dk1"/>
                </a:solidFill>
                <a:latin typeface="Arial" panose="020B0604020202020204"/>
                <a:ea typeface="Arial" panose="020B0604020202020204"/>
                <a:cs typeface="Arial" panose="020B0604020202020204"/>
                <a:sym typeface="Arial" panose="020B0604020202020204"/>
              </a:rPr>
              <a:t>(45),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DoB </a:t>
            </a:r>
            <a:r>
              <a:rPr lang="en-IN" sz="1800">
                <a:solidFill>
                  <a:srgbClr val="834689"/>
                </a:solidFill>
                <a:latin typeface="Arial" panose="020B0604020202020204"/>
                <a:ea typeface="Arial" panose="020B0604020202020204"/>
                <a:cs typeface="Arial" panose="020B0604020202020204"/>
                <a:sym typeface="Arial" panose="020B0604020202020204"/>
              </a:rPr>
              <a:t>DATE</a:t>
            </a:r>
            <a:r>
              <a:rPr lang="en-IN" sz="1800">
                <a:solidFill>
                  <a:schemeClr val="dk1"/>
                </a:solidFill>
                <a:latin typeface="Arial" panose="020B0604020202020204"/>
                <a:ea typeface="Arial" panose="020B0604020202020204"/>
                <a:cs typeface="Arial" panose="020B0604020202020204"/>
                <a:sym typeface="Arial" panose="020B0604020202020204"/>
              </a:rPr>
              <a:t> ,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emailID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chemeClr val="dk1"/>
                </a:solidFill>
                <a:latin typeface="Arial" panose="020B0604020202020204"/>
                <a:ea typeface="Arial" panose="020B0604020202020204"/>
                <a:cs typeface="Arial" panose="020B0604020202020204"/>
                <a:sym typeface="Arial" panose="020B0604020202020204"/>
              </a:rPr>
              <a:t>(128)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64" name="Google Shape;1264;p11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dml- insert … values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265" name="Google Shape;1265;p115"/>
          <p:cNvSpPr/>
          <p:nvPr/>
        </p:nvSpPr>
        <p:spPr>
          <a:xfrm>
            <a:off x="290449" y="1412776"/>
            <a:ext cx="1127815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INSERT [IGNORE] [INTO] </a:t>
            </a:r>
            <a:r>
              <a:rPr lang="en-IN" sz="2000">
                <a:solidFill>
                  <a:schemeClr val="dk1"/>
                </a:solidFill>
                <a:latin typeface="Arial" panose="020B0604020202020204"/>
                <a:ea typeface="Arial" panose="020B0604020202020204"/>
                <a:cs typeface="Arial" panose="020B0604020202020204"/>
                <a:sym typeface="Arial" panose="020B0604020202020204"/>
              </a:rPr>
              <a:t>tbl_name [</a:t>
            </a:r>
            <a:r>
              <a:rPr lang="en-IN" sz="2000" b="0" i="0">
                <a:solidFill>
                  <a:srgbClr val="0077AA"/>
                </a:solidFill>
                <a:latin typeface="Arial" panose="020B0604020202020204"/>
                <a:ea typeface="Arial" panose="020B0604020202020204"/>
                <a:cs typeface="Arial" panose="020B0604020202020204"/>
                <a:sym typeface="Arial" panose="020B0604020202020204"/>
              </a:rPr>
              <a:t>PARTITION</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b="0" i="1">
                <a:solidFill>
                  <a:srgbClr val="000000"/>
                </a:solidFill>
                <a:latin typeface="Arial" panose="020B0604020202020204"/>
                <a:ea typeface="Arial" panose="020B0604020202020204"/>
                <a:cs typeface="Arial" panose="020B0604020202020204"/>
                <a:sym typeface="Arial" panose="020B0604020202020204"/>
              </a:rPr>
              <a:t>partition_name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partition_name</a:t>
            </a:r>
            <a:r>
              <a:rPr lang="en-IN" sz="2000">
                <a:solidFill>
                  <a:schemeClr val="dk1"/>
                </a:solidFill>
                <a:latin typeface="Arial" panose="020B0604020202020204"/>
                <a:ea typeface="Arial" panose="020B0604020202020204"/>
                <a:cs typeface="Arial" panose="020B0604020202020204"/>
                <a:sym typeface="Arial" panose="020B0604020202020204"/>
              </a:rPr>
              <a:t>] ...)] [ (col_name,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 { VALUES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VALUE } [ROW] ( </a:t>
            </a:r>
            <a:r>
              <a:rPr lang="en-IN" sz="2000">
                <a:solidFill>
                  <a:schemeClr val="dk1"/>
                </a:solidFill>
                <a:latin typeface="Arial" panose="020B0604020202020204"/>
                <a:ea typeface="Arial" panose="020B0604020202020204"/>
                <a:cs typeface="Arial" panose="020B0604020202020204"/>
                <a:sym typeface="Arial" panose="020B0604020202020204"/>
              </a:rPr>
              <a:t>{ expr | DEFAULT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[ROW]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[ROW]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ON DUPLICATE KEY UPDATE assignment_list </a:t>
            </a:r>
            <a:r>
              <a:rPr lang="en-IN" sz="2000">
                <a:solidFill>
                  <a:schemeClr val="dk1"/>
                </a:solidFill>
                <a:latin typeface="Arial" panose="020B0604020202020204"/>
                <a:ea typeface="Arial" panose="020B0604020202020204"/>
                <a:cs typeface="Arial" panose="020B0604020202020204"/>
                <a:sym typeface="Arial" panose="020B0604020202020204"/>
              </a:rPr>
              <a:t>]</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269" name="Shape 1269"/>
        <p:cNvGrpSpPr/>
        <p:nvPr/>
      </p:nvGrpSpPr>
      <p:grpSpPr>
        <a:xfrm>
          <a:off x="0" y="0"/>
          <a:ext cx="0" cy="0"/>
          <a:chOff x="0" y="0"/>
          <a:chExt cx="0" cy="0"/>
        </a:xfrm>
      </p:grpSpPr>
      <p:sp>
        <p:nvSpPr>
          <p:cNvPr id="1270" name="Google Shape;1270;p116"/>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insert rows using select</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274" name="Shape 1274"/>
        <p:cNvGrpSpPr/>
        <p:nvPr/>
      </p:nvGrpSpPr>
      <p:grpSpPr>
        <a:xfrm>
          <a:off x="0" y="0"/>
          <a:ext cx="0" cy="0"/>
          <a:chOff x="0" y="0"/>
          <a:chExt cx="0" cy="0"/>
        </a:xfrm>
      </p:grpSpPr>
      <p:sp>
        <p:nvSpPr>
          <p:cNvPr id="1275" name="Google Shape;1275;p11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insert ... select</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276" name="Google Shape;1276;p117"/>
          <p:cNvSpPr/>
          <p:nvPr/>
        </p:nvSpPr>
        <p:spPr>
          <a:xfrm>
            <a:off x="263352" y="838201"/>
            <a:ext cx="115932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With INSERT ... SELECT, you can quickly insert many rows into a table from one or many tables.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277" name="Google Shape;1277;p117"/>
          <p:cNvSpPr/>
          <p:nvPr/>
        </p:nvSpPr>
        <p:spPr>
          <a:xfrm>
            <a:off x="362210" y="1563469"/>
            <a:ext cx="1048631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INSERT [INTO] </a:t>
            </a:r>
            <a:r>
              <a:rPr lang="en-IN" sz="2000">
                <a:solidFill>
                  <a:schemeClr val="dk1"/>
                </a:solidFill>
                <a:latin typeface="Arial" panose="020B0604020202020204"/>
                <a:ea typeface="Arial" panose="020B0604020202020204"/>
                <a:cs typeface="Arial" panose="020B0604020202020204"/>
                <a:sym typeface="Arial" panose="020B0604020202020204"/>
              </a:rPr>
              <a:t>tbl_name [(col_name,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SELECT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1278" name="Google Shape;1278;p117"/>
          <p:cNvSpPr/>
          <p:nvPr/>
        </p:nvSpPr>
        <p:spPr>
          <a:xfrm>
            <a:off x="263352" y="2416076"/>
            <a:ext cx="10328448" cy="369331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dept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deptno</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dept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deptno</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deptno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chemeClr val="dk1"/>
                </a:solidFill>
                <a:latin typeface="Arial" panose="020B0604020202020204"/>
                <a:ea typeface="Arial" panose="020B0604020202020204"/>
                <a:cs typeface="Arial" panose="020B0604020202020204"/>
                <a:sym typeface="Arial" panose="020B0604020202020204"/>
              </a:rPr>
              <a:t>dept;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dept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chemeClr val="dk1"/>
                </a:solidFill>
                <a:latin typeface="Arial" panose="020B0604020202020204"/>
                <a:ea typeface="Arial" panose="020B0604020202020204"/>
                <a:cs typeface="Arial" panose="020B0604020202020204"/>
                <a:sym typeface="Arial" panose="020B0604020202020204"/>
              </a:rPr>
              <a:t>dept;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dept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MAX</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deptno</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'HRD'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'BARODA'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'r57px33px'</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chemeClr val="dk1"/>
                </a:solidFill>
                <a:latin typeface="Arial" panose="020B0604020202020204"/>
                <a:ea typeface="Arial" panose="020B0604020202020204"/>
                <a:cs typeface="Arial" panose="020B0604020202020204"/>
                <a:sym typeface="Arial" panose="020B0604020202020204"/>
              </a:rPr>
              <a:t>dept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set</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40</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dept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@x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'HRD'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'BARODA'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'r57px33px'</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set</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74C49"/>
                </a:solidFill>
                <a:latin typeface="Arial" panose="020B0604020202020204"/>
                <a:ea typeface="Arial" panose="020B0604020202020204"/>
                <a:cs typeface="Arial" panose="020B0604020202020204"/>
                <a:sym typeface="Arial" panose="020B0604020202020204"/>
              </a:rPr>
              <a:t>MAX</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deptno</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dept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dept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@x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'HRD'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'BARODA'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'r57px33px'</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282" name="Shape 1282"/>
        <p:cNvGrpSpPr/>
        <p:nvPr/>
      </p:nvGrpSpPr>
      <p:grpSpPr>
        <a:xfrm>
          <a:off x="0" y="0"/>
          <a:ext cx="0" cy="0"/>
          <a:chOff x="0" y="0"/>
          <a:chExt cx="0" cy="0"/>
        </a:xfrm>
      </p:grpSpPr>
      <p:sp>
        <p:nvSpPr>
          <p:cNvPr id="1283" name="Google Shape;1283;p118"/>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SELECT statement…</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284" name="Google Shape;1284;p118"/>
          <p:cNvSpPr/>
          <p:nvPr/>
        </p:nvSpPr>
        <p:spPr>
          <a:xfrm>
            <a:off x="3611724" y="3429001"/>
            <a:ext cx="4968552"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rgbClr val="006C86"/>
                </a:solidFill>
                <a:latin typeface="Gill Sans" panose="020B0502020104020203"/>
                <a:ea typeface="Gill Sans" panose="020B0502020104020203"/>
                <a:cs typeface="Gill Sans" panose="020B0502020104020203"/>
                <a:sym typeface="Gill Sans" panose="020B0502020104020203"/>
              </a:rPr>
              <a:t>SELECT</a:t>
            </a:r>
            <a:r>
              <a:rPr lang="en-IN" sz="2800">
                <a:solidFill>
                  <a:schemeClr val="dk1"/>
                </a:solidFill>
                <a:latin typeface="Gill Sans" panose="020B0502020104020203"/>
                <a:ea typeface="Gill Sans" panose="020B0502020104020203"/>
                <a:cs typeface="Gill Sans" panose="020B0502020104020203"/>
                <a:sym typeface="Gill Sans" panose="020B0502020104020203"/>
              </a:rPr>
              <a:t> what_to_select</a:t>
            </a:r>
            <a:endParaRPr lang="en-IN" sz="2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800">
                <a:solidFill>
                  <a:srgbClr val="006C86"/>
                </a:solidFill>
                <a:latin typeface="Gill Sans" panose="020B0502020104020203"/>
                <a:ea typeface="Gill Sans" panose="020B0502020104020203"/>
                <a:cs typeface="Gill Sans" panose="020B0502020104020203"/>
                <a:sym typeface="Gill Sans" panose="020B0502020104020203"/>
              </a:rPr>
              <a:t>FROM</a:t>
            </a:r>
            <a:r>
              <a:rPr lang="en-IN" sz="2800">
                <a:solidFill>
                  <a:schemeClr val="dk1"/>
                </a:solidFill>
                <a:latin typeface="Gill Sans" panose="020B0502020104020203"/>
                <a:ea typeface="Gill Sans" panose="020B0502020104020203"/>
                <a:cs typeface="Gill Sans" panose="020B0502020104020203"/>
                <a:sym typeface="Gill Sans" panose="020B0502020104020203"/>
              </a:rPr>
              <a:t> which_table</a:t>
            </a:r>
            <a:endParaRPr lang="en-IN" sz="2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800">
                <a:solidFill>
                  <a:srgbClr val="006C86"/>
                </a:solidFill>
                <a:latin typeface="Gill Sans" panose="020B0502020104020203"/>
                <a:ea typeface="Gill Sans" panose="020B0502020104020203"/>
                <a:cs typeface="Gill Sans" panose="020B0502020104020203"/>
                <a:sym typeface="Gill Sans" panose="020B0502020104020203"/>
              </a:rPr>
              <a:t>WHERE</a:t>
            </a:r>
            <a:r>
              <a:rPr lang="en-IN" sz="2800">
                <a:solidFill>
                  <a:schemeClr val="dk1"/>
                </a:solidFill>
                <a:latin typeface="Gill Sans" panose="020B0502020104020203"/>
                <a:ea typeface="Gill Sans" panose="020B0502020104020203"/>
                <a:cs typeface="Gill Sans" panose="020B0502020104020203"/>
                <a:sym typeface="Gill Sans" panose="020B0502020104020203"/>
              </a:rPr>
              <a:t> conditions_to_satisfy;</a:t>
            </a:r>
            <a:endParaRPr lang="en-IN" sz="2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285" name="Google Shape;1285;p118"/>
          <p:cNvSpPr txBox="1"/>
          <p:nvPr/>
        </p:nvSpPr>
        <p:spPr>
          <a:xfrm>
            <a:off x="263352" y="332656"/>
            <a:ext cx="11593288"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Do not use the</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2400" b="1">
                <a:solidFill>
                  <a:srgbClr val="FF0000"/>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operator in your SELECT statements. Instead, use column names. Reason is that in MySQL Server scans for all column names and replaces the </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2400" b="1">
                <a:solidFill>
                  <a:srgbClr val="FF0000"/>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 with all the column names of the table(s) in the SELECT statement. Providing column names avoids this search-and-replace, and enhances performance.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289" name="Shape 1289"/>
        <p:cNvGrpSpPr/>
        <p:nvPr/>
      </p:nvGrpSpPr>
      <p:grpSpPr>
        <a:xfrm>
          <a:off x="0" y="0"/>
          <a:ext cx="0" cy="0"/>
          <a:chOff x="0" y="0"/>
          <a:chExt cx="0" cy="0"/>
        </a:xfrm>
      </p:grpSpPr>
      <p:sp>
        <p:nvSpPr>
          <p:cNvPr id="1290" name="Google Shape;1290;p119"/>
          <p:cNvSpPr txBox="1"/>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200"/>
              <a:buFont typeface="Arial" panose="020B0604020202020204"/>
              <a:buNone/>
            </a:pPr>
            <a:r>
              <a:rPr lang="en-IN" b="1" i="1">
                <a:latin typeface="Arial" panose="020B0604020202020204"/>
                <a:ea typeface="Arial" panose="020B0604020202020204"/>
                <a:cs typeface="Arial" panose="020B0604020202020204"/>
                <a:sym typeface="Arial" panose="020B0604020202020204"/>
              </a:rPr>
              <a:t>SELECT CLAUSE</a:t>
            </a:r>
            <a:endParaRPr lang="en-IN" b="1" i="1">
              <a:latin typeface="Arial" panose="020B0604020202020204"/>
              <a:ea typeface="Arial" panose="020B0604020202020204"/>
              <a:cs typeface="Arial" panose="020B0604020202020204"/>
              <a:sym typeface="Arial" panose="020B0604020202020204"/>
            </a:endParaRPr>
          </a:p>
        </p:txBody>
      </p:sp>
      <p:sp>
        <p:nvSpPr>
          <p:cNvPr id="1291" name="Google Shape;1291;p119"/>
          <p:cNvSpPr/>
          <p:nvPr/>
        </p:nvSpPr>
        <p:spPr>
          <a:xfrm>
            <a:off x="263352" y="1440821"/>
            <a:ext cx="91440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The </a:t>
            </a:r>
            <a:r>
              <a:rPr lang="en-IN" sz="1800" b="1">
                <a:solidFill>
                  <a:srgbClr val="006C86"/>
                </a:solidFill>
                <a:latin typeface="Arial" panose="020B0604020202020204"/>
                <a:ea typeface="Arial" panose="020B0604020202020204"/>
                <a:cs typeface="Arial" panose="020B0604020202020204"/>
                <a:sym typeface="Arial" panose="020B0604020202020204"/>
              </a:rPr>
              <a:t>SELECT</a:t>
            </a:r>
            <a:r>
              <a:rPr lang="en-IN" sz="2000">
                <a:solidFill>
                  <a:schemeClr val="dk1"/>
                </a:solidFill>
                <a:latin typeface="Arial" panose="020B0604020202020204"/>
                <a:ea typeface="Arial" panose="020B0604020202020204"/>
                <a:cs typeface="Arial" panose="020B0604020202020204"/>
                <a:sym typeface="Arial" panose="020B0604020202020204"/>
              </a:rPr>
              <a:t> statement retrieves or extracts data from tables in the database.</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292" name="Google Shape;1292;p119"/>
          <p:cNvSpPr/>
          <p:nvPr/>
        </p:nvSpPr>
        <p:spPr>
          <a:xfrm>
            <a:off x="263352" y="2132856"/>
            <a:ext cx="11593288" cy="206210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 use one or more tables separated by comma to extract data.</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 fetch one or more fields/columns in a single </a:t>
            </a:r>
            <a:r>
              <a:rPr lang="en-IN" sz="1800">
                <a:solidFill>
                  <a:srgbClr val="006C86"/>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command.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 specify star (</a:t>
            </a:r>
            <a:r>
              <a:rPr lang="en-IN" sz="20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in place of fields. In this case, </a:t>
            </a:r>
            <a:r>
              <a:rPr lang="en-IN" sz="1800">
                <a:solidFill>
                  <a:srgbClr val="006C86"/>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will return all the fields.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SELECT can also be used to retrieve rows computed without reference to any table </a:t>
            </a:r>
            <a:r>
              <a:rPr lang="en-IN" sz="1800">
                <a:solidFill>
                  <a:srgbClr val="FF0000"/>
                </a:solidFill>
                <a:latin typeface="Arial" panose="020B0604020202020204"/>
                <a:ea typeface="Arial" panose="020B0604020202020204"/>
                <a:cs typeface="Arial" panose="020B0604020202020204"/>
                <a:sym typeface="Arial" panose="020B0604020202020204"/>
              </a:rPr>
              <a:t>e.g. </a:t>
            </a:r>
            <a:r>
              <a:rPr lang="en-IN" sz="1800">
                <a:solidFill>
                  <a:srgbClr val="006C86"/>
                </a:solidFill>
                <a:latin typeface="Arial" panose="020B0604020202020204"/>
                <a:ea typeface="Arial" panose="020B0604020202020204"/>
                <a:cs typeface="Arial" panose="020B0604020202020204"/>
                <a:sym typeface="Arial" panose="020B0604020202020204"/>
              </a:rPr>
              <a:t>SELECT </a:t>
            </a:r>
            <a:r>
              <a:rPr lang="en-IN" sz="1800">
                <a:solidFill>
                  <a:srgbClr val="990055"/>
                </a:solidFill>
                <a:latin typeface="Arial" panose="020B0604020202020204"/>
                <a:ea typeface="Arial" panose="020B0604020202020204"/>
                <a:cs typeface="Arial" panose="020B0604020202020204"/>
                <a:sym typeface="Arial" panose="020B0604020202020204"/>
              </a:rPr>
              <a:t>1 </a:t>
            </a:r>
            <a:r>
              <a:rPr lang="en-IN" sz="1800">
                <a:solidFill>
                  <a:srgbClr val="A67F59"/>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296" name="Shape 1296"/>
        <p:cNvGrpSpPr/>
        <p:nvPr/>
      </p:nvGrpSpPr>
      <p:grpSpPr>
        <a:xfrm>
          <a:off x="0" y="0"/>
          <a:ext cx="0" cy="0"/>
          <a:chOff x="0" y="0"/>
          <a:chExt cx="0" cy="0"/>
        </a:xfrm>
      </p:grpSpPr>
      <p:sp>
        <p:nvSpPr>
          <p:cNvPr id="1297" name="Google Shape;1297;p120"/>
          <p:cNvSpPr txBox="1"/>
          <p:nvPr>
            <p:ph type="title"/>
          </p:nvPr>
        </p:nvSpPr>
        <p:spPr>
          <a:xfrm>
            <a:off x="609600" y="532201"/>
            <a:ext cx="10972800" cy="914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945D4A"/>
              </a:buClr>
              <a:buSzPts val="3200"/>
              <a:buFont typeface="Arial" panose="020B0604020202020204"/>
              <a:buNone/>
            </a:pPr>
            <a:r>
              <a:rPr lang="en-IN" b="1" i="1">
                <a:solidFill>
                  <a:srgbClr val="945D4A"/>
                </a:solidFill>
                <a:latin typeface="Arial" panose="020B0604020202020204"/>
                <a:ea typeface="Arial" panose="020B0604020202020204"/>
                <a:cs typeface="Arial" panose="020B0604020202020204"/>
                <a:sym typeface="Arial" panose="020B0604020202020204"/>
              </a:rPr>
              <a:t>Capabilities of </a:t>
            </a:r>
            <a:br>
              <a:rPr lang="en-IN" b="1" i="1">
                <a:solidFill>
                  <a:srgbClr val="945D4A"/>
                </a:solidFill>
                <a:latin typeface="Arial" panose="020B0604020202020204"/>
                <a:ea typeface="Arial" panose="020B0604020202020204"/>
                <a:cs typeface="Arial" panose="020B0604020202020204"/>
                <a:sym typeface="Arial" panose="020B0604020202020204"/>
              </a:rPr>
            </a:br>
            <a:r>
              <a:rPr lang="en-IN" b="1" i="1">
                <a:solidFill>
                  <a:srgbClr val="945D4A"/>
                </a:solidFill>
                <a:latin typeface="Arial" panose="020B0604020202020204"/>
                <a:ea typeface="Arial" panose="020B0604020202020204"/>
                <a:cs typeface="Arial" panose="020B0604020202020204"/>
                <a:sym typeface="Arial" panose="020B0604020202020204"/>
              </a:rPr>
              <a:t>		SELECT Statement</a:t>
            </a:r>
            <a:endParaRPr>
              <a:solidFill>
                <a:srgbClr val="945D4A"/>
              </a:solidFill>
              <a:latin typeface="Arial" panose="020B0604020202020204"/>
              <a:ea typeface="Arial" panose="020B0604020202020204"/>
              <a:cs typeface="Arial" panose="020B0604020202020204"/>
              <a:sym typeface="Arial" panose="020B0604020202020204"/>
            </a:endParaRPr>
          </a:p>
        </p:txBody>
      </p:sp>
      <p:sp>
        <p:nvSpPr>
          <p:cNvPr id="1298" name="Google Shape;1298;p120"/>
          <p:cNvSpPr/>
          <p:nvPr/>
        </p:nvSpPr>
        <p:spPr>
          <a:xfrm>
            <a:off x="609600" y="1893146"/>
            <a:ext cx="8762574" cy="1685846"/>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rgbClr val="0089A4"/>
              </a:buClr>
              <a:buSzPts val="2400"/>
              <a:buFont typeface="Bookman Old Style" panose="02050604050505020204"/>
              <a:buAutoNum type="arabicPeriod"/>
            </a:pPr>
            <a:r>
              <a:rPr lang="en-IN" sz="2400">
                <a:solidFill>
                  <a:srgbClr val="0089A4"/>
                </a:solidFill>
                <a:latin typeface="Arial" panose="020B0604020202020204"/>
                <a:ea typeface="Arial" panose="020B0604020202020204"/>
                <a:cs typeface="Arial" panose="020B0604020202020204"/>
                <a:sym typeface="Arial" panose="020B0604020202020204"/>
              </a:rPr>
              <a:t>SELECTION </a:t>
            </a:r>
            <a:endParaRPr lang="en-IN" sz="2400">
              <a:solidFill>
                <a:srgbClr val="0089A4"/>
              </a:solidFill>
              <a:latin typeface="Arial" panose="020B0604020202020204"/>
              <a:ea typeface="Arial" panose="020B0604020202020204"/>
              <a:cs typeface="Arial" panose="020B0604020202020204"/>
              <a:sym typeface="Arial" panose="020B0604020202020204"/>
            </a:endParaRPr>
          </a:p>
          <a:p>
            <a:pPr marL="457200" marR="0" lvl="0" indent="-457200" algn="l" rtl="0">
              <a:lnSpc>
                <a:spcPct val="150000"/>
              </a:lnSpc>
              <a:spcBef>
                <a:spcPts val="0"/>
              </a:spcBef>
              <a:spcAft>
                <a:spcPts val="0"/>
              </a:spcAft>
              <a:buClr>
                <a:srgbClr val="0089A4"/>
              </a:buClr>
              <a:buSzPts val="2400"/>
              <a:buFont typeface="Bookman Old Style" panose="02050604050505020204"/>
              <a:buAutoNum type="arabicPeriod"/>
            </a:pPr>
            <a:r>
              <a:rPr lang="en-IN" sz="2400">
                <a:solidFill>
                  <a:srgbClr val="0089A4"/>
                </a:solidFill>
                <a:latin typeface="Arial" panose="020B0604020202020204"/>
                <a:ea typeface="Arial" panose="020B0604020202020204"/>
                <a:cs typeface="Arial" panose="020B0604020202020204"/>
                <a:sym typeface="Arial" panose="020B0604020202020204"/>
              </a:rPr>
              <a:t>PROJECTION</a:t>
            </a:r>
            <a:endParaRPr lang="en-IN" sz="2400">
              <a:solidFill>
                <a:srgbClr val="0089A4"/>
              </a:solidFill>
              <a:latin typeface="Arial" panose="020B0604020202020204"/>
              <a:ea typeface="Arial" panose="020B0604020202020204"/>
              <a:cs typeface="Arial" panose="020B0604020202020204"/>
              <a:sym typeface="Arial" panose="020B0604020202020204"/>
            </a:endParaRPr>
          </a:p>
          <a:p>
            <a:pPr marL="457200" marR="0" lvl="0" indent="-457200" algn="l" rtl="0">
              <a:lnSpc>
                <a:spcPct val="150000"/>
              </a:lnSpc>
              <a:spcBef>
                <a:spcPts val="0"/>
              </a:spcBef>
              <a:spcAft>
                <a:spcPts val="0"/>
              </a:spcAft>
              <a:buClr>
                <a:srgbClr val="0089A4"/>
              </a:buClr>
              <a:buSzPts val="2400"/>
              <a:buFont typeface="Bookman Old Style" panose="02050604050505020204"/>
              <a:buAutoNum type="arabicPeriod"/>
            </a:pPr>
            <a:r>
              <a:rPr lang="en-IN" sz="2400">
                <a:solidFill>
                  <a:srgbClr val="0089A4"/>
                </a:solidFill>
                <a:latin typeface="Arial" panose="020B0604020202020204"/>
                <a:ea typeface="Arial" panose="020B0604020202020204"/>
                <a:cs typeface="Arial" panose="020B0604020202020204"/>
                <a:sym typeface="Arial" panose="020B0604020202020204"/>
              </a:rPr>
              <a:t>JOINING</a:t>
            </a:r>
            <a:endParaRPr lang="en-IN" sz="2400">
              <a:solidFill>
                <a:srgbClr val="0089A4"/>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82" name="Shape 182"/>
        <p:cNvGrpSpPr/>
        <p:nvPr/>
      </p:nvGrpSpPr>
      <p:grpSpPr>
        <a:xfrm>
          <a:off x="0" y="0"/>
          <a:ext cx="0" cy="0"/>
          <a:chOff x="0" y="0"/>
          <a:chExt cx="0" cy="0"/>
        </a:xfrm>
      </p:grpSpPr>
      <p:sp>
        <p:nvSpPr>
          <p:cNvPr id="183" name="Google Shape;183;p12"/>
          <p:cNvSpPr txBox="1"/>
          <p:nvPr/>
        </p:nvSpPr>
        <p:spPr>
          <a:xfrm>
            <a:off x="263353" y="116632"/>
            <a:ext cx="2952328" cy="14003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struct </a:t>
            </a:r>
            <a:r>
              <a:rPr lang="en-IN" sz="1700">
                <a:solidFill>
                  <a:srgbClr val="006C86"/>
                </a:solidFill>
                <a:latin typeface="Arial" panose="020B0604020202020204"/>
                <a:ea typeface="Arial" panose="020B0604020202020204"/>
                <a:cs typeface="Arial" panose="020B0604020202020204"/>
                <a:sym typeface="Arial" panose="020B0604020202020204"/>
              </a:rPr>
              <a:t>Employee</a:t>
            </a:r>
            <a:r>
              <a:rPr lang="en-IN" sz="1700">
                <a:solidFill>
                  <a:schemeClr val="dk1"/>
                </a:solidFill>
                <a:latin typeface="Arial" panose="020B0604020202020204"/>
                <a:ea typeface="Arial" panose="020B0604020202020204"/>
                <a:cs typeface="Arial" panose="020B0604020202020204"/>
                <a:sym typeface="Arial" panose="020B0604020202020204"/>
              </a:rPr>
              <a:t> {</a:t>
            </a:r>
            <a:endParaRPr lang="en-IN" sz="17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   int emp_no;</a:t>
            </a:r>
            <a:endParaRPr lang="en-IN" sz="17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   char emp_name[50];</a:t>
            </a:r>
            <a:endParaRPr lang="en-IN" sz="17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   int salary;</a:t>
            </a:r>
            <a:endParaRPr lang="en-IN" sz="17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 </a:t>
            </a:r>
            <a:r>
              <a:rPr lang="en-IN" sz="1700">
                <a:solidFill>
                  <a:srgbClr val="006C86"/>
                </a:solidFill>
                <a:latin typeface="Arial" panose="020B0604020202020204"/>
                <a:ea typeface="Arial" panose="020B0604020202020204"/>
                <a:cs typeface="Arial" panose="020B0604020202020204"/>
                <a:sym typeface="Arial" panose="020B0604020202020204"/>
              </a:rPr>
              <a:t>emp</a:t>
            </a:r>
            <a:r>
              <a:rPr lang="en-IN" sz="1700">
                <a:solidFill>
                  <a:schemeClr val="dk1"/>
                </a:solidFill>
                <a:latin typeface="Arial" panose="020B0604020202020204"/>
                <a:ea typeface="Arial" panose="020B0604020202020204"/>
                <a:cs typeface="Arial" panose="020B0604020202020204"/>
                <a:sym typeface="Arial" panose="020B0604020202020204"/>
              </a:rPr>
              <a:t>[1000];</a:t>
            </a:r>
            <a:endParaRPr lang="en-IN" sz="1700">
              <a:solidFill>
                <a:schemeClr val="dk1"/>
              </a:solidFill>
              <a:latin typeface="Arial" panose="020B0604020202020204"/>
              <a:ea typeface="Arial" panose="020B0604020202020204"/>
              <a:cs typeface="Arial" panose="020B0604020202020204"/>
              <a:sym typeface="Arial" panose="020B0604020202020204"/>
            </a:endParaRPr>
          </a:p>
        </p:txBody>
      </p:sp>
      <p:sp>
        <p:nvSpPr>
          <p:cNvPr id="184" name="Google Shape;184;p12"/>
          <p:cNvSpPr txBox="1"/>
          <p:nvPr/>
        </p:nvSpPr>
        <p:spPr>
          <a:xfrm>
            <a:off x="4007767" y="116632"/>
            <a:ext cx="3888432" cy="16619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struct </a:t>
            </a:r>
            <a:r>
              <a:rPr lang="en-IN" sz="1700">
                <a:solidFill>
                  <a:srgbClr val="006C86"/>
                </a:solidFill>
                <a:latin typeface="Arial" panose="020B0604020202020204"/>
                <a:ea typeface="Arial" panose="020B0604020202020204"/>
                <a:cs typeface="Arial" panose="020B0604020202020204"/>
                <a:sym typeface="Arial" panose="020B0604020202020204"/>
              </a:rPr>
              <a:t>Employee</a:t>
            </a:r>
            <a:r>
              <a:rPr lang="en-IN" sz="1700">
                <a:solidFill>
                  <a:schemeClr val="dk1"/>
                </a:solidFill>
                <a:latin typeface="Arial" panose="020B0604020202020204"/>
                <a:ea typeface="Arial" panose="020B0604020202020204"/>
                <a:cs typeface="Arial" panose="020B0604020202020204"/>
                <a:sym typeface="Arial" panose="020B0604020202020204"/>
              </a:rPr>
              <a:t> {</a:t>
            </a:r>
            <a:endParaRPr lang="en-IN" sz="17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   int emp_no;</a:t>
            </a:r>
            <a:endParaRPr lang="en-IN" sz="17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   char emp_name[50];</a:t>
            </a:r>
            <a:endParaRPr lang="en-IN" sz="17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   int salary;</a:t>
            </a:r>
            <a:endParaRPr lang="en-IN" sz="17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a:t>
            </a:r>
            <a:endParaRPr lang="en-IN" sz="17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700">
                <a:solidFill>
                  <a:schemeClr val="dk1"/>
                </a:solidFill>
                <a:latin typeface="Arial" panose="020B0604020202020204"/>
                <a:ea typeface="Arial" panose="020B0604020202020204"/>
                <a:cs typeface="Arial" panose="020B0604020202020204"/>
                <a:sym typeface="Arial" panose="020B0604020202020204"/>
              </a:rPr>
              <a:t>struct </a:t>
            </a:r>
            <a:r>
              <a:rPr lang="en-IN" sz="1700">
                <a:solidFill>
                  <a:srgbClr val="006C86"/>
                </a:solidFill>
                <a:latin typeface="Arial" panose="020B0604020202020204"/>
                <a:ea typeface="Arial" panose="020B0604020202020204"/>
                <a:cs typeface="Arial" panose="020B0604020202020204"/>
                <a:sym typeface="Arial" panose="020B0604020202020204"/>
              </a:rPr>
              <a:t>Employee emp</a:t>
            </a:r>
            <a:r>
              <a:rPr lang="en-IN" sz="1700">
                <a:solidFill>
                  <a:schemeClr val="dk1"/>
                </a:solidFill>
                <a:latin typeface="Arial" panose="020B0604020202020204"/>
                <a:ea typeface="Arial" panose="020B0604020202020204"/>
                <a:cs typeface="Arial" panose="020B0604020202020204"/>
                <a:sym typeface="Arial" panose="020B0604020202020204"/>
              </a:rPr>
              <a:t>[1000];</a:t>
            </a:r>
            <a:endParaRPr lang="en-IN" sz="1700">
              <a:solidFill>
                <a:schemeClr val="dk1"/>
              </a:solidFill>
              <a:latin typeface="Arial" panose="020B0604020202020204"/>
              <a:ea typeface="Arial" panose="020B0604020202020204"/>
              <a:cs typeface="Arial" panose="020B0604020202020204"/>
              <a:sym typeface="Arial" panose="020B0604020202020204"/>
            </a:endParaRPr>
          </a:p>
        </p:txBody>
      </p:sp>
      <p:sp>
        <p:nvSpPr>
          <p:cNvPr id="185" name="Google Shape;185;p12"/>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file-oriented system</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186" name="Google Shape;186;p12"/>
          <p:cNvGrpSpPr/>
          <p:nvPr/>
        </p:nvGrpSpPr>
        <p:grpSpPr>
          <a:xfrm>
            <a:off x="119335" y="1916832"/>
            <a:ext cx="11809309" cy="4884355"/>
            <a:chOff x="7129860" y="4077606"/>
            <a:chExt cx="11546463" cy="4884355"/>
          </a:xfrm>
        </p:grpSpPr>
        <p:sp>
          <p:nvSpPr>
            <p:cNvPr id="187" name="Google Shape;187;p12"/>
            <p:cNvSpPr/>
            <p:nvPr/>
          </p:nvSpPr>
          <p:spPr>
            <a:xfrm>
              <a:off x="7129860" y="4077606"/>
              <a:ext cx="18448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c:\employee.txt</a:t>
              </a:r>
              <a:endParaRPr sz="1800">
                <a:solidFill>
                  <a:srgbClr val="0070C0"/>
                </a:solidFill>
                <a:latin typeface="Arial" panose="020B0604020202020204"/>
                <a:ea typeface="Arial" panose="020B0604020202020204"/>
                <a:cs typeface="Arial" panose="020B0604020202020204"/>
                <a:sym typeface="Arial" panose="020B0604020202020204"/>
              </a:endParaRPr>
            </a:p>
          </p:txBody>
        </p:sp>
        <p:sp>
          <p:nvSpPr>
            <p:cNvPr id="188" name="Google Shape;188;p12"/>
            <p:cNvSpPr txBox="1"/>
            <p:nvPr/>
          </p:nvSpPr>
          <p:spPr>
            <a:xfrm>
              <a:off x="7173268" y="4437646"/>
              <a:ext cx="1799261" cy="3139321"/>
            </a:xfrm>
            <a:prstGeom prst="rect">
              <a:avLst/>
            </a:prstGeom>
            <a:solidFill>
              <a:srgbClr val="F6F7E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   suraj 4000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2   ramesh 6000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3   rajan 4500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500 sam 3500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1000 amit 2300</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9" name="Google Shape;189;p12"/>
            <p:cNvSpPr txBox="1"/>
            <p:nvPr/>
          </p:nvSpPr>
          <p:spPr>
            <a:xfrm>
              <a:off x="11677994" y="4437646"/>
              <a:ext cx="2174424" cy="3693319"/>
            </a:xfrm>
            <a:prstGeom prst="rect">
              <a:avLst/>
            </a:prstGeom>
            <a:noFill/>
            <a:ln w="19050" cap="flat" cmpd="sng">
              <a:solidFill>
                <a:srgbClr val="CAA49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   suraj 4000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2   ramesh 6000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3   rajan 4500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500  sam 3500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3   rajan 4500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AutoNum type="arabicPlain" startAt="500"/>
              </a:pPr>
              <a:r>
                <a:rPr lang="en-IN" sz="1800">
                  <a:solidFill>
                    <a:schemeClr val="dk1"/>
                  </a:solidFill>
                  <a:latin typeface="Arial" panose="020B0604020202020204"/>
                  <a:ea typeface="Arial" panose="020B0604020202020204"/>
                  <a:cs typeface="Arial" panose="020B0604020202020204"/>
                  <a:sym typeface="Arial" panose="020B0604020202020204"/>
                </a:rPr>
                <a:t>  sam 3500</a:t>
              </a:r>
              <a:endParaRPr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1000 amit 2300</a:t>
              </a:r>
              <a:endParaRPr sz="1800">
                <a:solidFill>
                  <a:srgbClr val="FF0000"/>
                </a:solidFill>
                <a:latin typeface="Arial" panose="020B0604020202020204"/>
                <a:ea typeface="Arial" panose="020B0604020202020204"/>
                <a:cs typeface="Arial" panose="020B0604020202020204"/>
                <a:sym typeface="Arial" panose="020B0604020202020204"/>
              </a:endParaRPr>
            </a:p>
          </p:txBody>
        </p:sp>
        <p:sp>
          <p:nvSpPr>
            <p:cNvPr id="190" name="Google Shape;190;p12"/>
            <p:cNvSpPr txBox="1"/>
            <p:nvPr/>
          </p:nvSpPr>
          <p:spPr>
            <a:xfrm>
              <a:off x="16641561" y="4437646"/>
              <a:ext cx="2034762" cy="2031325"/>
            </a:xfrm>
            <a:prstGeom prst="rect">
              <a:avLst/>
            </a:prstGeom>
            <a:noFill/>
            <a:ln w="19050" cap="flat" cmpd="sng">
              <a:solidFill>
                <a:srgbClr val="CAA49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   suraj 4000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2   ramesh 6000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3   rajan 4500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500 sam 3500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1250 neel 4500</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1" name="Google Shape;191;p12"/>
            <p:cNvSpPr txBox="1"/>
            <p:nvPr/>
          </p:nvSpPr>
          <p:spPr>
            <a:xfrm>
              <a:off x="14257947" y="4437646"/>
              <a:ext cx="2034763" cy="2862322"/>
            </a:xfrm>
            <a:prstGeom prst="rect">
              <a:avLst/>
            </a:prstGeom>
            <a:noFill/>
            <a:ln w="19050" cap="flat" cmpd="sng">
              <a:solidFill>
                <a:srgbClr val="CAA49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   suraj 4000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2   ramesh 6000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3   rajan 4500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sam 500 3500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ram  550</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5000</a:t>
              </a:r>
              <a:endParaRPr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1000 amit 2300</a:t>
              </a:r>
              <a:endParaRPr sz="1800">
                <a:solidFill>
                  <a:srgbClr val="FF0000"/>
                </a:solidFill>
                <a:latin typeface="Arial" panose="020B0604020202020204"/>
                <a:ea typeface="Arial" panose="020B0604020202020204"/>
                <a:cs typeface="Arial" panose="020B0604020202020204"/>
                <a:sym typeface="Arial" panose="020B0604020202020204"/>
              </a:endParaRPr>
            </a:p>
          </p:txBody>
        </p:sp>
        <p:sp>
          <p:nvSpPr>
            <p:cNvPr id="192" name="Google Shape;192;p12"/>
            <p:cNvSpPr/>
            <p:nvPr/>
          </p:nvSpPr>
          <p:spPr>
            <a:xfrm>
              <a:off x="9374951" y="4077606"/>
              <a:ext cx="19408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c:\employee.txt</a:t>
              </a:r>
              <a:endParaRPr sz="1800">
                <a:solidFill>
                  <a:srgbClr val="0070C0"/>
                </a:solidFill>
                <a:latin typeface="Arial" panose="020B0604020202020204"/>
                <a:ea typeface="Arial" panose="020B0604020202020204"/>
                <a:cs typeface="Arial" panose="020B0604020202020204"/>
                <a:sym typeface="Arial" panose="020B0604020202020204"/>
              </a:endParaRPr>
            </a:p>
          </p:txBody>
        </p:sp>
        <p:sp>
          <p:nvSpPr>
            <p:cNvPr id="193" name="Google Shape;193;p12"/>
            <p:cNvSpPr txBox="1"/>
            <p:nvPr/>
          </p:nvSpPr>
          <p:spPr>
            <a:xfrm>
              <a:off x="9374952" y="4437646"/>
              <a:ext cx="1921216" cy="4524315"/>
            </a:xfrm>
            <a:prstGeom prst="rect">
              <a:avLst/>
            </a:prstGeom>
            <a:noFill/>
            <a:ln w="19050" cap="flat" cmpd="sng">
              <a:solidFill>
                <a:srgbClr val="CAA49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   suraj 4000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2   ramesh 6000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3   rajan 4500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500 sam 3500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1000 amit 2300</a:t>
              </a:r>
              <a:endParaRPr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2000 jerry 4500</a:t>
              </a:r>
              <a:endParaRPr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p:txBody>
        </p:sp>
        <p:sp>
          <p:nvSpPr>
            <p:cNvPr id="194" name="Google Shape;194;p12"/>
            <p:cNvSpPr/>
            <p:nvPr/>
          </p:nvSpPr>
          <p:spPr>
            <a:xfrm>
              <a:off x="11677994" y="4077606"/>
              <a:ext cx="21744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c:\employee.txt</a:t>
              </a:r>
              <a:endParaRPr sz="1800">
                <a:solidFill>
                  <a:srgbClr val="0070C0"/>
                </a:solidFill>
                <a:latin typeface="Arial" panose="020B0604020202020204"/>
                <a:ea typeface="Arial" panose="020B0604020202020204"/>
                <a:cs typeface="Arial" panose="020B0604020202020204"/>
                <a:sym typeface="Arial" panose="020B0604020202020204"/>
              </a:endParaRPr>
            </a:p>
          </p:txBody>
        </p:sp>
        <p:sp>
          <p:nvSpPr>
            <p:cNvPr id="195" name="Google Shape;195;p12"/>
            <p:cNvSpPr/>
            <p:nvPr/>
          </p:nvSpPr>
          <p:spPr>
            <a:xfrm>
              <a:off x="14257947" y="4077606"/>
              <a:ext cx="20347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c:\employee.txt</a:t>
              </a:r>
              <a:endParaRPr sz="1800">
                <a:solidFill>
                  <a:srgbClr val="0070C0"/>
                </a:solidFill>
                <a:latin typeface="Arial" panose="020B0604020202020204"/>
                <a:ea typeface="Arial" panose="020B0604020202020204"/>
                <a:cs typeface="Arial" panose="020B0604020202020204"/>
                <a:sym typeface="Arial" panose="020B0604020202020204"/>
              </a:endParaRPr>
            </a:p>
          </p:txBody>
        </p:sp>
        <p:sp>
          <p:nvSpPr>
            <p:cNvPr id="196" name="Google Shape;196;p12"/>
            <p:cNvSpPr/>
            <p:nvPr/>
          </p:nvSpPr>
          <p:spPr>
            <a:xfrm>
              <a:off x="16641561" y="4077606"/>
              <a:ext cx="20347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c:\employee.txt</a:t>
              </a:r>
              <a:endParaRPr sz="1800">
                <a:solidFill>
                  <a:srgbClr val="0070C0"/>
                </a:solidFill>
                <a:latin typeface="Arial" panose="020B0604020202020204"/>
                <a:ea typeface="Arial" panose="020B0604020202020204"/>
                <a:cs typeface="Arial" panose="020B0604020202020204"/>
                <a:sym typeface="Arial" panose="020B0604020202020204"/>
              </a:endParaRPr>
            </a:p>
          </p:txBody>
        </p:sp>
      </p:grpSp>
      <p:sp>
        <p:nvSpPr>
          <p:cNvPr id="197" name="Google Shape;197;p12"/>
          <p:cNvSpPr txBox="1"/>
          <p:nvPr/>
        </p:nvSpPr>
        <p:spPr>
          <a:xfrm>
            <a:off x="8814753" y="510187"/>
            <a:ext cx="18526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i="1">
                <a:solidFill>
                  <a:srgbClr val="DC525C"/>
                </a:solidFill>
                <a:latin typeface="Arial" panose="020B0604020202020204"/>
                <a:ea typeface="Arial" panose="020B0604020202020204"/>
                <a:cs typeface="Arial" panose="020B0604020202020204"/>
                <a:sym typeface="Arial" panose="020B0604020202020204"/>
              </a:rPr>
              <a:t>File Anomalies</a:t>
            </a:r>
            <a:endParaRPr sz="2000" i="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302" name="Shape 1302"/>
        <p:cNvGrpSpPr/>
        <p:nvPr/>
      </p:nvGrpSpPr>
      <p:grpSpPr>
        <a:xfrm>
          <a:off x="0" y="0"/>
          <a:ext cx="0" cy="0"/>
          <a:chOff x="0" y="0"/>
          <a:chExt cx="0" cy="0"/>
        </a:xfrm>
      </p:grpSpPr>
      <p:sp>
        <p:nvSpPr>
          <p:cNvPr id="1303" name="Google Shape;1303;p121"/>
          <p:cNvSpPr/>
          <p:nvPr/>
        </p:nvSpPr>
        <p:spPr>
          <a:xfrm>
            <a:off x="407368" y="1143003"/>
            <a:ext cx="11377264" cy="1692771"/>
          </a:xfrm>
          <a:prstGeom prst="rect">
            <a:avLst/>
          </a:prstGeom>
          <a:noFill/>
          <a:ln>
            <a:noFill/>
          </a:ln>
        </p:spPr>
        <p:txBody>
          <a:bodyPr spcFirstLastPara="1" wrap="square" lIns="91425" tIns="45700" rIns="91425" bIns="45700" anchor="t" anchorCtr="0">
            <a:spAutoFit/>
          </a:bodyPr>
          <a:lstStyle/>
          <a:p>
            <a:pPr marL="0" marR="0" lvl="0" indent="-177800" algn="l" rtl="0">
              <a:lnSpc>
                <a:spcPct val="200000"/>
              </a:lnSpc>
              <a:spcBef>
                <a:spcPts val="0"/>
              </a:spcBef>
              <a:spcAft>
                <a:spcPts val="0"/>
              </a:spcAft>
              <a:buClr>
                <a:srgbClr val="5F9378"/>
              </a:buClr>
              <a:buSzPts val="2800"/>
              <a:buFont typeface="Noto Sans Symbols"/>
              <a:buChar char="⮚"/>
            </a:pPr>
            <a:r>
              <a:rPr lang="en-IN" sz="2800" b="1" i="1">
                <a:solidFill>
                  <a:srgbClr val="5F9378"/>
                </a:solidFill>
                <a:latin typeface="Arial" panose="020B0604020202020204"/>
                <a:ea typeface="Arial" panose="020B0604020202020204"/>
                <a:cs typeface="Arial" panose="020B0604020202020204"/>
                <a:sym typeface="Arial" panose="020B0604020202020204"/>
              </a:rPr>
              <a:t>SELECTION</a:t>
            </a:r>
            <a:endParaRPr lang="en-IN" sz="2800" b="1" i="1">
              <a:solidFill>
                <a:srgbClr val="5F9378"/>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Selection capability in SQL is to choose the record’s/row’s/</a:t>
            </a:r>
            <a:r>
              <a:rPr lang="en-IN" sz="2400">
                <a:solidFill>
                  <a:schemeClr val="dk1"/>
                </a:solidFill>
                <a:latin typeface="Gill Sans" panose="020B0502020104020203"/>
                <a:ea typeface="Gill Sans" panose="020B0502020104020203"/>
                <a:cs typeface="Gill Sans" panose="020B0502020104020203"/>
                <a:sym typeface="Gill Sans" panose="020B0502020104020203"/>
              </a:rPr>
              <a:t>tuple’s</a:t>
            </a:r>
            <a:r>
              <a:rPr lang="en-IN" sz="2400">
                <a:solidFill>
                  <a:schemeClr val="dk1"/>
                </a:solidFill>
                <a:latin typeface="Arial" panose="020B0604020202020204"/>
                <a:ea typeface="Arial" panose="020B0604020202020204"/>
                <a:cs typeface="Arial" panose="020B0604020202020204"/>
                <a:sym typeface="Arial" panose="020B0604020202020204"/>
              </a:rPr>
              <a:t> in a table that you want to return by a query.</a:t>
            </a:r>
            <a:endParaRPr sz="2400" b="1">
              <a:solidFill>
                <a:schemeClr val="dk1"/>
              </a:solidFill>
              <a:latin typeface="Arial" panose="020B0604020202020204"/>
              <a:ea typeface="Arial" panose="020B0604020202020204"/>
              <a:cs typeface="Arial" panose="020B0604020202020204"/>
              <a:sym typeface="Arial" panose="020B0604020202020204"/>
            </a:endParaRPr>
          </a:p>
        </p:txBody>
      </p:sp>
      <p:sp>
        <p:nvSpPr>
          <p:cNvPr id="1304" name="Google Shape;1304;p121"/>
          <p:cNvSpPr txBox="1"/>
          <p:nvPr>
            <p:ph type="title"/>
          </p:nvPr>
        </p:nvSpPr>
        <p:spPr>
          <a:xfrm>
            <a:off x="609600" y="260648"/>
            <a:ext cx="10972800" cy="914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945D4A"/>
              </a:buClr>
              <a:buSzPts val="3200"/>
              <a:buFont typeface="Arial" panose="020B0604020202020204"/>
              <a:buNone/>
            </a:pPr>
            <a:r>
              <a:rPr lang="en-IN" b="1" i="1">
                <a:solidFill>
                  <a:srgbClr val="945D4A"/>
                </a:solidFill>
                <a:latin typeface="Arial" panose="020B0604020202020204"/>
                <a:ea typeface="Arial" panose="020B0604020202020204"/>
                <a:cs typeface="Arial" panose="020B0604020202020204"/>
                <a:sym typeface="Arial" panose="020B0604020202020204"/>
              </a:rPr>
              <a:t>Capabilities of </a:t>
            </a:r>
            <a:br>
              <a:rPr lang="en-IN" b="1" i="1">
                <a:solidFill>
                  <a:srgbClr val="945D4A"/>
                </a:solidFill>
                <a:latin typeface="Arial" panose="020B0604020202020204"/>
                <a:ea typeface="Arial" panose="020B0604020202020204"/>
                <a:cs typeface="Arial" panose="020B0604020202020204"/>
                <a:sym typeface="Arial" panose="020B0604020202020204"/>
              </a:rPr>
            </a:br>
            <a:r>
              <a:rPr lang="en-IN" b="1" i="1">
                <a:solidFill>
                  <a:srgbClr val="945D4A"/>
                </a:solidFill>
                <a:latin typeface="Arial" panose="020B0604020202020204"/>
                <a:ea typeface="Arial" panose="020B0604020202020204"/>
                <a:cs typeface="Arial" panose="020B0604020202020204"/>
                <a:sym typeface="Arial" panose="020B0604020202020204"/>
              </a:rPr>
              <a:t>		SELECT Statement</a:t>
            </a:r>
            <a:endParaRPr>
              <a:solidFill>
                <a:srgbClr val="945D4A"/>
              </a:solidFill>
              <a:latin typeface="Arial" panose="020B0604020202020204"/>
              <a:ea typeface="Arial" panose="020B0604020202020204"/>
              <a:cs typeface="Arial" panose="020B0604020202020204"/>
              <a:sym typeface="Arial" panose="020B0604020202020204"/>
            </a:endParaRPr>
          </a:p>
        </p:txBody>
      </p:sp>
      <p:graphicFrame>
        <p:nvGraphicFramePr>
          <p:cNvPr id="1305" name="Google Shape;1305;p121"/>
          <p:cNvGraphicFramePr/>
          <p:nvPr/>
        </p:nvGraphicFramePr>
        <p:xfrm>
          <a:off x="407368" y="3429000"/>
          <a:ext cx="8228525" cy="3000000"/>
        </p:xfrm>
        <a:graphic>
          <a:graphicData uri="http://schemas.openxmlformats.org/drawingml/2006/table">
            <a:tbl>
              <a:tblPr>
                <a:noFill/>
                <a:tableStyleId>{923FFE9B-9BAF-4ABE-A627-EA847B242110}</a:tableStyleId>
              </a:tblPr>
              <a:tblGrid>
                <a:gridCol w="1432425"/>
                <a:gridCol w="1398825"/>
                <a:gridCol w="1675225"/>
                <a:gridCol w="1861025"/>
                <a:gridCol w="1861025"/>
              </a:tblGrid>
              <a:tr h="402575">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EMPNO</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ENAME</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JOB</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HIREDATE</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DEPTNO</a:t>
                      </a:r>
                      <a:endParaRPr lang="en-IN" sz="2000">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Saleel</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Manager</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1995-01-01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10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2</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Janhavi</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Sales</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1994-12-20</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20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3</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Snehal</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Manager</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1997-05-21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10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4</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Rahul</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Account</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1997-07-30</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10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3004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5</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Ketan</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Sales</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1994-01-01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30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r>
            </a:tbl>
          </a:graphicData>
        </a:graphic>
      </p:graphicFrame>
      <p:sp>
        <p:nvSpPr>
          <p:cNvPr id="1306" name="Google Shape;1306;p121"/>
          <p:cNvSpPr/>
          <p:nvPr/>
        </p:nvSpPr>
        <p:spPr>
          <a:xfrm>
            <a:off x="407368" y="3059668"/>
            <a:ext cx="3917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1">
                <a:solidFill>
                  <a:schemeClr val="dk1"/>
                </a:solidFill>
                <a:latin typeface="Arial" panose="020B0604020202020204"/>
                <a:ea typeface="Arial" panose="020B0604020202020204"/>
                <a:cs typeface="Arial" panose="020B0604020202020204"/>
                <a:sym typeface="Arial" panose="020B0604020202020204"/>
              </a:rPr>
              <a:t>R</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310" name="Shape 1310"/>
        <p:cNvGrpSpPr/>
        <p:nvPr/>
      </p:nvGrpSpPr>
      <p:grpSpPr>
        <a:xfrm>
          <a:off x="0" y="0"/>
          <a:ext cx="0" cy="0"/>
          <a:chOff x="0" y="0"/>
          <a:chExt cx="0" cy="0"/>
        </a:xfrm>
      </p:grpSpPr>
      <p:sp>
        <p:nvSpPr>
          <p:cNvPr id="1311" name="Google Shape;1311;p122"/>
          <p:cNvSpPr/>
          <p:nvPr/>
        </p:nvSpPr>
        <p:spPr>
          <a:xfrm>
            <a:off x="406800" y="1143003"/>
            <a:ext cx="11449839" cy="1692771"/>
          </a:xfrm>
          <a:prstGeom prst="rect">
            <a:avLst/>
          </a:prstGeom>
          <a:noFill/>
          <a:ln>
            <a:noFill/>
          </a:ln>
        </p:spPr>
        <p:txBody>
          <a:bodyPr spcFirstLastPara="1" wrap="square" lIns="91425" tIns="45700" rIns="91425" bIns="45700" anchor="t" anchorCtr="0">
            <a:spAutoFit/>
          </a:bodyPr>
          <a:lstStyle/>
          <a:p>
            <a:pPr marL="0" marR="0" lvl="0" indent="-177800" algn="l" rtl="0">
              <a:lnSpc>
                <a:spcPct val="200000"/>
              </a:lnSpc>
              <a:spcBef>
                <a:spcPts val="0"/>
              </a:spcBef>
              <a:spcAft>
                <a:spcPts val="0"/>
              </a:spcAft>
              <a:buClr>
                <a:srgbClr val="5F9378"/>
              </a:buClr>
              <a:buSzPts val="2800"/>
              <a:buFont typeface="Noto Sans Symbols"/>
              <a:buChar char="⮚"/>
            </a:pPr>
            <a:r>
              <a:rPr lang="en-IN" sz="2800" b="1" i="1">
                <a:solidFill>
                  <a:srgbClr val="5F9378"/>
                </a:solidFill>
                <a:latin typeface="Arial" panose="020B0604020202020204"/>
                <a:ea typeface="Arial" panose="020B0604020202020204"/>
                <a:cs typeface="Arial" panose="020B0604020202020204"/>
                <a:sym typeface="Arial" panose="020B0604020202020204"/>
              </a:rPr>
              <a:t>PROJECTION</a:t>
            </a:r>
            <a:endParaRPr lang="en-IN" sz="2800" b="1" i="1">
              <a:solidFill>
                <a:srgbClr val="5F9378"/>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Projection capability in SQL to choose the column’s/attribute’s/field’s in a table that you want to return by your query.</a:t>
            </a:r>
            <a:endParaRPr lang="en-IN"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1312" name="Google Shape;1312;p122"/>
          <p:cNvSpPr txBox="1"/>
          <p:nvPr>
            <p:ph type="title"/>
          </p:nvPr>
        </p:nvSpPr>
        <p:spPr>
          <a:xfrm>
            <a:off x="609600" y="260648"/>
            <a:ext cx="10972800" cy="914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945D4A"/>
              </a:buClr>
              <a:buSzPts val="3200"/>
              <a:buFont typeface="Arial" panose="020B0604020202020204"/>
              <a:buNone/>
            </a:pPr>
            <a:r>
              <a:rPr lang="en-IN" b="1" i="1">
                <a:solidFill>
                  <a:srgbClr val="945D4A"/>
                </a:solidFill>
                <a:latin typeface="Arial" panose="020B0604020202020204"/>
                <a:ea typeface="Arial" panose="020B0604020202020204"/>
                <a:cs typeface="Arial" panose="020B0604020202020204"/>
                <a:sym typeface="Arial" panose="020B0604020202020204"/>
              </a:rPr>
              <a:t>Capabilities of </a:t>
            </a:r>
            <a:br>
              <a:rPr lang="en-IN" b="1" i="1">
                <a:solidFill>
                  <a:srgbClr val="945D4A"/>
                </a:solidFill>
                <a:latin typeface="Arial" panose="020B0604020202020204"/>
                <a:ea typeface="Arial" panose="020B0604020202020204"/>
                <a:cs typeface="Arial" panose="020B0604020202020204"/>
                <a:sym typeface="Arial" panose="020B0604020202020204"/>
              </a:rPr>
            </a:br>
            <a:r>
              <a:rPr lang="en-IN" b="1" i="1">
                <a:solidFill>
                  <a:srgbClr val="945D4A"/>
                </a:solidFill>
                <a:latin typeface="Arial" panose="020B0604020202020204"/>
                <a:ea typeface="Arial" panose="020B0604020202020204"/>
                <a:cs typeface="Arial" panose="020B0604020202020204"/>
                <a:sym typeface="Arial" panose="020B0604020202020204"/>
              </a:rPr>
              <a:t>		SELECT Statement</a:t>
            </a:r>
            <a:endParaRPr>
              <a:solidFill>
                <a:srgbClr val="945D4A"/>
              </a:solidFill>
              <a:latin typeface="Arial" panose="020B0604020202020204"/>
              <a:ea typeface="Arial" panose="020B0604020202020204"/>
              <a:cs typeface="Arial" panose="020B0604020202020204"/>
              <a:sym typeface="Arial" panose="020B0604020202020204"/>
            </a:endParaRPr>
          </a:p>
        </p:txBody>
      </p:sp>
      <p:graphicFrame>
        <p:nvGraphicFramePr>
          <p:cNvPr id="1313" name="Google Shape;1313;p122"/>
          <p:cNvGraphicFramePr/>
          <p:nvPr/>
        </p:nvGraphicFramePr>
        <p:xfrm>
          <a:off x="407368" y="3429000"/>
          <a:ext cx="8228525" cy="3000000"/>
        </p:xfrm>
        <a:graphic>
          <a:graphicData uri="http://schemas.openxmlformats.org/drawingml/2006/table">
            <a:tbl>
              <a:tblPr>
                <a:noFill/>
                <a:tableStyleId>{923FFE9B-9BAF-4ABE-A627-EA847B242110}</a:tableStyleId>
              </a:tblPr>
              <a:tblGrid>
                <a:gridCol w="1432425"/>
                <a:gridCol w="1398825"/>
                <a:gridCol w="1675225"/>
                <a:gridCol w="1861025"/>
                <a:gridCol w="1861025"/>
              </a:tblGrid>
              <a:tr h="402575">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EMPNO</a:t>
                      </a:r>
                      <a:endParaRPr lang="en-IN" sz="2000">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ENAME</a:t>
                      </a:r>
                      <a:endParaRPr lang="en-IN" sz="2000">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JOB</a:t>
                      </a:r>
                      <a:endParaRPr lang="en-IN" sz="2000">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HIREDATE</a:t>
                      </a:r>
                      <a:endParaRPr lang="en-IN" sz="2000">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DEPTNO</a:t>
                      </a:r>
                      <a:endParaRPr lang="en-IN" sz="2000">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Saleel</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Manager</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1995-01-01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10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2</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Janhavi</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Sales</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1994-12-20</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20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3</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Snehal</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Manager</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1997-05-21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10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4</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Rahul</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Account</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1997-07-30</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10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3004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5</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Ketan</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Sales</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1994-01-01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30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bl>
          </a:graphicData>
        </a:graphic>
      </p:graphicFrame>
      <p:sp>
        <p:nvSpPr>
          <p:cNvPr id="1314" name="Google Shape;1314;p122"/>
          <p:cNvSpPr/>
          <p:nvPr/>
        </p:nvSpPr>
        <p:spPr>
          <a:xfrm>
            <a:off x="407368" y="3059668"/>
            <a:ext cx="3917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1">
                <a:solidFill>
                  <a:schemeClr val="dk1"/>
                </a:solidFill>
                <a:latin typeface="Arial" panose="020B0604020202020204"/>
                <a:ea typeface="Arial" panose="020B0604020202020204"/>
                <a:cs typeface="Arial" panose="020B0604020202020204"/>
                <a:sym typeface="Arial" panose="020B0604020202020204"/>
              </a:rPr>
              <a:t>R</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318" name="Shape 1318"/>
        <p:cNvGrpSpPr/>
        <p:nvPr/>
      </p:nvGrpSpPr>
      <p:grpSpPr>
        <a:xfrm>
          <a:off x="0" y="0"/>
          <a:ext cx="0" cy="0"/>
          <a:chOff x="0" y="0"/>
          <a:chExt cx="0" cy="0"/>
        </a:xfrm>
      </p:grpSpPr>
      <p:pic>
        <p:nvPicPr>
          <p:cNvPr id="1319" name="Google Shape;1319;p123"/>
          <p:cNvPicPr preferRelativeResize="0"/>
          <p:nvPr/>
        </p:nvPicPr>
        <p:blipFill rotWithShape="1">
          <a:blip r:embed="rId1"/>
          <a:srcRect/>
          <a:stretch>
            <a:fillRect/>
          </a:stretch>
        </p:blipFill>
        <p:spPr>
          <a:xfrm>
            <a:off x="1223776" y="1268760"/>
            <a:ext cx="9744447" cy="4896544"/>
          </a:xfrm>
          <a:prstGeom prst="rect">
            <a:avLst/>
          </a:prstGeom>
          <a:noFill/>
          <a:ln>
            <a:noFill/>
          </a:ln>
        </p:spPr>
      </p:pic>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323" name="Shape 1323"/>
        <p:cNvGrpSpPr/>
        <p:nvPr/>
      </p:nvGrpSpPr>
      <p:grpSpPr>
        <a:xfrm>
          <a:off x="0" y="0"/>
          <a:ext cx="0" cy="0"/>
          <a:chOff x="0" y="0"/>
          <a:chExt cx="0" cy="0"/>
        </a:xfrm>
      </p:grpSpPr>
      <p:sp>
        <p:nvSpPr>
          <p:cNvPr id="1324" name="Google Shape;1324;p124"/>
          <p:cNvSpPr/>
          <p:nvPr/>
        </p:nvSpPr>
        <p:spPr>
          <a:xfrm>
            <a:off x="406800" y="1143003"/>
            <a:ext cx="11521847" cy="1692771"/>
          </a:xfrm>
          <a:prstGeom prst="rect">
            <a:avLst/>
          </a:prstGeom>
          <a:noFill/>
          <a:ln>
            <a:noFill/>
          </a:ln>
        </p:spPr>
        <p:txBody>
          <a:bodyPr spcFirstLastPara="1" wrap="square" lIns="91425" tIns="45700" rIns="91425" bIns="45700" anchor="t" anchorCtr="0">
            <a:spAutoFit/>
          </a:bodyPr>
          <a:lstStyle/>
          <a:p>
            <a:pPr marL="0" marR="0" lvl="0" indent="-177800" algn="l" rtl="0">
              <a:lnSpc>
                <a:spcPct val="200000"/>
              </a:lnSpc>
              <a:spcBef>
                <a:spcPts val="0"/>
              </a:spcBef>
              <a:spcAft>
                <a:spcPts val="0"/>
              </a:spcAft>
              <a:buClr>
                <a:srgbClr val="5F9378"/>
              </a:buClr>
              <a:buSzPts val="2800"/>
              <a:buFont typeface="Noto Sans Symbols"/>
              <a:buChar char="⮚"/>
            </a:pPr>
            <a:r>
              <a:rPr lang="en-IN" sz="2800" b="1" i="1">
                <a:solidFill>
                  <a:srgbClr val="5F9378"/>
                </a:solidFill>
                <a:latin typeface="Arial" panose="020B0604020202020204"/>
                <a:ea typeface="Arial" panose="020B0604020202020204"/>
                <a:cs typeface="Arial" panose="020B0604020202020204"/>
                <a:sym typeface="Arial" panose="020B0604020202020204"/>
              </a:rPr>
              <a:t>JOINING</a:t>
            </a:r>
            <a:endParaRPr lang="en-IN" sz="2800" b="1" i="1">
              <a:solidFill>
                <a:srgbClr val="5F9378"/>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Join capability in SQL to bring together data that is stored in different tables by creating a link between them.</a:t>
            </a:r>
            <a:endParaRPr lang="en-IN"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325" name="Google Shape;1325;p124"/>
          <p:cNvGraphicFramePr/>
          <p:nvPr/>
        </p:nvGraphicFramePr>
        <p:xfrm>
          <a:off x="406801" y="3430800"/>
          <a:ext cx="6409275" cy="3000000"/>
        </p:xfrm>
        <a:graphic>
          <a:graphicData uri="http://schemas.openxmlformats.org/drawingml/2006/table">
            <a:tbl>
              <a:tblPr>
                <a:noFill/>
                <a:tableStyleId>{923FFE9B-9BAF-4ABE-A627-EA847B242110}</a:tableStyleId>
              </a:tblPr>
              <a:tblGrid>
                <a:gridCol w="1039350"/>
                <a:gridCol w="1014925"/>
                <a:gridCol w="1150375"/>
                <a:gridCol w="1561225"/>
                <a:gridCol w="1643400"/>
              </a:tblGrid>
              <a:tr h="402575">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EMPNO</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ENAME</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JOB</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HIREDATE</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DEPTNO</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Saleel</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Manager</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1995-01-01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ctr" rtl="0">
                        <a:spcBef>
                          <a:spcPts val="0"/>
                        </a:spcBef>
                        <a:spcAft>
                          <a:spcPts val="0"/>
                        </a:spcAft>
                        <a:buNone/>
                      </a:pPr>
                      <a:r>
                        <a:rPr lang="en-IN" sz="2000" b="0">
                          <a:latin typeface="Cambria" panose="02040503050406030204"/>
                          <a:ea typeface="Cambria" panose="02040503050406030204"/>
                          <a:cs typeface="Cambria" panose="02040503050406030204"/>
                          <a:sym typeface="Cambria" panose="02040503050406030204"/>
                        </a:rPr>
                        <a:t>20</a:t>
                      </a:r>
                      <a:endParaRPr sz="2000" b="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2</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Janhavi</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Sales</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1994-12-20</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ctr" rtl="0">
                        <a:spcBef>
                          <a:spcPts val="0"/>
                        </a:spcBef>
                        <a:spcAft>
                          <a:spcPts val="0"/>
                        </a:spcAft>
                        <a:buNone/>
                      </a:pPr>
                      <a:r>
                        <a:rPr lang="en-IN" sz="2000" b="0">
                          <a:latin typeface="Cambria" panose="02040503050406030204"/>
                          <a:ea typeface="Cambria" panose="02040503050406030204"/>
                          <a:cs typeface="Cambria" panose="02040503050406030204"/>
                          <a:sym typeface="Cambria" panose="02040503050406030204"/>
                        </a:rPr>
                        <a:t>10</a:t>
                      </a:r>
                      <a:endParaRPr sz="2000" b="0"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3</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Snehal</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Manager</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1997-05-21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ctr" rtl="0">
                        <a:spcBef>
                          <a:spcPts val="0"/>
                        </a:spcBef>
                        <a:spcAft>
                          <a:spcPts val="0"/>
                        </a:spcAft>
                        <a:buNone/>
                      </a:pPr>
                      <a:r>
                        <a:rPr lang="en-IN" sz="2000" b="0">
                          <a:latin typeface="Cambria" panose="02040503050406030204"/>
                          <a:ea typeface="Cambria" panose="02040503050406030204"/>
                          <a:cs typeface="Cambria" panose="02040503050406030204"/>
                          <a:sym typeface="Cambria" panose="02040503050406030204"/>
                        </a:rPr>
                        <a:t>10</a:t>
                      </a:r>
                      <a:endParaRPr sz="2000" b="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4528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4</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Rahul</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Account</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1997-07-30</a:t>
                      </a:r>
                      <a:endParaRPr sz="2000" b="1"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ctr" rtl="0">
                        <a:spcBef>
                          <a:spcPts val="0"/>
                        </a:spcBef>
                        <a:spcAft>
                          <a:spcPts val="0"/>
                        </a:spcAft>
                        <a:buNone/>
                      </a:pPr>
                      <a:r>
                        <a:rPr lang="en-IN" sz="2000" b="0">
                          <a:latin typeface="Cambria" panose="02040503050406030204"/>
                          <a:ea typeface="Cambria" panose="02040503050406030204"/>
                          <a:cs typeface="Cambria" panose="02040503050406030204"/>
                          <a:sym typeface="Cambria" panose="02040503050406030204"/>
                        </a:rPr>
                        <a:t>20</a:t>
                      </a:r>
                      <a:endParaRPr sz="2000" b="0"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r>
              <a:tr h="300475">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5</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Ketan</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Sales</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1994-01-01</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ctr"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30</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r>
            </a:tbl>
          </a:graphicData>
        </a:graphic>
      </p:graphicFrame>
      <p:graphicFrame>
        <p:nvGraphicFramePr>
          <p:cNvPr id="1326" name="Google Shape;1326;p124"/>
          <p:cNvGraphicFramePr/>
          <p:nvPr/>
        </p:nvGraphicFramePr>
        <p:xfrm>
          <a:off x="7896199" y="3430833"/>
          <a:ext cx="4032450" cy="3000000"/>
        </p:xfrm>
        <a:graphic>
          <a:graphicData uri="http://schemas.openxmlformats.org/drawingml/2006/table">
            <a:tbl>
              <a:tblPr>
                <a:noFill/>
                <a:tableStyleId>{923FFE9B-9BAF-4ABE-A627-EA847B242110}</a:tableStyleId>
              </a:tblPr>
              <a:tblGrid>
                <a:gridCol w="1379525"/>
                <a:gridCol w="1408400"/>
                <a:gridCol w="1244525"/>
              </a:tblGrid>
              <a:tr h="402575">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DEPTNO</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DNAME</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c>
                  <a:txBody>
                    <a:bodyPr/>
                    <a:lstStyle/>
                    <a:p>
                      <a:pPr marL="0" marR="0" lvl="0" indent="0" algn="ctr" rtl="0">
                        <a:spcBef>
                          <a:spcPts val="0"/>
                        </a:spcBef>
                        <a:spcAft>
                          <a:spcPts val="0"/>
                        </a:spcAft>
                        <a:buNone/>
                      </a:pPr>
                      <a:r>
                        <a:rPr lang="en-IN" sz="2000">
                          <a:solidFill>
                            <a:schemeClr val="lt2"/>
                          </a:solidFill>
                          <a:latin typeface="Cambria" panose="02040503050406030204"/>
                          <a:ea typeface="Cambria" panose="02040503050406030204"/>
                          <a:cs typeface="Cambria" panose="02040503050406030204"/>
                          <a:sym typeface="Cambria" panose="02040503050406030204"/>
                        </a:rPr>
                        <a:t>LOC</a:t>
                      </a:r>
                      <a:endParaRPr sz="2000" b="1">
                        <a:solidFill>
                          <a:schemeClr val="lt2"/>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284249"/>
                    </a:solidFill>
                  </a:tcPr>
                </a:tc>
              </a:tr>
              <a:tr h="452875">
                <a:tc>
                  <a:txBody>
                    <a:bodyPr/>
                    <a:lstStyle/>
                    <a:p>
                      <a:pPr marL="0" marR="0" lvl="0" indent="0" algn="ctr" rtl="0">
                        <a:spcBef>
                          <a:spcPts val="0"/>
                        </a:spcBef>
                        <a:spcAft>
                          <a:spcPts val="0"/>
                        </a:spcAft>
                        <a:buNone/>
                      </a:pPr>
                      <a:r>
                        <a:rPr lang="en-IN" sz="2000" b="0">
                          <a:latin typeface="Cambria" panose="02040503050406030204"/>
                          <a:ea typeface="Cambria" panose="02040503050406030204"/>
                          <a:cs typeface="Cambria" panose="02040503050406030204"/>
                          <a:sym typeface="Cambria" panose="02040503050406030204"/>
                        </a:rPr>
                        <a:t>10</a:t>
                      </a:r>
                      <a:endParaRPr sz="2000" b="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HRD</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latin typeface="Cambria" panose="02040503050406030204"/>
                          <a:ea typeface="Cambria" panose="02040503050406030204"/>
                          <a:cs typeface="Cambria" panose="02040503050406030204"/>
                          <a:sym typeface="Cambria" panose="02040503050406030204"/>
                        </a:rPr>
                        <a:t>PUNE</a:t>
                      </a:r>
                      <a:endParaRPr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r>
              <a:tr h="452875">
                <a:tc>
                  <a:txBody>
                    <a:bodyPr/>
                    <a:lstStyle/>
                    <a:p>
                      <a:pPr marL="0" marR="0" lvl="0" indent="0" algn="ctr" rtl="0">
                        <a:spcBef>
                          <a:spcPts val="0"/>
                        </a:spcBef>
                        <a:spcAft>
                          <a:spcPts val="0"/>
                        </a:spcAft>
                        <a:buNone/>
                      </a:pPr>
                      <a:r>
                        <a:rPr lang="en-IN" sz="2000" b="0">
                          <a:latin typeface="Cambria" panose="02040503050406030204"/>
                          <a:ea typeface="Cambria" panose="02040503050406030204"/>
                          <a:cs typeface="Cambria" panose="02040503050406030204"/>
                          <a:sym typeface="Cambria" panose="02040503050406030204"/>
                        </a:rPr>
                        <a:t>20</a:t>
                      </a:r>
                      <a:endParaRPr sz="2000" b="0" i="1">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solidFill>
                      <a:srgbClr val="E3CEC7"/>
                    </a:solidFill>
                  </a:tcPr>
                </a:tc>
                <a:tc>
                  <a:txBody>
                    <a:bodyPr/>
                    <a:lstStyle/>
                    <a:p>
                      <a:pPr marL="0" marR="0" lvl="0" indent="0" algn="l" rtl="0">
                        <a:spcBef>
                          <a:spcPts val="0"/>
                        </a:spcBef>
                        <a:spcAft>
                          <a:spcPts val="0"/>
                        </a:spcAft>
                        <a:buNone/>
                      </a:pPr>
                      <a:r>
                        <a:rPr lang="en-IN" sz="2000">
                          <a:solidFill>
                            <a:schemeClr val="dk1"/>
                          </a:solidFill>
                          <a:latin typeface="Cambria" panose="02040503050406030204"/>
                          <a:ea typeface="Cambria" panose="02040503050406030204"/>
                          <a:cs typeface="Cambria" panose="02040503050406030204"/>
                          <a:sym typeface="Cambria" panose="02040503050406030204"/>
                        </a:rPr>
                        <a:t>SALES</a:t>
                      </a:r>
                      <a:endParaRPr lang="en-IN"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a:solidFill>
                            <a:schemeClr val="dk1"/>
                          </a:solidFill>
                          <a:latin typeface="Cambria" panose="02040503050406030204"/>
                          <a:ea typeface="Cambria" panose="02040503050406030204"/>
                          <a:cs typeface="Cambria" panose="02040503050406030204"/>
                          <a:sym typeface="Cambria" panose="02040503050406030204"/>
                        </a:rPr>
                        <a:t>BARODA</a:t>
                      </a:r>
                      <a:endParaRPr lang="en-IN" sz="200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r>
              <a:tr h="452875">
                <a:tc>
                  <a:txBody>
                    <a:bodyPr/>
                    <a:lstStyle/>
                    <a:p>
                      <a:pPr marL="0" marR="0" lvl="0" indent="0" algn="ctr"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40</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i="0">
                          <a:solidFill>
                            <a:schemeClr val="dk1"/>
                          </a:solidFill>
                          <a:latin typeface="Cambria" panose="02040503050406030204"/>
                          <a:ea typeface="Cambria" panose="02040503050406030204"/>
                          <a:cs typeface="Cambria" panose="02040503050406030204"/>
                          <a:sym typeface="Cambria" panose="02040503050406030204"/>
                        </a:rPr>
                        <a:t>PURCHASE</a:t>
                      </a:r>
                      <a:endParaRPr lang="en-IN" sz="200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c>
                  <a:txBody>
                    <a:bodyPr/>
                    <a:lstStyle/>
                    <a:p>
                      <a:pPr marL="0" marR="0" lvl="0" indent="0" algn="l" rtl="0">
                        <a:spcBef>
                          <a:spcPts val="0"/>
                        </a:spcBef>
                        <a:spcAft>
                          <a:spcPts val="0"/>
                        </a:spcAft>
                        <a:buNone/>
                      </a:pPr>
                      <a:r>
                        <a:rPr lang="en-IN" sz="2000" b="0" i="0">
                          <a:solidFill>
                            <a:schemeClr val="dk1"/>
                          </a:solidFill>
                          <a:latin typeface="Cambria" panose="02040503050406030204"/>
                          <a:ea typeface="Cambria" panose="02040503050406030204"/>
                          <a:cs typeface="Cambria" panose="02040503050406030204"/>
                          <a:sym typeface="Cambria" panose="02040503050406030204"/>
                        </a:rPr>
                        <a:t>SURAT</a:t>
                      </a:r>
                      <a:endParaRPr lang="en-IN" sz="2000" b="0" i="0">
                        <a:solidFill>
                          <a:schemeClr val="dk1"/>
                        </a:solidFill>
                        <a:latin typeface="Cambria" panose="02040503050406030204"/>
                        <a:ea typeface="Cambria" panose="02040503050406030204"/>
                        <a:cs typeface="Cambria" panose="02040503050406030204"/>
                        <a:sym typeface="Cambria" panose="02040503050406030204"/>
                      </a:endParaRPr>
                    </a:p>
                  </a:txBody>
                  <a:tcPr marL="68575" marR="68575" marT="0" marB="0" anchor="ctr"/>
                </a:tc>
              </a:tr>
            </a:tbl>
          </a:graphicData>
        </a:graphic>
      </p:graphicFrame>
      <p:sp>
        <p:nvSpPr>
          <p:cNvPr id="1327" name="Google Shape;1327;p124"/>
          <p:cNvSpPr txBox="1"/>
          <p:nvPr>
            <p:ph type="title"/>
          </p:nvPr>
        </p:nvSpPr>
        <p:spPr>
          <a:xfrm>
            <a:off x="609600" y="260648"/>
            <a:ext cx="10972800" cy="9144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rgbClr val="945D4A"/>
              </a:buClr>
              <a:buSzPts val="3200"/>
              <a:buFont typeface="Arial" panose="020B0604020202020204"/>
              <a:buNone/>
            </a:pPr>
            <a:r>
              <a:rPr lang="en-IN" b="1" i="1">
                <a:solidFill>
                  <a:srgbClr val="945D4A"/>
                </a:solidFill>
                <a:latin typeface="Arial" panose="020B0604020202020204"/>
                <a:ea typeface="Arial" panose="020B0604020202020204"/>
                <a:cs typeface="Arial" panose="020B0604020202020204"/>
                <a:sym typeface="Arial" panose="020B0604020202020204"/>
              </a:rPr>
              <a:t>Capabilities of </a:t>
            </a:r>
            <a:br>
              <a:rPr lang="en-IN" b="1" i="1">
                <a:solidFill>
                  <a:srgbClr val="945D4A"/>
                </a:solidFill>
                <a:latin typeface="Arial" panose="020B0604020202020204"/>
                <a:ea typeface="Arial" panose="020B0604020202020204"/>
                <a:cs typeface="Arial" panose="020B0604020202020204"/>
                <a:sym typeface="Arial" panose="020B0604020202020204"/>
              </a:rPr>
            </a:br>
            <a:r>
              <a:rPr lang="en-IN" b="1" i="1">
                <a:solidFill>
                  <a:srgbClr val="945D4A"/>
                </a:solidFill>
                <a:latin typeface="Arial" panose="020B0604020202020204"/>
                <a:ea typeface="Arial" panose="020B0604020202020204"/>
                <a:cs typeface="Arial" panose="020B0604020202020204"/>
                <a:sym typeface="Arial" panose="020B0604020202020204"/>
              </a:rPr>
              <a:t>		SELECT Statement</a:t>
            </a:r>
            <a:endParaRPr>
              <a:solidFill>
                <a:srgbClr val="945D4A"/>
              </a:solidFill>
              <a:latin typeface="Arial" panose="020B0604020202020204"/>
              <a:ea typeface="Arial" panose="020B0604020202020204"/>
              <a:cs typeface="Arial" panose="020B0604020202020204"/>
              <a:sym typeface="Arial" panose="020B0604020202020204"/>
            </a:endParaRPr>
          </a:p>
        </p:txBody>
      </p:sp>
      <p:sp>
        <p:nvSpPr>
          <p:cNvPr id="1328" name="Google Shape;1328;p124"/>
          <p:cNvSpPr/>
          <p:nvPr/>
        </p:nvSpPr>
        <p:spPr>
          <a:xfrm>
            <a:off x="407368" y="3044273"/>
            <a:ext cx="3917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1">
                <a:solidFill>
                  <a:schemeClr val="dk1"/>
                </a:solidFill>
                <a:latin typeface="Arial" panose="020B0604020202020204"/>
                <a:ea typeface="Arial" panose="020B0604020202020204"/>
                <a:cs typeface="Arial" panose="020B0604020202020204"/>
                <a:sym typeface="Arial" panose="020B0604020202020204"/>
              </a:rPr>
              <a:t>R</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329" name="Google Shape;1329;p124"/>
          <p:cNvSpPr/>
          <p:nvPr/>
        </p:nvSpPr>
        <p:spPr>
          <a:xfrm>
            <a:off x="7728917" y="3059668"/>
            <a:ext cx="39171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1">
                <a:solidFill>
                  <a:schemeClr val="dk1"/>
                </a:solidFill>
                <a:latin typeface="Arial" panose="020B0604020202020204"/>
                <a:ea typeface="Arial" panose="020B0604020202020204"/>
                <a:cs typeface="Arial" panose="020B0604020202020204"/>
                <a:sym typeface="Arial" panose="020B0604020202020204"/>
              </a:rPr>
              <a:t>S</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pic>
        <p:nvPicPr>
          <p:cNvPr id="1330" name="Google Shape;1330;p124" descr="10+ Free Hyperlink &amp; Link Images - Pixabay"/>
          <p:cNvPicPr preferRelativeResize="0"/>
          <p:nvPr/>
        </p:nvPicPr>
        <p:blipFill rotWithShape="1">
          <a:blip r:embed="rId1"/>
          <a:srcRect/>
          <a:stretch>
            <a:fillRect/>
          </a:stretch>
        </p:blipFill>
        <p:spPr>
          <a:xfrm>
            <a:off x="6899075" y="4049123"/>
            <a:ext cx="904005" cy="90400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334" name="Shape 1334"/>
        <p:cNvGrpSpPr/>
        <p:nvPr/>
      </p:nvGrpSpPr>
      <p:grpSpPr>
        <a:xfrm>
          <a:off x="0" y="0"/>
          <a:ext cx="0" cy="0"/>
          <a:chOff x="0" y="0"/>
          <a:chExt cx="0" cy="0"/>
        </a:xfrm>
      </p:grpSpPr>
      <p:pic>
        <p:nvPicPr>
          <p:cNvPr id="1335" name="Google Shape;1335;p125" descr="Image result for sql meaning"/>
          <p:cNvPicPr preferRelativeResize="0"/>
          <p:nvPr/>
        </p:nvPicPr>
        <p:blipFill rotWithShape="1">
          <a:blip r:embed="rId1"/>
          <a:srcRect/>
          <a:stretch>
            <a:fillRect/>
          </a:stretch>
        </p:blipFill>
        <p:spPr>
          <a:xfrm>
            <a:off x="623392" y="133468"/>
            <a:ext cx="10873208" cy="6724532"/>
          </a:xfrm>
          <a:prstGeom prst="rect">
            <a:avLst/>
          </a:prstGeom>
          <a:noFill/>
          <a:ln>
            <a:noFill/>
          </a:ln>
        </p:spPr>
      </p:pic>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339" name="Shape 1339"/>
        <p:cNvGrpSpPr/>
        <p:nvPr/>
      </p:nvGrpSpPr>
      <p:grpSpPr>
        <a:xfrm>
          <a:off x="0" y="0"/>
          <a:ext cx="0" cy="0"/>
          <a:chOff x="0" y="0"/>
          <a:chExt cx="0" cy="0"/>
        </a:xfrm>
      </p:grpSpPr>
      <p:grpSp>
        <p:nvGrpSpPr>
          <p:cNvPr id="1340" name="Google Shape;1340;p126"/>
          <p:cNvGrpSpPr/>
          <p:nvPr/>
        </p:nvGrpSpPr>
        <p:grpSpPr>
          <a:xfrm>
            <a:off x="1271464" y="548680"/>
            <a:ext cx="6552728" cy="1574045"/>
            <a:chOff x="2209801" y="1265224"/>
            <a:chExt cx="6478487" cy="1574045"/>
          </a:xfrm>
        </p:grpSpPr>
        <p:sp>
          <p:nvSpPr>
            <p:cNvPr id="1341" name="Google Shape;1341;p126"/>
            <p:cNvSpPr/>
            <p:nvPr/>
          </p:nvSpPr>
          <p:spPr>
            <a:xfrm>
              <a:off x="2231571" y="1828199"/>
              <a:ext cx="645671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298AE5"/>
                  </a:solidFill>
                  <a:latin typeface="Arial" panose="020B0604020202020204"/>
                  <a:ea typeface="Arial" panose="020B0604020202020204"/>
                  <a:cs typeface="Arial" panose="020B0604020202020204"/>
                  <a:sym typeface="Arial" panose="020B0604020202020204"/>
                </a:rPr>
                <a:t>SELECT</a:t>
              </a:r>
              <a:r>
                <a:rPr lang="en-IN" sz="24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400">
                  <a:solidFill>
                    <a:schemeClr val="dk1"/>
                  </a:solidFill>
                  <a:latin typeface="Arial" panose="020B0604020202020204"/>
                  <a:ea typeface="Arial" panose="020B0604020202020204"/>
                  <a:cs typeface="Arial" panose="020B0604020202020204"/>
                  <a:sym typeface="Arial" panose="020B0604020202020204"/>
                </a:rPr>
                <a:t>   </a:t>
              </a:r>
              <a:r>
                <a:rPr lang="en-IN" sz="2400">
                  <a:solidFill>
                    <a:srgbClr val="298AE5"/>
                  </a:solidFill>
                  <a:latin typeface="Arial" panose="020B0604020202020204"/>
                  <a:ea typeface="Arial" panose="020B0604020202020204"/>
                  <a:cs typeface="Arial" panose="020B0604020202020204"/>
                  <a:sym typeface="Arial" panose="020B0604020202020204"/>
                </a:rPr>
                <a:t>FROM</a:t>
              </a:r>
              <a:r>
                <a:rPr lang="en-IN" sz="2400">
                  <a:solidFill>
                    <a:schemeClr val="dk1"/>
                  </a:solidFill>
                  <a:latin typeface="Arial" panose="020B0604020202020204"/>
                  <a:ea typeface="Arial" panose="020B0604020202020204"/>
                  <a:cs typeface="Arial" panose="020B0604020202020204"/>
                  <a:sym typeface="Arial" panose="020B0604020202020204"/>
                </a:rPr>
                <a:t> &lt;table_references&gt;</a:t>
              </a:r>
              <a:endParaRPr lang="en-IN"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1342" name="Google Shape;1342;p126"/>
            <p:cNvSpPr/>
            <p:nvPr/>
          </p:nvSpPr>
          <p:spPr>
            <a:xfrm>
              <a:off x="2209801" y="1265224"/>
              <a:ext cx="4241867" cy="461665"/>
            </a:xfrm>
            <a:prstGeom prst="rect">
              <a:avLst/>
            </a:prstGeom>
            <a:solidFill>
              <a:srgbClr val="B3880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FFF00"/>
                  </a:solidFill>
                  <a:latin typeface="Arial" panose="020B0604020202020204"/>
                  <a:ea typeface="Arial" panose="020B0604020202020204"/>
                  <a:cs typeface="Arial" panose="020B0604020202020204"/>
                  <a:sym typeface="Arial" panose="020B0604020202020204"/>
                </a:rPr>
                <a:t>SELECTION Process</a:t>
              </a:r>
              <a:endParaRPr lang="en-IN" sz="2400">
                <a:solidFill>
                  <a:srgbClr val="FFFF00"/>
                </a:solidFill>
                <a:latin typeface="Arial" panose="020B0604020202020204"/>
                <a:ea typeface="Arial" panose="020B0604020202020204"/>
                <a:cs typeface="Arial" panose="020B0604020202020204"/>
                <a:sym typeface="Arial" panose="020B0604020202020204"/>
              </a:endParaRPr>
            </a:p>
          </p:txBody>
        </p:sp>
        <p:sp>
          <p:nvSpPr>
            <p:cNvPr id="1343" name="Google Shape;1343;p126"/>
            <p:cNvSpPr/>
            <p:nvPr/>
          </p:nvSpPr>
          <p:spPr>
            <a:xfrm rot="-5400000">
              <a:off x="3638412" y="2082450"/>
              <a:ext cx="318757" cy="481624"/>
            </a:xfrm>
            <a:prstGeom prst="leftBrace">
              <a:avLst>
                <a:gd name="adj1" fmla="val 8333"/>
                <a:gd name="adj2" fmla="val 50000"/>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344" name="Google Shape;1344;p126"/>
            <p:cNvSpPr/>
            <p:nvPr/>
          </p:nvSpPr>
          <p:spPr>
            <a:xfrm>
              <a:off x="2497833" y="2469937"/>
              <a:ext cx="37444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18592"/>
                  </a:solidFill>
                  <a:latin typeface="Arial" panose="020B0604020202020204"/>
                  <a:ea typeface="Arial" panose="020B0604020202020204"/>
                  <a:cs typeface="Arial" panose="020B0604020202020204"/>
                  <a:sym typeface="Arial" panose="020B0604020202020204"/>
                </a:rPr>
                <a:t>selection-list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field-list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column-list</a:t>
              </a:r>
              <a:endParaRPr lang="en-IN" sz="1800">
                <a:solidFill>
                  <a:srgbClr val="518592"/>
                </a:solidFill>
                <a:latin typeface="Arial" panose="020B0604020202020204"/>
                <a:ea typeface="Arial" panose="020B0604020202020204"/>
                <a:cs typeface="Arial" panose="020B0604020202020204"/>
                <a:sym typeface="Arial" panose="020B0604020202020204"/>
              </a:endParaRPr>
            </a:p>
          </p:txBody>
        </p:sp>
      </p:grpSp>
      <p:sp>
        <p:nvSpPr>
          <p:cNvPr id="1345" name="Google Shape;1345;p12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statement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1346" name="Google Shape;1346;p126"/>
          <p:cNvGrpSpPr/>
          <p:nvPr/>
        </p:nvGrpSpPr>
        <p:grpSpPr>
          <a:xfrm>
            <a:off x="1271463" y="3631935"/>
            <a:ext cx="8136905" cy="1822581"/>
            <a:chOff x="1271464" y="3789040"/>
            <a:chExt cx="8305800" cy="1822581"/>
          </a:xfrm>
        </p:grpSpPr>
        <p:grpSp>
          <p:nvGrpSpPr>
            <p:cNvPr id="1347" name="Google Shape;1347;p126"/>
            <p:cNvGrpSpPr/>
            <p:nvPr/>
          </p:nvGrpSpPr>
          <p:grpSpPr>
            <a:xfrm>
              <a:off x="1271464" y="3789040"/>
              <a:ext cx="8305800" cy="1490463"/>
              <a:chOff x="2209800" y="3660939"/>
              <a:chExt cx="8305800" cy="1490463"/>
            </a:xfrm>
          </p:grpSpPr>
          <p:sp>
            <p:nvSpPr>
              <p:cNvPr id="1348" name="Google Shape;1348;p126"/>
              <p:cNvSpPr/>
              <p:nvPr/>
            </p:nvSpPr>
            <p:spPr>
              <a:xfrm>
                <a:off x="2209800" y="4237003"/>
                <a:ext cx="8305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298AE5"/>
                    </a:solidFill>
                    <a:latin typeface="Arial" panose="020B0604020202020204"/>
                    <a:ea typeface="Arial" panose="020B0604020202020204"/>
                    <a:cs typeface="Arial" panose="020B0604020202020204"/>
                    <a:sym typeface="Arial" panose="020B0604020202020204"/>
                  </a:rPr>
                  <a:t>SELECT</a:t>
                </a:r>
                <a:r>
                  <a:rPr lang="en-IN" sz="2400">
                    <a:solidFill>
                      <a:schemeClr val="dk1"/>
                    </a:solidFill>
                    <a:latin typeface="Arial" panose="020B0604020202020204"/>
                    <a:ea typeface="Arial" panose="020B0604020202020204"/>
                    <a:cs typeface="Arial" panose="020B0604020202020204"/>
                    <a:sym typeface="Arial" panose="020B0604020202020204"/>
                  </a:rPr>
                  <a:t> column-list</a:t>
                </a:r>
                <a:r>
                  <a:rPr lang="en-IN" sz="2400">
                    <a:solidFill>
                      <a:srgbClr val="298AE5"/>
                    </a:solidFill>
                    <a:latin typeface="Arial" panose="020B0604020202020204"/>
                    <a:ea typeface="Arial" panose="020B0604020202020204"/>
                    <a:cs typeface="Arial" panose="020B0604020202020204"/>
                    <a:sym typeface="Arial" panose="020B0604020202020204"/>
                  </a:rPr>
                  <a:t> FROM</a:t>
                </a:r>
                <a:r>
                  <a:rPr lang="en-IN" sz="2400">
                    <a:solidFill>
                      <a:schemeClr val="dk1"/>
                    </a:solidFill>
                    <a:latin typeface="Arial" panose="020B0604020202020204"/>
                    <a:ea typeface="Arial" panose="020B0604020202020204"/>
                    <a:cs typeface="Arial" panose="020B0604020202020204"/>
                    <a:sym typeface="Arial" panose="020B0604020202020204"/>
                  </a:rPr>
                  <a:t> &lt;table_references&gt;</a:t>
                </a:r>
                <a:endParaRPr lang="en-IN"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1349" name="Google Shape;1349;p126"/>
              <p:cNvSpPr/>
              <p:nvPr/>
            </p:nvSpPr>
            <p:spPr>
              <a:xfrm>
                <a:off x="2209801" y="3660939"/>
                <a:ext cx="4241867" cy="461665"/>
              </a:xfrm>
              <a:prstGeom prst="rect">
                <a:avLst/>
              </a:prstGeom>
              <a:solidFill>
                <a:srgbClr val="B3880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FFF00"/>
                    </a:solidFill>
                    <a:latin typeface="Arial" panose="020B0604020202020204"/>
                    <a:ea typeface="Arial" panose="020B0604020202020204"/>
                    <a:cs typeface="Arial" panose="020B0604020202020204"/>
                    <a:sym typeface="Arial" panose="020B0604020202020204"/>
                  </a:rPr>
                  <a:t>PROJECTION Process</a:t>
                </a:r>
                <a:endParaRPr lang="en-IN" sz="2400">
                  <a:solidFill>
                    <a:srgbClr val="FFFF00"/>
                  </a:solidFill>
                  <a:latin typeface="Arial" panose="020B0604020202020204"/>
                  <a:ea typeface="Arial" panose="020B0604020202020204"/>
                  <a:cs typeface="Arial" panose="020B0604020202020204"/>
                  <a:sym typeface="Arial" panose="020B0604020202020204"/>
                </a:endParaRPr>
              </a:p>
            </p:txBody>
          </p:sp>
          <p:sp>
            <p:nvSpPr>
              <p:cNvPr id="1350" name="Google Shape;1350;p126"/>
              <p:cNvSpPr/>
              <p:nvPr/>
            </p:nvSpPr>
            <p:spPr>
              <a:xfrm rot="-5400000">
                <a:off x="4093810" y="4139751"/>
                <a:ext cx="495300" cy="1528001"/>
              </a:xfrm>
              <a:prstGeom prst="leftBrace">
                <a:avLst>
                  <a:gd name="adj1" fmla="val 8333"/>
                  <a:gd name="adj2" fmla="val 50000"/>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grpSp>
        <p:sp>
          <p:nvSpPr>
            <p:cNvPr id="1351" name="Google Shape;1351;p126"/>
            <p:cNvSpPr/>
            <p:nvPr/>
          </p:nvSpPr>
          <p:spPr>
            <a:xfrm>
              <a:off x="1775520" y="5242289"/>
              <a:ext cx="3865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18592"/>
                  </a:solidFill>
                  <a:latin typeface="Arial" panose="020B0604020202020204"/>
                  <a:ea typeface="Arial" panose="020B0604020202020204"/>
                  <a:cs typeface="Arial" panose="020B0604020202020204"/>
                  <a:sym typeface="Arial" panose="020B0604020202020204"/>
                </a:rPr>
                <a:t>selection-list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field-list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column-list</a:t>
              </a:r>
              <a:endParaRPr lang="en-IN" sz="1800">
                <a:solidFill>
                  <a:srgbClr val="518592"/>
                </a:solidFill>
                <a:latin typeface="Arial" panose="020B0604020202020204"/>
                <a:ea typeface="Arial" panose="020B0604020202020204"/>
                <a:cs typeface="Arial" panose="020B0604020202020204"/>
                <a:sym typeface="Arial" panose="020B0604020202020204"/>
              </a:endParaRPr>
            </a:p>
          </p:txBody>
        </p:sp>
      </p:grpSp>
      <p:sp>
        <p:nvSpPr>
          <p:cNvPr id="1352" name="Google Shape;1352;p126"/>
          <p:cNvSpPr txBox="1"/>
          <p:nvPr/>
        </p:nvSpPr>
        <p:spPr>
          <a:xfrm>
            <a:off x="335360" y="2340749"/>
            <a:ext cx="6096000" cy="89255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Here, </a:t>
            </a:r>
            <a:r>
              <a:rPr lang="en-IN" sz="2400">
                <a:solidFill>
                  <a:srgbClr val="A67F59"/>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Arial" panose="020B0604020202020204"/>
                <a:ea typeface="Arial" panose="020B0604020202020204"/>
                <a:cs typeface="Arial" panose="020B0604020202020204"/>
                <a:sym typeface="Arial" panose="020B0604020202020204"/>
              </a:rPr>
              <a:t> is known as metacharacter (all columns)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353" name="Google Shape;1353;p126"/>
          <p:cNvSpPr txBox="1"/>
          <p:nvPr/>
        </p:nvSpPr>
        <p:spPr>
          <a:xfrm>
            <a:off x="335360" y="5517232"/>
            <a:ext cx="11665296" cy="10772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Position of columns in SELECT statement will determine the position of columns in the output (as per user requirements)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357" name="Shape 1357"/>
        <p:cNvGrpSpPr/>
        <p:nvPr/>
      </p:nvGrpSpPr>
      <p:grpSpPr>
        <a:xfrm>
          <a:off x="0" y="0"/>
          <a:ext cx="0" cy="0"/>
          <a:chOff x="0" y="0"/>
          <a:chExt cx="0" cy="0"/>
        </a:xfrm>
      </p:grpSpPr>
      <p:sp>
        <p:nvSpPr>
          <p:cNvPr id="1358" name="Google Shape;1358;p127"/>
          <p:cNvSpPr txBox="1"/>
          <p:nvPr/>
        </p:nvSpPr>
        <p:spPr>
          <a:xfrm>
            <a:off x="1676400" y="2564904"/>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single-table update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359" name="Google Shape;1359;p127"/>
          <p:cNvSpPr txBox="1"/>
          <p:nvPr/>
        </p:nvSpPr>
        <p:spPr>
          <a:xfrm>
            <a:off x="6845204" y="941853"/>
            <a:ext cx="5227460" cy="523220"/>
          </a:xfrm>
          <a:prstGeom prst="rect">
            <a:avLst/>
          </a:prstGeom>
          <a:solidFill>
            <a:srgbClr val="F0E5E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In a </a:t>
            </a:r>
            <a:r>
              <a:rPr lang="en-IN" sz="2000" b="1">
                <a:solidFill>
                  <a:schemeClr val="dk1"/>
                </a:solidFill>
                <a:latin typeface="Arial" panose="020B0604020202020204"/>
                <a:ea typeface="Arial" panose="020B0604020202020204"/>
                <a:cs typeface="Arial" panose="020B0604020202020204"/>
                <a:sym typeface="Arial" panose="020B0604020202020204"/>
              </a:rPr>
              <a:t>SET</a:t>
            </a:r>
            <a:r>
              <a:rPr lang="en-IN" sz="1800">
                <a:solidFill>
                  <a:schemeClr val="dk1"/>
                </a:solidFill>
                <a:latin typeface="Arial" panose="020B0604020202020204"/>
                <a:ea typeface="Arial" panose="020B0604020202020204"/>
                <a:cs typeface="Arial" panose="020B0604020202020204"/>
                <a:sym typeface="Arial" panose="020B0604020202020204"/>
              </a:rPr>
              <a:t> statement, </a:t>
            </a:r>
            <a:r>
              <a:rPr lang="en-IN" sz="2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is treated identically to </a:t>
            </a:r>
            <a:r>
              <a:rPr lang="en-IN" sz="2800">
                <a:solidFill>
                  <a:srgbClr val="945D4A"/>
                </a:solidFill>
                <a:latin typeface="Arial" panose="020B0604020202020204"/>
                <a:ea typeface="Arial" panose="020B0604020202020204"/>
                <a:cs typeface="Arial" panose="020B0604020202020204"/>
                <a:sym typeface="Arial" panose="020B0604020202020204"/>
              </a:rPr>
              <a:t>:=</a:t>
            </a:r>
            <a:endParaRPr sz="1800">
              <a:solidFill>
                <a:srgbClr val="945D4A"/>
              </a:solidFill>
              <a:latin typeface="Arial" panose="020B0604020202020204"/>
              <a:ea typeface="Arial" panose="020B0604020202020204"/>
              <a:cs typeface="Arial" panose="020B0604020202020204"/>
              <a:sym typeface="Arial" panose="020B0604020202020204"/>
            </a:endParaRPr>
          </a:p>
        </p:txBody>
      </p:sp>
      <p:sp>
        <p:nvSpPr>
          <p:cNvPr id="1360" name="Google Shape;1360;p127"/>
          <p:cNvSpPr/>
          <p:nvPr/>
        </p:nvSpPr>
        <p:spPr>
          <a:xfrm>
            <a:off x="1107792" y="3276600"/>
            <a:ext cx="99764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UPDATE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used to change/modify the values of some attributes of one or more selected tuples.</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364" name="Shape 1364"/>
        <p:cNvGrpSpPr/>
        <p:nvPr/>
      </p:nvGrpSpPr>
      <p:grpSpPr>
        <a:xfrm>
          <a:off x="0" y="0"/>
          <a:ext cx="0" cy="0"/>
          <a:chOff x="0" y="0"/>
          <a:chExt cx="0" cy="0"/>
        </a:xfrm>
      </p:grpSpPr>
      <p:sp>
        <p:nvSpPr>
          <p:cNvPr id="1365" name="Google Shape;1365;p12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single-table update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366" name="Google Shape;1366;p128"/>
          <p:cNvSpPr/>
          <p:nvPr/>
        </p:nvSpPr>
        <p:spPr>
          <a:xfrm>
            <a:off x="263352" y="1052736"/>
            <a:ext cx="10729192"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UPDATE </a:t>
            </a:r>
            <a:r>
              <a:rPr lang="en-IN" sz="2000">
                <a:solidFill>
                  <a:schemeClr val="dk1"/>
                </a:solidFill>
                <a:latin typeface="Arial" panose="020B0604020202020204"/>
                <a:ea typeface="Arial" panose="020B0604020202020204"/>
                <a:cs typeface="Arial" panose="020B0604020202020204"/>
                <a:sym typeface="Arial" panose="020B0604020202020204"/>
              </a:rPr>
              <a:t>tbl_name</a:t>
            </a:r>
            <a:r>
              <a:rPr lang="en-IN" sz="2000">
                <a:solidFill>
                  <a:srgbClr val="0077AA"/>
                </a:solidFill>
                <a:latin typeface="Arial" panose="020B0604020202020204"/>
                <a:ea typeface="Arial" panose="020B0604020202020204"/>
                <a:cs typeface="Arial" panose="020B0604020202020204"/>
                <a:sym typeface="Arial" panose="020B0604020202020204"/>
              </a:rPr>
              <a:t> SET </a:t>
            </a:r>
            <a:r>
              <a:rPr lang="en-IN" sz="2000">
                <a:solidFill>
                  <a:schemeClr val="dk1"/>
                </a:solidFill>
                <a:latin typeface="Arial" panose="020B0604020202020204"/>
                <a:ea typeface="Arial" panose="020B0604020202020204"/>
                <a:cs typeface="Arial" panose="020B0604020202020204"/>
                <a:sym typeface="Arial" panose="020B0604020202020204"/>
              </a:rPr>
              <a:t>col_name1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 expr1 | DEFAULT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col_name2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 expr2 | DEFAULT }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endParaRPr sz="2000">
              <a:solidFill>
                <a:srgbClr val="7F7F7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[WHERE </a:t>
            </a:r>
            <a:r>
              <a:rPr lang="en-IN" sz="2000">
                <a:solidFill>
                  <a:schemeClr val="dk1"/>
                </a:solidFill>
                <a:latin typeface="Arial" panose="020B0604020202020204"/>
                <a:ea typeface="Arial" panose="020B0604020202020204"/>
                <a:cs typeface="Arial" panose="020B0604020202020204"/>
                <a:sym typeface="Arial" panose="020B0604020202020204"/>
              </a:rPr>
              <a:t>where_condition</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[ORDER BY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[LIMIT </a:t>
            </a:r>
            <a:r>
              <a:rPr lang="en-IN" sz="2000">
                <a:solidFill>
                  <a:schemeClr val="dk1"/>
                </a:solidFill>
                <a:latin typeface="Arial" panose="020B0604020202020204"/>
                <a:ea typeface="Arial" panose="020B0604020202020204"/>
                <a:cs typeface="Arial" panose="020B0604020202020204"/>
                <a:sym typeface="Arial" panose="020B0604020202020204"/>
              </a:rPr>
              <a:t>row_count</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370" name="Shape 1370"/>
        <p:cNvGrpSpPr/>
        <p:nvPr/>
      </p:nvGrpSpPr>
      <p:grpSpPr>
        <a:xfrm>
          <a:off x="0" y="0"/>
          <a:ext cx="0" cy="0"/>
          <a:chOff x="0" y="0"/>
          <a:chExt cx="0" cy="0"/>
        </a:xfrm>
      </p:grpSpPr>
      <p:sp>
        <p:nvSpPr>
          <p:cNvPr id="1371" name="Google Shape;1371;p129"/>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single-table delete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372" name="Google Shape;1372;p129"/>
          <p:cNvSpPr/>
          <p:nvPr/>
        </p:nvSpPr>
        <p:spPr>
          <a:xfrm>
            <a:off x="3510997" y="3276600"/>
            <a:ext cx="51700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DELETE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used to delete tuples  from a relation.</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376" name="Shape 1376"/>
        <p:cNvGrpSpPr/>
        <p:nvPr/>
      </p:nvGrpSpPr>
      <p:grpSpPr>
        <a:xfrm>
          <a:off x="0" y="0"/>
          <a:ext cx="0" cy="0"/>
          <a:chOff x="0" y="0"/>
          <a:chExt cx="0" cy="0"/>
        </a:xfrm>
      </p:grpSpPr>
      <p:sp>
        <p:nvSpPr>
          <p:cNvPr id="1377" name="Google Shape;1377;p13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single-table delete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378" name="Google Shape;1378;p130"/>
          <p:cNvSpPr/>
          <p:nvPr/>
        </p:nvSpPr>
        <p:spPr>
          <a:xfrm>
            <a:off x="263352" y="980728"/>
            <a:ext cx="883920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DELETE FROM </a:t>
            </a:r>
            <a:r>
              <a:rPr lang="en-IN" sz="2000">
                <a:solidFill>
                  <a:schemeClr val="dk1"/>
                </a:solidFill>
                <a:latin typeface="Arial" panose="020B0604020202020204"/>
                <a:ea typeface="Arial" panose="020B0604020202020204"/>
                <a:cs typeface="Arial" panose="020B0604020202020204"/>
                <a:sym typeface="Arial" panose="020B0604020202020204"/>
              </a:rPr>
              <a:t>tbl_name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[WHERE </a:t>
            </a:r>
            <a:r>
              <a:rPr lang="en-IN" sz="2000">
                <a:solidFill>
                  <a:schemeClr val="dk1"/>
                </a:solidFill>
                <a:latin typeface="Arial" panose="020B0604020202020204"/>
                <a:ea typeface="Arial" panose="020B0604020202020204"/>
                <a:cs typeface="Arial" panose="020B0604020202020204"/>
                <a:sym typeface="Arial" panose="020B0604020202020204"/>
              </a:rPr>
              <a:t>where_condition</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[ORDER BY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[LIMIT </a:t>
            </a:r>
            <a:r>
              <a:rPr lang="en-IN" sz="2000">
                <a:solidFill>
                  <a:schemeClr val="dk1"/>
                </a:solidFill>
                <a:latin typeface="Arial" panose="020B0604020202020204"/>
                <a:ea typeface="Arial" panose="020B0604020202020204"/>
                <a:cs typeface="Arial" panose="020B0604020202020204"/>
                <a:sym typeface="Arial" panose="020B0604020202020204"/>
              </a:rPr>
              <a:t>row_count</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201" name="Shape 201"/>
        <p:cNvGrpSpPr/>
        <p:nvPr/>
      </p:nvGrpSpPr>
      <p:grpSpPr>
        <a:xfrm>
          <a:off x="0" y="0"/>
          <a:ext cx="0" cy="0"/>
          <a:chOff x="0" y="0"/>
          <a:chExt cx="0" cy="0"/>
        </a:xfrm>
      </p:grpSpPr>
      <p:sp>
        <p:nvSpPr>
          <p:cNvPr id="202" name="Google Shape;202;p13"/>
          <p:cNvSpPr txBox="1"/>
          <p:nvPr/>
        </p:nvSpPr>
        <p:spPr>
          <a:xfrm>
            <a:off x="119336" y="-27384"/>
            <a:ext cx="5544616" cy="17030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C0C0C"/>
              </a:buClr>
              <a:buSzPts val="1800"/>
              <a:buFont typeface="Arial" panose="020B0604020202020204"/>
              <a:buChar char="•"/>
            </a:pPr>
            <a:r>
              <a:rPr lang="en-IN" sz="1800">
                <a:solidFill>
                  <a:srgbClr val="0C0C0C"/>
                </a:solidFill>
                <a:latin typeface="Arial" panose="020B0604020202020204"/>
                <a:ea typeface="Arial" panose="020B0604020202020204"/>
                <a:cs typeface="Arial" panose="020B0604020202020204"/>
                <a:sym typeface="Arial" panose="020B0604020202020204"/>
              </a:rPr>
              <a:t>Create/Open an existing file</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C0C0C"/>
              </a:buClr>
              <a:buSzPts val="1800"/>
              <a:buFont typeface="Arial" panose="020B0604020202020204"/>
              <a:buChar char="•"/>
            </a:pPr>
            <a:r>
              <a:rPr lang="en-IN" sz="1800">
                <a:solidFill>
                  <a:srgbClr val="0C0C0C"/>
                </a:solidFill>
                <a:latin typeface="Arial" panose="020B0604020202020204"/>
                <a:ea typeface="Arial" panose="020B0604020202020204"/>
                <a:cs typeface="Arial" panose="020B0604020202020204"/>
                <a:sym typeface="Arial" panose="020B0604020202020204"/>
              </a:rPr>
              <a:t>Reading from file</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C0C0C"/>
              </a:buClr>
              <a:buSzPts val="1800"/>
              <a:buFont typeface="Arial" panose="020B0604020202020204"/>
              <a:buChar char="•"/>
            </a:pPr>
            <a:r>
              <a:rPr lang="en-IN" sz="1800">
                <a:solidFill>
                  <a:srgbClr val="0C0C0C"/>
                </a:solidFill>
                <a:latin typeface="Arial" panose="020B0604020202020204"/>
                <a:ea typeface="Arial" panose="020B0604020202020204"/>
                <a:cs typeface="Arial" panose="020B0604020202020204"/>
                <a:sym typeface="Arial" panose="020B0604020202020204"/>
              </a:rPr>
              <a:t>Writing to a file</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C0C0C"/>
              </a:buClr>
              <a:buSzPts val="1800"/>
              <a:buFont typeface="Arial" panose="020B0604020202020204"/>
              <a:buChar char="•"/>
            </a:pPr>
            <a:r>
              <a:rPr lang="en-IN" sz="1800">
                <a:solidFill>
                  <a:srgbClr val="0C0C0C"/>
                </a:solidFill>
                <a:latin typeface="Arial" panose="020B0604020202020204"/>
                <a:ea typeface="Arial" panose="020B0604020202020204"/>
                <a:cs typeface="Arial" panose="020B0604020202020204"/>
                <a:sym typeface="Arial" panose="020B0604020202020204"/>
              </a:rPr>
              <a:t>Closing a file</a:t>
            </a:r>
            <a:endParaRPr lang="en-IN" sz="1800">
              <a:solidFill>
                <a:srgbClr val="0C0C0C"/>
              </a:solidFill>
              <a:latin typeface="Arial" panose="020B0604020202020204"/>
              <a:ea typeface="Arial" panose="020B0604020202020204"/>
              <a:cs typeface="Arial" panose="020B0604020202020204"/>
              <a:sym typeface="Arial" panose="020B0604020202020204"/>
            </a:endParaRPr>
          </a:p>
        </p:txBody>
      </p:sp>
      <p:sp>
        <p:nvSpPr>
          <p:cNvPr id="203" name="Google Shape;203;p13"/>
          <p:cNvSpPr txBox="1"/>
          <p:nvPr/>
        </p:nvSpPr>
        <p:spPr>
          <a:xfrm>
            <a:off x="8814753" y="510187"/>
            <a:ext cx="185265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i="1">
                <a:solidFill>
                  <a:srgbClr val="DC525C"/>
                </a:solidFill>
                <a:latin typeface="Arial" panose="020B0604020202020204"/>
                <a:ea typeface="Arial" panose="020B0604020202020204"/>
                <a:cs typeface="Arial" panose="020B0604020202020204"/>
                <a:sym typeface="Arial" panose="020B0604020202020204"/>
              </a:rPr>
              <a:t>File Anomalies</a:t>
            </a:r>
            <a:endParaRPr sz="2000" i="1">
              <a:solidFill>
                <a:schemeClr val="dk1"/>
              </a:solidFill>
              <a:latin typeface="Arial" panose="020B0604020202020204"/>
              <a:ea typeface="Arial" panose="020B0604020202020204"/>
              <a:cs typeface="Arial" panose="020B0604020202020204"/>
              <a:sym typeface="Arial" panose="020B0604020202020204"/>
            </a:endParaRPr>
          </a:p>
        </p:txBody>
      </p:sp>
      <p:sp>
        <p:nvSpPr>
          <p:cNvPr id="204" name="Google Shape;204;p13"/>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file-oriented system</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205" name="Google Shape;205;p13"/>
          <p:cNvGrpSpPr/>
          <p:nvPr/>
        </p:nvGrpSpPr>
        <p:grpSpPr>
          <a:xfrm>
            <a:off x="119335" y="1909490"/>
            <a:ext cx="11863904" cy="3508653"/>
            <a:chOff x="119335" y="1909490"/>
            <a:chExt cx="11863904" cy="3508653"/>
          </a:xfrm>
        </p:grpSpPr>
        <p:grpSp>
          <p:nvGrpSpPr>
            <p:cNvPr id="206" name="Google Shape;206;p13"/>
            <p:cNvGrpSpPr/>
            <p:nvPr/>
          </p:nvGrpSpPr>
          <p:grpSpPr>
            <a:xfrm>
              <a:off x="2423593" y="1909490"/>
              <a:ext cx="9559646" cy="3508653"/>
              <a:chOff x="2423593" y="1909490"/>
              <a:chExt cx="9559646" cy="3508653"/>
            </a:xfrm>
          </p:grpSpPr>
          <p:grpSp>
            <p:nvGrpSpPr>
              <p:cNvPr id="207" name="Google Shape;207;p13"/>
              <p:cNvGrpSpPr/>
              <p:nvPr/>
            </p:nvGrpSpPr>
            <p:grpSpPr>
              <a:xfrm>
                <a:off x="2423593" y="1909490"/>
                <a:ext cx="9559646" cy="1292661"/>
                <a:chOff x="2567609" y="1979531"/>
                <a:chExt cx="9559646" cy="1292661"/>
              </a:xfrm>
            </p:grpSpPr>
            <p:grpSp>
              <p:nvGrpSpPr>
                <p:cNvPr id="208" name="Google Shape;208;p13"/>
                <p:cNvGrpSpPr/>
                <p:nvPr/>
              </p:nvGrpSpPr>
              <p:grpSpPr>
                <a:xfrm>
                  <a:off x="2567609" y="1979531"/>
                  <a:ext cx="9559646" cy="1292661"/>
                  <a:chOff x="2423592" y="2484894"/>
                  <a:chExt cx="9559646" cy="1111152"/>
                </a:xfrm>
              </p:grpSpPr>
              <p:sp>
                <p:nvSpPr>
                  <p:cNvPr id="209" name="Google Shape;209;p13"/>
                  <p:cNvSpPr txBox="1"/>
                  <p:nvPr/>
                </p:nvSpPr>
                <p:spPr>
                  <a:xfrm>
                    <a:off x="2423592" y="2802366"/>
                    <a:ext cx="1808524" cy="793680"/>
                  </a:xfrm>
                  <a:prstGeom prst="rect">
                    <a:avLst/>
                  </a:prstGeom>
                  <a:noFill/>
                  <a:ln w="19050" cap="flat" cmpd="sng">
                    <a:solidFill>
                      <a:srgbClr val="CAA496"/>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File Name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Type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Location</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0" name="Google Shape;210;p13"/>
                  <p:cNvSpPr/>
                  <p:nvPr/>
                </p:nvSpPr>
                <p:spPr>
                  <a:xfrm>
                    <a:off x="9802597" y="2492896"/>
                    <a:ext cx="2180641" cy="3174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search emp_name</a:t>
                    </a:r>
                    <a:endParaRPr sz="1800">
                      <a:solidFill>
                        <a:srgbClr val="0070C0"/>
                      </a:solidFill>
                      <a:latin typeface="Arial" panose="020B0604020202020204"/>
                      <a:ea typeface="Arial" panose="020B0604020202020204"/>
                      <a:cs typeface="Arial" panose="020B0604020202020204"/>
                      <a:sym typeface="Arial" panose="020B0604020202020204"/>
                    </a:endParaRPr>
                  </a:p>
                </p:txBody>
              </p:sp>
              <p:sp>
                <p:nvSpPr>
                  <p:cNvPr id="211" name="Google Shape;211;p13"/>
                  <p:cNvSpPr/>
                  <p:nvPr/>
                </p:nvSpPr>
                <p:spPr>
                  <a:xfrm>
                    <a:off x="4533926" y="2484894"/>
                    <a:ext cx="2375555" cy="3174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file permissions</a:t>
                    </a:r>
                    <a:endParaRPr lang="en-IN" sz="1800">
                      <a:solidFill>
                        <a:srgbClr val="0070C0"/>
                      </a:solidFill>
                      <a:latin typeface="Arial" panose="020B0604020202020204"/>
                      <a:ea typeface="Arial" panose="020B0604020202020204"/>
                      <a:cs typeface="Arial" panose="020B0604020202020204"/>
                      <a:sym typeface="Arial" panose="020B0604020202020204"/>
                    </a:endParaRPr>
                  </a:p>
                </p:txBody>
              </p:sp>
              <p:sp>
                <p:nvSpPr>
                  <p:cNvPr id="212" name="Google Shape;212;p13"/>
                  <p:cNvSpPr/>
                  <p:nvPr/>
                </p:nvSpPr>
                <p:spPr>
                  <a:xfrm>
                    <a:off x="7328591" y="2492896"/>
                    <a:ext cx="2055607" cy="3174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search empl ID=1</a:t>
                    </a:r>
                    <a:endParaRPr sz="1800">
                      <a:solidFill>
                        <a:srgbClr val="0070C0"/>
                      </a:solidFill>
                      <a:latin typeface="Arial" panose="020B0604020202020204"/>
                      <a:ea typeface="Arial" panose="020B0604020202020204"/>
                      <a:cs typeface="Arial" panose="020B0604020202020204"/>
                      <a:sym typeface="Arial" panose="020B0604020202020204"/>
                    </a:endParaRPr>
                  </a:p>
                </p:txBody>
              </p:sp>
              <p:sp>
                <p:nvSpPr>
                  <p:cNvPr id="213" name="Google Shape;213;p13"/>
                  <p:cNvSpPr/>
                  <p:nvPr/>
                </p:nvSpPr>
                <p:spPr>
                  <a:xfrm>
                    <a:off x="2423593" y="2484894"/>
                    <a:ext cx="1808524" cy="3174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file attributes</a:t>
                    </a:r>
                    <a:endParaRPr lang="en-IN" sz="1800">
                      <a:solidFill>
                        <a:srgbClr val="0070C0"/>
                      </a:solidFill>
                      <a:latin typeface="Arial" panose="020B0604020202020204"/>
                      <a:ea typeface="Arial" panose="020B0604020202020204"/>
                      <a:cs typeface="Arial" panose="020B0604020202020204"/>
                      <a:sym typeface="Arial" panose="020B0604020202020204"/>
                    </a:endParaRPr>
                  </a:p>
                </p:txBody>
              </p:sp>
            </p:grpSp>
            <p:sp>
              <p:nvSpPr>
                <p:cNvPr id="214" name="Google Shape;214;p13"/>
                <p:cNvSpPr txBox="1"/>
                <p:nvPr/>
              </p:nvSpPr>
              <p:spPr>
                <a:xfrm>
                  <a:off x="4677944" y="2348879"/>
                  <a:ext cx="2376264" cy="646331"/>
                </a:xfrm>
                <a:prstGeom prst="rect">
                  <a:avLst/>
                </a:prstGeom>
                <a:noFill/>
                <a:ln w="19050" cap="flat" cmpd="sng">
                  <a:solidFill>
                    <a:srgbClr val="CAA496"/>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File permissions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Share permissions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15" name="Google Shape;215;p13"/>
              <p:cNvSpPr txBox="1"/>
              <p:nvPr/>
            </p:nvSpPr>
            <p:spPr>
              <a:xfrm>
                <a:off x="7327881" y="2278822"/>
                <a:ext cx="1840220" cy="3139321"/>
              </a:xfrm>
              <a:prstGeom prst="rect">
                <a:avLst/>
              </a:prstGeom>
              <a:noFill/>
              <a:ln w="19050" cap="flat" cmpd="sng">
                <a:solidFill>
                  <a:srgbClr val="CAA49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 suraj 4000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2 ramesh 6000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3 rajan 4500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500 sam 3500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1000 amit 2300</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6" name="Google Shape;216;p13"/>
              <p:cNvSpPr txBox="1"/>
              <p:nvPr/>
            </p:nvSpPr>
            <p:spPr>
              <a:xfrm>
                <a:off x="9802598" y="2278822"/>
                <a:ext cx="1840220" cy="3139321"/>
              </a:xfrm>
              <a:prstGeom prst="rect">
                <a:avLst/>
              </a:prstGeom>
              <a:noFill/>
              <a:ln w="19050" cap="flat" cmpd="sng">
                <a:solidFill>
                  <a:srgbClr val="CAA49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 suraj 4000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2 ramesh 6000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3 rajan 4500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500 sam 3500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1000 amit 2300</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17" name="Google Shape;217;p13"/>
            <p:cNvSpPr/>
            <p:nvPr/>
          </p:nvSpPr>
          <p:spPr>
            <a:xfrm>
              <a:off x="119335" y="1916832"/>
              <a:ext cx="18868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c:\employee.txt</a:t>
              </a:r>
              <a:endParaRPr sz="1800">
                <a:solidFill>
                  <a:srgbClr val="0070C0"/>
                </a:solidFill>
                <a:latin typeface="Arial" panose="020B0604020202020204"/>
                <a:ea typeface="Arial" panose="020B0604020202020204"/>
                <a:cs typeface="Arial" panose="020B0604020202020204"/>
                <a:sym typeface="Arial" panose="020B0604020202020204"/>
              </a:endParaRPr>
            </a:p>
          </p:txBody>
        </p:sp>
        <p:sp>
          <p:nvSpPr>
            <p:cNvPr id="218" name="Google Shape;218;p13"/>
            <p:cNvSpPr txBox="1"/>
            <p:nvPr/>
          </p:nvSpPr>
          <p:spPr>
            <a:xfrm>
              <a:off x="163731" y="2276872"/>
              <a:ext cx="1840220" cy="3139321"/>
            </a:xfrm>
            <a:prstGeom prst="rect">
              <a:avLst/>
            </a:prstGeom>
            <a:solidFill>
              <a:srgbClr val="F6F7E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   suraj 4000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2   ramesh 6000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3   rajan 4500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500 sam 3500</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1000 amit 2300</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382" name="Shape 1382"/>
        <p:cNvGrpSpPr/>
        <p:nvPr/>
      </p:nvGrpSpPr>
      <p:grpSpPr>
        <a:xfrm>
          <a:off x="0" y="0"/>
          <a:ext cx="0" cy="0"/>
          <a:chOff x="0" y="0"/>
          <a:chExt cx="0" cy="0"/>
        </a:xfrm>
      </p:grpSpPr>
      <p:sp>
        <p:nvSpPr>
          <p:cNvPr id="1383" name="Google Shape;1383;p131"/>
          <p:cNvSpPr txBox="1"/>
          <p:nvPr/>
        </p:nvSpPr>
        <p:spPr>
          <a:xfrm>
            <a:off x="203968" y="2362200"/>
            <a:ext cx="11784066"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auto_increment column</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384" name="Google Shape;1384;p131"/>
          <p:cNvSpPr/>
          <p:nvPr/>
        </p:nvSpPr>
        <p:spPr>
          <a:xfrm>
            <a:off x="695400" y="3307504"/>
            <a:ext cx="1065718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AUTO_INCREMENT </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attribute can be used to generate a unique number/identity for new rows.</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389" name="Shape 1389"/>
        <p:cNvGrpSpPr/>
        <p:nvPr/>
      </p:nvGrpSpPr>
      <p:grpSpPr>
        <a:xfrm>
          <a:off x="0" y="0"/>
          <a:ext cx="0" cy="0"/>
          <a:chOff x="0" y="0"/>
          <a:chExt cx="0" cy="0"/>
        </a:xfrm>
      </p:grpSpPr>
      <p:sp>
        <p:nvSpPr>
          <p:cNvPr id="1390" name="Google Shape;1390;p132"/>
          <p:cNvSpPr/>
          <p:nvPr/>
        </p:nvSpPr>
        <p:spPr>
          <a:xfrm>
            <a:off x="476230" y="5067284"/>
            <a:ext cx="3515629" cy="113877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700"/>
              <a:buFont typeface="Arial" panose="020B0604020202020204"/>
              <a:buChar char="•"/>
            </a:pPr>
            <a:r>
              <a:rPr lang="en-IN" sz="1700">
                <a:solidFill>
                  <a:srgbClr val="0077AA"/>
                </a:solidFill>
                <a:latin typeface="Arial" panose="020B0604020202020204"/>
                <a:ea typeface="Arial" panose="020B0604020202020204"/>
                <a:cs typeface="Arial" panose="020B0604020202020204"/>
                <a:sym typeface="Arial" panose="020B0604020202020204"/>
              </a:rPr>
              <a:t>SELECT</a:t>
            </a:r>
            <a:r>
              <a:rPr lang="en-IN" sz="1700">
                <a:solidFill>
                  <a:schemeClr val="dk1"/>
                </a:solidFill>
                <a:latin typeface="Arial" panose="020B0604020202020204"/>
                <a:ea typeface="Arial" panose="020B0604020202020204"/>
                <a:cs typeface="Arial" panose="020B0604020202020204"/>
                <a:sym typeface="Arial" panose="020B0604020202020204"/>
              </a:rPr>
              <a:t> </a:t>
            </a:r>
            <a:r>
              <a:rPr lang="en-IN" sz="1700" i="1">
                <a:solidFill>
                  <a:srgbClr val="EE9900"/>
                </a:solidFill>
                <a:latin typeface="Arial" panose="020B0604020202020204"/>
                <a:ea typeface="Arial" panose="020B0604020202020204"/>
                <a:cs typeface="Arial" panose="020B0604020202020204"/>
                <a:sym typeface="Arial" panose="020B0604020202020204"/>
              </a:rPr>
              <a:t>@@</a:t>
            </a:r>
            <a:r>
              <a:rPr lang="en-IN" sz="1700">
                <a:solidFill>
                  <a:srgbClr val="473935"/>
                </a:solidFill>
                <a:latin typeface="Arial" panose="020B0604020202020204"/>
                <a:ea typeface="Arial" panose="020B0604020202020204"/>
                <a:cs typeface="Arial" panose="020B0604020202020204"/>
                <a:sym typeface="Arial" panose="020B0604020202020204"/>
              </a:rPr>
              <a:t>IDENTITY</a:t>
            </a:r>
            <a:endParaRPr sz="1700">
              <a:solidFill>
                <a:srgbClr val="473935"/>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DD4A68"/>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700"/>
              <a:buFont typeface="Arial" panose="020B0604020202020204"/>
              <a:buChar char="•"/>
            </a:pPr>
            <a:r>
              <a:rPr lang="en-IN" sz="1700">
                <a:solidFill>
                  <a:srgbClr val="0077AA"/>
                </a:solidFill>
                <a:latin typeface="Arial" panose="020B0604020202020204"/>
                <a:ea typeface="Arial" panose="020B0604020202020204"/>
                <a:cs typeface="Arial" panose="020B0604020202020204"/>
                <a:sym typeface="Arial" panose="020B0604020202020204"/>
              </a:rPr>
              <a:t>SELECT</a:t>
            </a:r>
            <a:r>
              <a:rPr lang="en-IN" sz="1700">
                <a:solidFill>
                  <a:srgbClr val="DD4A68"/>
                </a:solidFill>
                <a:latin typeface="Arial" panose="020B0604020202020204"/>
                <a:ea typeface="Arial" panose="020B0604020202020204"/>
                <a:cs typeface="Arial" panose="020B0604020202020204"/>
                <a:sym typeface="Arial" panose="020B0604020202020204"/>
              </a:rPr>
              <a:t> </a:t>
            </a:r>
            <a:r>
              <a:rPr lang="en-IN" sz="1700">
                <a:solidFill>
                  <a:srgbClr val="473935"/>
                </a:solidFill>
                <a:latin typeface="Arial" panose="020B0604020202020204"/>
                <a:ea typeface="Arial" panose="020B0604020202020204"/>
                <a:cs typeface="Arial" panose="020B0604020202020204"/>
                <a:sym typeface="Arial" panose="020B0604020202020204"/>
              </a:rPr>
              <a:t>LAST_INSERT_ID()</a:t>
            </a:r>
            <a:endParaRPr lang="en-IN" sz="1700">
              <a:solidFill>
                <a:srgbClr val="473935"/>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DD4A68"/>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700"/>
              <a:buFont typeface="Arial" panose="020B0604020202020204"/>
              <a:buChar char="•"/>
            </a:pPr>
            <a:r>
              <a:rPr lang="en-IN" sz="1700">
                <a:solidFill>
                  <a:srgbClr val="0077AA"/>
                </a:solidFill>
                <a:latin typeface="Arial" panose="020B0604020202020204"/>
                <a:ea typeface="Arial" panose="020B0604020202020204"/>
                <a:cs typeface="Arial" panose="020B0604020202020204"/>
                <a:sym typeface="Arial" panose="020B0604020202020204"/>
              </a:rPr>
              <a:t>SET</a:t>
            </a:r>
            <a:r>
              <a:rPr lang="en-IN" sz="1700">
                <a:solidFill>
                  <a:srgbClr val="DD4A68"/>
                </a:solidFill>
                <a:latin typeface="Arial" panose="020B0604020202020204"/>
                <a:ea typeface="Arial" panose="020B0604020202020204"/>
                <a:cs typeface="Arial" panose="020B0604020202020204"/>
                <a:sym typeface="Arial" panose="020B0604020202020204"/>
              </a:rPr>
              <a:t> </a:t>
            </a:r>
            <a:r>
              <a:rPr lang="en-IN" sz="1700">
                <a:solidFill>
                  <a:srgbClr val="473935"/>
                </a:solidFill>
                <a:latin typeface="Arial" panose="020B0604020202020204"/>
                <a:ea typeface="Arial" panose="020B0604020202020204"/>
                <a:cs typeface="Arial" panose="020B0604020202020204"/>
                <a:sym typeface="Arial" panose="020B0604020202020204"/>
              </a:rPr>
              <a:t>INSERT_</a:t>
            </a:r>
            <a:r>
              <a:rPr lang="en-IN" sz="1700">
                <a:solidFill>
                  <a:schemeClr val="dk1"/>
                </a:solidFill>
                <a:latin typeface="Arial" panose="020B0604020202020204"/>
                <a:ea typeface="Arial" panose="020B0604020202020204"/>
                <a:cs typeface="Arial" panose="020B0604020202020204"/>
                <a:sym typeface="Arial" panose="020B0604020202020204"/>
              </a:rPr>
              <a:t>ID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7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7</a:t>
            </a:r>
            <a:endParaRPr lang="en-IN" sz="1800">
              <a:solidFill>
                <a:srgbClr val="990055"/>
              </a:solidFill>
              <a:latin typeface="Arial" panose="020B0604020202020204"/>
              <a:ea typeface="Arial" panose="020B0604020202020204"/>
              <a:cs typeface="Arial" panose="020B0604020202020204"/>
              <a:sym typeface="Arial" panose="020B0604020202020204"/>
            </a:endParaRPr>
          </a:p>
        </p:txBody>
      </p:sp>
      <p:sp>
        <p:nvSpPr>
          <p:cNvPr id="1391" name="Google Shape;1391;p132"/>
          <p:cNvSpPr/>
          <p:nvPr/>
        </p:nvSpPr>
        <p:spPr>
          <a:xfrm>
            <a:off x="480935" y="2147269"/>
            <a:ext cx="11173864" cy="252376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800" b="1">
              <a:solidFill>
                <a:srgbClr val="0070C0"/>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There can be only one AUTO_INCREMENT column per table. </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it must be indexed.</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it cannot have a DEFAULT value. </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it works properly only if it contains only positive values.</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It </a:t>
            </a:r>
            <a:r>
              <a:rPr lang="en-IN" sz="1800">
                <a:solidFill>
                  <a:schemeClr val="dk1"/>
                </a:solidFill>
                <a:latin typeface="Arial" panose="020B0604020202020204"/>
                <a:ea typeface="Arial" panose="020B0604020202020204"/>
                <a:cs typeface="Arial" panose="020B0604020202020204"/>
                <a:sym typeface="Arial" panose="020B0604020202020204"/>
              </a:rPr>
              <a:t>applies only to integer and floating-point types.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when you insert a value of NULL or 0 into AUTO_INCREMENT column, it generates next value.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i="1">
                <a:solidFill>
                  <a:schemeClr val="dk1"/>
                </a:solidFill>
                <a:latin typeface="Arial" panose="020B0604020202020204"/>
                <a:ea typeface="Arial" panose="020B0604020202020204"/>
                <a:cs typeface="Arial" panose="020B0604020202020204"/>
                <a:sym typeface="Arial" panose="020B0604020202020204"/>
              </a:rPr>
              <a:t>use LAST_INSERT_ID</a:t>
            </a:r>
            <a:r>
              <a:rPr lang="en-IN" sz="1800">
                <a:solidFill>
                  <a:schemeClr val="dk1"/>
                </a:solidFill>
                <a:latin typeface="Arial" panose="020B0604020202020204"/>
                <a:ea typeface="Arial" panose="020B0604020202020204"/>
                <a:cs typeface="Arial" panose="020B0604020202020204"/>
                <a:sym typeface="Arial" panose="020B0604020202020204"/>
              </a:rPr>
              <a:t>() function to find the row that contains the most recent AUTO_INCREMENT value.</a:t>
            </a:r>
            <a:endParaRPr sz="1800">
              <a:solidFill>
                <a:srgbClr val="101A1D"/>
              </a:solidFill>
              <a:latin typeface="Arial" panose="020B0604020202020204"/>
              <a:ea typeface="Arial" panose="020B0604020202020204"/>
              <a:cs typeface="Arial" panose="020B0604020202020204"/>
              <a:sym typeface="Arial" panose="020B0604020202020204"/>
            </a:endParaRPr>
          </a:p>
        </p:txBody>
      </p:sp>
      <p:cxnSp>
        <p:nvCxnSpPr>
          <p:cNvPr id="1392" name="Google Shape;1392;p132"/>
          <p:cNvCxnSpPr/>
          <p:nvPr/>
        </p:nvCxnSpPr>
        <p:spPr>
          <a:xfrm>
            <a:off x="412537" y="4869160"/>
            <a:ext cx="11449272" cy="0"/>
          </a:xfrm>
          <a:prstGeom prst="straightConnector1">
            <a:avLst/>
          </a:prstGeom>
          <a:noFill/>
          <a:ln w="9525" cap="flat" cmpd="sng">
            <a:solidFill>
              <a:schemeClr val="accent1"/>
            </a:solidFill>
            <a:prstDash val="solid"/>
            <a:round/>
            <a:headEnd type="none" w="sm" len="sm"/>
            <a:tailEnd type="none" w="sm" len="sm"/>
          </a:ln>
        </p:spPr>
      </p:cxnSp>
      <p:sp>
        <p:nvSpPr>
          <p:cNvPr id="1393" name="Google Shape;1393;p13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auto_increment</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394" name="Google Shape;1394;p132"/>
          <p:cNvSpPr/>
          <p:nvPr/>
        </p:nvSpPr>
        <p:spPr>
          <a:xfrm>
            <a:off x="7247334" y="561782"/>
            <a:ext cx="3471334"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IDENTITY</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a synonym to the </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LAST_INSERT_ID</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variable.</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395" name="Google Shape;1395;p132"/>
          <p:cNvSpPr/>
          <p:nvPr/>
        </p:nvSpPr>
        <p:spPr>
          <a:xfrm>
            <a:off x="476230" y="1426716"/>
            <a:ext cx="8788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62626"/>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col_name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data_type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AUTO_INCREMENT [UNIQUE [KEY] | [PRIMARY] KEY]</a:t>
            </a:r>
            <a:endParaRPr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1396" name="Google Shape;1396;p132"/>
          <p:cNvSpPr txBox="1"/>
          <p:nvPr/>
        </p:nvSpPr>
        <p:spPr>
          <a:xfrm>
            <a:off x="4871865" y="5067284"/>
            <a:ext cx="6989944"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posts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c1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UNIQUE</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AUTO_INCREMENT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c2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20</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AUTO_INCREMENT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9AE0A"/>
                </a:solidFill>
                <a:latin typeface="Arial" panose="020B0604020202020204"/>
                <a:ea typeface="Arial" panose="020B0604020202020204"/>
                <a:cs typeface="Arial" panose="020B0604020202020204"/>
                <a:sym typeface="Arial" panose="020B0604020202020204"/>
              </a:rPr>
              <a:t>// auto_number will start with value 2.</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400" name="Shape 1400"/>
        <p:cNvGrpSpPr/>
        <p:nvPr/>
      </p:nvGrpSpPr>
      <p:grpSpPr>
        <a:xfrm>
          <a:off x="0" y="0"/>
          <a:ext cx="0" cy="0"/>
          <a:chOff x="0" y="0"/>
          <a:chExt cx="0" cy="0"/>
        </a:xfrm>
      </p:grpSpPr>
      <p:sp>
        <p:nvSpPr>
          <p:cNvPr id="1401" name="Google Shape;1401;p133"/>
          <p:cNvSpPr txBox="1"/>
          <p:nvPr/>
        </p:nvSpPr>
        <p:spPr>
          <a:xfrm>
            <a:off x="203968" y="1700808"/>
            <a:ext cx="11784066"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generated column</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402" name="Google Shape;1402;p133"/>
          <p:cNvSpPr/>
          <p:nvPr/>
        </p:nvSpPr>
        <p:spPr>
          <a:xfrm>
            <a:off x="203967" y="2348880"/>
            <a:ext cx="11784066" cy="276998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just" rtl="0">
              <a:spcBef>
                <a:spcPts val="0"/>
              </a:spcBef>
              <a:spcAft>
                <a:spcPts val="0"/>
              </a:spcAft>
              <a:buClr>
                <a:schemeClr val="dk1"/>
              </a:buClr>
              <a:buSzPts val="800"/>
              <a:buFont typeface="Arial" panose="020B0604020202020204"/>
              <a:buNone/>
            </a:pPr>
            <a:endParaRPr sz="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Stored functions and user-defined functions are not permitted.</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Stored procedure and function parameters are not permitted.</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Variables (system variables, user-defined variables, and stored program local variables) are not permitted.</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Subqueries are not permitted.</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The AUTO_INCREMENT attribute cannot be used in a generated column definition.</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Triggers cannot use NEW.COL_NAME or use OLD.COL_NAME to refer to generated columns.</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Stored column cannot be converted to virtual column and virtual column cannot be converted to stored column.</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Generated column can be made as invisible column.</a:t>
            </a:r>
            <a:endParaRPr lang="en-IN" sz="1800">
              <a:solidFill>
                <a:srgbClr val="101A1D"/>
              </a:solidFill>
              <a:latin typeface="Arial" panose="020B0604020202020204"/>
              <a:ea typeface="Arial" panose="020B0604020202020204"/>
              <a:cs typeface="Arial" panose="020B0604020202020204"/>
              <a:sym typeface="Arial" panose="020B0604020202020204"/>
            </a:endParaRPr>
          </a:p>
        </p:txBody>
      </p:sp>
      <p:sp>
        <p:nvSpPr>
          <p:cNvPr id="1403" name="Google Shape;1403;p133"/>
          <p:cNvSpPr/>
          <p:nvPr/>
        </p:nvSpPr>
        <p:spPr>
          <a:xfrm>
            <a:off x="203967" y="5445224"/>
            <a:ext cx="11784066" cy="113877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 </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The expression can contain literals, built-in functions with no parameters, operators, or references to any column within the same table. If you use a function, it must be scalar and deterministic.</a:t>
            </a:r>
            <a:endParaRPr sz="1800">
              <a:solidFill>
                <a:srgbClr val="101A1D"/>
              </a:solidFill>
              <a:latin typeface="Arial" panose="020B0604020202020204"/>
              <a:ea typeface="Arial" panose="020B0604020202020204"/>
              <a:cs typeface="Arial" panose="020B0604020202020204"/>
              <a:sym typeface="Arial" panose="020B0604020202020204"/>
            </a:endParaRPr>
          </a:p>
        </p:txBody>
      </p:sp>
      <p:sp>
        <p:nvSpPr>
          <p:cNvPr id="1404" name="Google Shape;1404;p133"/>
          <p:cNvSpPr/>
          <p:nvPr/>
        </p:nvSpPr>
        <p:spPr>
          <a:xfrm>
            <a:off x="203967" y="308849"/>
            <a:ext cx="11784066" cy="132343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CREATE TABLE </a:t>
            </a:r>
            <a:r>
              <a:rPr lang="en-IN" sz="1800" b="1">
                <a:solidFill>
                  <a:srgbClr val="7F7F7F"/>
                </a:solidFill>
                <a:latin typeface="Arial" panose="020B0604020202020204"/>
                <a:ea typeface="Arial" panose="020B0604020202020204"/>
                <a:cs typeface="Arial" panose="020B0604020202020204"/>
                <a:sym typeface="Arial" panose="020B0604020202020204"/>
              </a:rPr>
              <a:t>. . .</a:t>
            </a:r>
            <a:r>
              <a:rPr lang="en-IN" sz="1800" b="1">
                <a:solidFill>
                  <a:schemeClr val="dk1"/>
                </a:solidFill>
                <a:latin typeface="Arial" panose="020B0604020202020204"/>
                <a:ea typeface="Arial" panose="020B0604020202020204"/>
                <a:cs typeface="Arial" panose="020B0604020202020204"/>
                <a:sym typeface="Arial" panose="020B0604020202020204"/>
              </a:rPr>
              <a:t> LIKE </a:t>
            </a:r>
            <a:r>
              <a:rPr lang="en-IN" sz="1800" b="1">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Arial" panose="020B0604020202020204"/>
                <a:ea typeface="Arial" panose="020B0604020202020204"/>
                <a:cs typeface="Arial" panose="020B0604020202020204"/>
                <a:sym typeface="Arial" panose="020B0604020202020204"/>
              </a:rPr>
              <a:t>, the destination table </a:t>
            </a:r>
            <a:r>
              <a:rPr lang="en-IN" sz="1800" i="1">
                <a:solidFill>
                  <a:srgbClr val="0089A4"/>
                </a:solidFill>
                <a:latin typeface="Arial" panose="020B0604020202020204"/>
                <a:ea typeface="Arial" panose="020B0604020202020204"/>
                <a:cs typeface="Arial" panose="020B0604020202020204"/>
                <a:sym typeface="Arial" panose="020B0604020202020204"/>
              </a:rPr>
              <a:t>preserves generated column information</a:t>
            </a:r>
            <a:r>
              <a:rPr lang="en-IN" sz="1800">
                <a:solidFill>
                  <a:schemeClr val="dk1"/>
                </a:solidFill>
                <a:latin typeface="Arial" panose="020B0604020202020204"/>
                <a:ea typeface="Arial" panose="020B0604020202020204"/>
                <a:cs typeface="Arial" panose="020B0604020202020204"/>
                <a:sym typeface="Arial" panose="020B0604020202020204"/>
              </a:rPr>
              <a:t> from the original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CREATE TABLE </a:t>
            </a:r>
            <a:r>
              <a:rPr lang="en-IN" sz="1800" b="1">
                <a:solidFill>
                  <a:srgbClr val="7F7F7F"/>
                </a:solidFill>
                <a:latin typeface="Arial" panose="020B0604020202020204"/>
                <a:ea typeface="Arial" panose="020B0604020202020204"/>
                <a:cs typeface="Arial" panose="020B0604020202020204"/>
                <a:sym typeface="Arial" panose="020B0604020202020204"/>
              </a:rPr>
              <a:t>. . .</a:t>
            </a:r>
            <a:r>
              <a:rPr lang="en-IN" sz="1800" b="1">
                <a:solidFill>
                  <a:schemeClr val="dk1"/>
                </a:solidFill>
                <a:latin typeface="Arial" panose="020B0604020202020204"/>
                <a:ea typeface="Arial" panose="020B0604020202020204"/>
                <a:cs typeface="Arial" panose="020B0604020202020204"/>
                <a:sym typeface="Arial" panose="020B0604020202020204"/>
              </a:rPr>
              <a:t> SELECT </a:t>
            </a:r>
            <a:r>
              <a:rPr lang="en-IN" sz="1800" b="1">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Arial" panose="020B0604020202020204"/>
                <a:ea typeface="Arial" panose="020B0604020202020204"/>
                <a:cs typeface="Arial" panose="020B0604020202020204"/>
                <a:sym typeface="Arial" panose="020B0604020202020204"/>
              </a:rPr>
              <a:t>, the destination table </a:t>
            </a:r>
            <a:r>
              <a:rPr lang="en-IN" sz="1800" i="1">
                <a:solidFill>
                  <a:srgbClr val="0089A4"/>
                </a:solidFill>
                <a:latin typeface="Arial" panose="020B0604020202020204"/>
                <a:ea typeface="Arial" panose="020B0604020202020204"/>
                <a:cs typeface="Arial" panose="020B0604020202020204"/>
                <a:sym typeface="Arial" panose="020B0604020202020204"/>
              </a:rPr>
              <a:t>does not preserves generated column information</a:t>
            </a:r>
            <a:r>
              <a:rPr lang="en-IN" sz="1800">
                <a:solidFill>
                  <a:schemeClr val="dk1"/>
                </a:solidFill>
                <a:latin typeface="Arial" panose="020B0604020202020204"/>
                <a:ea typeface="Arial" panose="020B0604020202020204"/>
                <a:cs typeface="Arial" panose="020B0604020202020204"/>
                <a:sym typeface="Arial" panose="020B0604020202020204"/>
              </a:rPr>
              <a:t> from the original table.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408" name="Shape 1408"/>
        <p:cNvGrpSpPr/>
        <p:nvPr/>
      </p:nvGrpSpPr>
      <p:grpSpPr>
        <a:xfrm>
          <a:off x="0" y="0"/>
          <a:ext cx="0" cy="0"/>
          <a:chOff x="0" y="0"/>
          <a:chExt cx="0" cy="0"/>
        </a:xfrm>
      </p:grpSpPr>
      <p:sp>
        <p:nvSpPr>
          <p:cNvPr id="1409" name="Google Shape;1409;p134"/>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virtual column - generated always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410" name="Google Shape;1410;p134"/>
          <p:cNvSpPr/>
          <p:nvPr/>
        </p:nvSpPr>
        <p:spPr>
          <a:xfrm>
            <a:off x="335360" y="780869"/>
            <a:ext cx="11449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1">
                <a:solidFill>
                  <a:srgbClr val="000000"/>
                </a:solidFill>
                <a:latin typeface="Arial" panose="020B0604020202020204"/>
                <a:ea typeface="Arial" panose="020B0604020202020204"/>
                <a:cs typeface="Arial" panose="020B0604020202020204"/>
                <a:sym typeface="Arial" panose="020B0604020202020204"/>
              </a:rPr>
              <a:t>col_name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data_type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GENERATED</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ALWAYS</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AS</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i="1">
                <a:solidFill>
                  <a:srgbClr val="000000"/>
                </a:solidFill>
                <a:latin typeface="Arial" panose="020B0604020202020204"/>
                <a:ea typeface="Arial" panose="020B0604020202020204"/>
                <a:cs typeface="Arial" panose="020B0604020202020204"/>
                <a:sym typeface="Arial" panose="020B0604020202020204"/>
              </a:rPr>
              <a:t>expression</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VIRTUAL</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STORED</a:t>
            </a:r>
            <a:r>
              <a:rPr lang="en-IN" sz="1800">
                <a:solidFill>
                  <a:srgbClr val="999999"/>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11" name="Google Shape;1411;p134"/>
          <p:cNvSpPr/>
          <p:nvPr/>
        </p:nvSpPr>
        <p:spPr>
          <a:xfrm>
            <a:off x="335360" y="1457489"/>
            <a:ext cx="11593288" cy="132343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VIRTUAL</a:t>
            </a:r>
            <a:r>
              <a:rPr lang="en-IN" sz="1800">
                <a:solidFill>
                  <a:schemeClr val="dk1"/>
                </a:solidFill>
                <a:latin typeface="Arial" panose="020B0604020202020204"/>
                <a:ea typeface="Arial" panose="020B0604020202020204"/>
                <a:cs typeface="Arial" panose="020B0604020202020204"/>
                <a:sym typeface="Arial" panose="020B0604020202020204"/>
              </a:rPr>
              <a:t>: Column values are not stored, but are evaluated when rows are read, immediately after any BEFORE triggers. A virtual column takes no storage.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STORED</a:t>
            </a:r>
            <a:r>
              <a:rPr lang="en-IN" sz="1800">
                <a:solidFill>
                  <a:schemeClr val="dk1"/>
                </a:solidFill>
                <a:latin typeface="Arial" panose="020B0604020202020204"/>
                <a:ea typeface="Arial" panose="020B0604020202020204"/>
                <a:cs typeface="Arial" panose="020B0604020202020204"/>
                <a:sym typeface="Arial" panose="020B0604020202020204"/>
              </a:rPr>
              <a:t>: Column values are evaluated and stored when rows are inserted or updated. A stored column does require storage space and can be indexed.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12" name="Google Shape;1412;p134"/>
          <p:cNvSpPr txBox="1"/>
          <p:nvPr/>
        </p:nvSpPr>
        <p:spPr>
          <a:xfrm>
            <a:off x="335360" y="4149080"/>
            <a:ext cx="8352928"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product</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productCode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AUTO_INCREMENT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productName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productVendor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productDescription </a:t>
            </a:r>
            <a:r>
              <a:rPr lang="en-IN" sz="1800">
                <a:solidFill>
                  <a:srgbClr val="834689"/>
                </a:solidFill>
                <a:latin typeface="Arial" panose="020B0604020202020204"/>
                <a:ea typeface="Arial" panose="020B0604020202020204"/>
                <a:cs typeface="Arial" panose="020B0604020202020204"/>
                <a:sym typeface="Arial" panose="020B0604020202020204"/>
              </a:rPr>
              <a:t>TEXT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quantityInStock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buyPrice </a:t>
            </a:r>
            <a:r>
              <a:rPr lang="en-IN" sz="1800">
                <a:solidFill>
                  <a:srgbClr val="834689"/>
                </a:solidFill>
                <a:latin typeface="Arial" panose="020B0604020202020204"/>
                <a:ea typeface="Arial" panose="020B0604020202020204"/>
                <a:cs typeface="Arial" panose="020B0604020202020204"/>
                <a:sym typeface="Arial" panose="020B0604020202020204"/>
              </a:rPr>
              <a:t>FLOAT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stockValue </a:t>
            </a:r>
            <a:r>
              <a:rPr lang="en-IN" sz="1800">
                <a:solidFill>
                  <a:srgbClr val="834689"/>
                </a:solidFill>
                <a:latin typeface="Arial" panose="020B0604020202020204"/>
                <a:ea typeface="Arial" panose="020B0604020202020204"/>
                <a:cs typeface="Arial" panose="020B0604020202020204"/>
                <a:sym typeface="Arial" panose="020B0604020202020204"/>
              </a:rPr>
              <a:t>FLOAT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GENERATED ALWAYS AS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quantityInStock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buyPrice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VIRTUAL</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13" name="Google Shape;1413;p134"/>
          <p:cNvSpPr/>
          <p:nvPr/>
        </p:nvSpPr>
        <p:spPr>
          <a:xfrm>
            <a:off x="335360" y="2996952"/>
            <a:ext cx="1137726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000">
                <a:solidFill>
                  <a:srgbClr val="FF0000"/>
                </a:solidFill>
                <a:latin typeface="Arial" panose="020B0604020202020204"/>
                <a:ea typeface="Arial" panose="020B0604020202020204"/>
                <a:cs typeface="Arial" panose="020B0604020202020204"/>
                <a:sym typeface="Arial" panose="020B0604020202020204"/>
              </a:rPr>
              <a:t>:</a:t>
            </a:r>
            <a:endParaRPr lang="en-IN" sz="20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101A1D"/>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The default is </a:t>
            </a:r>
            <a:r>
              <a:rPr lang="en-IN" sz="1800" b="1">
                <a:solidFill>
                  <a:srgbClr val="101A1D"/>
                </a:solidFill>
                <a:latin typeface="Arial" panose="020B0604020202020204"/>
                <a:ea typeface="Arial" panose="020B0604020202020204"/>
                <a:cs typeface="Arial" panose="020B0604020202020204"/>
                <a:sym typeface="Arial" panose="020B0604020202020204"/>
              </a:rPr>
              <a:t>VIRTUAL</a:t>
            </a:r>
            <a:r>
              <a:rPr lang="en-IN" sz="1800">
                <a:solidFill>
                  <a:srgbClr val="101A1D"/>
                </a:solidFill>
                <a:latin typeface="Arial" panose="020B0604020202020204"/>
                <a:ea typeface="Arial" panose="020B0604020202020204"/>
                <a:cs typeface="Arial" panose="020B0604020202020204"/>
                <a:sym typeface="Arial" panose="020B0604020202020204"/>
              </a:rPr>
              <a:t> if neither keyword is specified.</a:t>
            </a:r>
            <a:endParaRPr lang="en-IN" sz="1800">
              <a:solidFill>
                <a:srgbClr val="101A1D"/>
              </a:solidFill>
              <a:latin typeface="Arial" panose="020B0604020202020204"/>
              <a:ea typeface="Arial" panose="020B0604020202020204"/>
              <a:cs typeface="Arial" panose="020B0604020202020204"/>
              <a:sym typeface="Arial" panose="020B0604020202020204"/>
            </a:endParaRPr>
          </a:p>
        </p:txBody>
      </p:sp>
      <p:grpSp>
        <p:nvGrpSpPr>
          <p:cNvPr id="1414" name="Google Shape;1414;p134"/>
          <p:cNvGrpSpPr/>
          <p:nvPr/>
        </p:nvGrpSpPr>
        <p:grpSpPr>
          <a:xfrm>
            <a:off x="6600056" y="3825068"/>
            <a:ext cx="5328592" cy="1980196"/>
            <a:chOff x="6600056" y="3772698"/>
            <a:chExt cx="5328592" cy="1980196"/>
          </a:xfrm>
        </p:grpSpPr>
        <p:pic>
          <p:nvPicPr>
            <p:cNvPr id="1415" name="Google Shape;1415;p134"/>
            <p:cNvPicPr preferRelativeResize="0"/>
            <p:nvPr/>
          </p:nvPicPr>
          <p:blipFill rotWithShape="1">
            <a:blip r:embed="rId1"/>
            <a:srcRect/>
            <a:stretch>
              <a:fillRect/>
            </a:stretch>
          </p:blipFill>
          <p:spPr>
            <a:xfrm>
              <a:off x="6600056" y="3772698"/>
              <a:ext cx="5328592" cy="1980196"/>
            </a:xfrm>
            <a:prstGeom prst="rect">
              <a:avLst/>
            </a:prstGeom>
            <a:noFill/>
            <a:ln>
              <a:noFill/>
            </a:ln>
          </p:spPr>
        </p:pic>
        <p:sp>
          <p:nvSpPr>
            <p:cNvPr id="1416" name="Google Shape;1416;p134"/>
            <p:cNvSpPr/>
            <p:nvPr/>
          </p:nvSpPr>
          <p:spPr>
            <a:xfrm>
              <a:off x="6830595" y="5441741"/>
              <a:ext cx="5077550" cy="305233"/>
            </a:xfrm>
            <a:prstGeom prst="rect">
              <a:avLst/>
            </a:prstGeom>
            <a:noFill/>
            <a:ln w="28575" cap="flat" cmpd="sng">
              <a:solidFill>
                <a:srgbClr val="FE121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420" name="Shape 1420"/>
        <p:cNvGrpSpPr/>
        <p:nvPr/>
      </p:nvGrpSpPr>
      <p:grpSpPr>
        <a:xfrm>
          <a:off x="0" y="0"/>
          <a:ext cx="0" cy="0"/>
          <a:chOff x="0" y="0"/>
          <a:chExt cx="0" cy="0"/>
        </a:xfrm>
      </p:grpSpPr>
      <p:sp>
        <p:nvSpPr>
          <p:cNvPr id="1421" name="Google Shape;1421;p135"/>
          <p:cNvSpPr txBox="1"/>
          <p:nvPr/>
        </p:nvSpPr>
        <p:spPr>
          <a:xfrm>
            <a:off x="203967" y="2370584"/>
            <a:ext cx="11784066"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visible / invisible columns</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422" name="Google Shape;1422;p135"/>
          <p:cNvSpPr/>
          <p:nvPr/>
        </p:nvSpPr>
        <p:spPr>
          <a:xfrm>
            <a:off x="353362" y="3284985"/>
            <a:ext cx="11431270"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Columns are visible by default. To explicitly specify visibility for a new column, use a VISIBLE or INVISIBLE keyword as part of the column definition for CREATE TABLE or ALTER TABLE.</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423" name="Google Shape;1423;p135"/>
          <p:cNvSpPr/>
          <p:nvPr/>
        </p:nvSpPr>
        <p:spPr>
          <a:xfrm>
            <a:off x="353361" y="4482439"/>
            <a:ext cx="11431270" cy="153888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An invisible column is normally hidden to queries, but can be accessed if explicitly referenced. Prior to MySQL 8.0.23, all columns are visible.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A table must have at least one visible column. Attempting to make all columns invisible produces an error.</a:t>
            </a:r>
            <a:endParaRPr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SELECT * does not include invisible columns.</a:t>
            </a:r>
            <a:endParaRPr lang="en-IN" sz="1800">
              <a:solidFill>
                <a:srgbClr val="101A1D"/>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427" name="Shape 1427"/>
        <p:cNvGrpSpPr/>
        <p:nvPr/>
      </p:nvGrpSpPr>
      <p:grpSpPr>
        <a:xfrm>
          <a:off x="0" y="0"/>
          <a:ext cx="0" cy="0"/>
          <a:chOff x="0" y="0"/>
          <a:chExt cx="0" cy="0"/>
        </a:xfrm>
      </p:grpSpPr>
      <p:sp>
        <p:nvSpPr>
          <p:cNvPr id="1428" name="Google Shape;1428;p136"/>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invisible column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429" name="Google Shape;1429;p136"/>
          <p:cNvSpPr/>
          <p:nvPr/>
        </p:nvSpPr>
        <p:spPr>
          <a:xfrm>
            <a:off x="173184" y="1556792"/>
            <a:ext cx="685892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employee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77AA"/>
                </a:solidFill>
                <a:latin typeface="Arial" panose="020B0604020202020204"/>
                <a:ea typeface="Arial" panose="020B0604020202020204"/>
                <a:cs typeface="Arial" panose="020B0604020202020204"/>
                <a:sym typeface="Arial" panose="020B0604020202020204"/>
              </a:rPr>
              <a:t>AUTO_INCREMENT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firstName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salary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commission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total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77AA"/>
                </a:solidFill>
                <a:latin typeface="Arial" panose="020B0604020202020204"/>
                <a:ea typeface="Arial" panose="020B0604020202020204"/>
                <a:cs typeface="Arial" panose="020B0604020202020204"/>
                <a:sym typeface="Arial" panose="020B0604020202020204"/>
              </a:rPr>
              <a:t>DEFAULT</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salary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commission</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FD8603"/>
                </a:solidFill>
                <a:latin typeface="Arial" panose="020B0604020202020204"/>
                <a:ea typeface="Arial" panose="020B0604020202020204"/>
                <a:cs typeface="Arial" panose="020B0604020202020204"/>
                <a:sym typeface="Arial" panose="020B0604020202020204"/>
              </a:rPr>
              <a:t>INVISIBLE</a:t>
            </a:r>
            <a:endParaRPr lang="en-IN" sz="1800">
              <a:solidFill>
                <a:srgbClr val="FD8603"/>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tax</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077AA"/>
                </a:solidFill>
                <a:latin typeface="Arial" panose="020B0604020202020204"/>
                <a:ea typeface="Arial" panose="020B0604020202020204"/>
                <a:cs typeface="Arial" panose="020B0604020202020204"/>
                <a:sym typeface="Arial" panose="020B0604020202020204"/>
              </a:rPr>
              <a:t> GENERATED ALWAYS AS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total</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.25</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VIRTUAL </a:t>
            </a:r>
            <a:r>
              <a:rPr lang="en-IN" sz="1800">
                <a:solidFill>
                  <a:srgbClr val="FD8603"/>
                </a:solidFill>
                <a:latin typeface="Arial" panose="020B0604020202020204"/>
                <a:ea typeface="Arial" panose="020B0604020202020204"/>
                <a:cs typeface="Arial" panose="020B0604020202020204"/>
                <a:sym typeface="Arial" panose="020B0604020202020204"/>
              </a:rPr>
              <a:t>INVISIBLE</a:t>
            </a:r>
            <a:endParaRPr sz="1800">
              <a:solidFill>
                <a:srgbClr val="FD8603"/>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30" name="Google Shape;1430;p136"/>
          <p:cNvSpPr/>
          <p:nvPr/>
        </p:nvSpPr>
        <p:spPr>
          <a:xfrm>
            <a:off x="299610" y="3861048"/>
            <a:ext cx="11162033" cy="187743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employee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firstName, salary, commission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'ram'</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4700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-700</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employee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firstName, salary, commission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'pankaj'</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3400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NULL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employee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firstName, salary, commission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'rajan'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3200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250</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employee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firstName, salary, commission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'ninad'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2600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employee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firstName, salary, commission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'omkar'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4500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300</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FROM</a:t>
            </a:r>
            <a:r>
              <a:rPr lang="en-IN" sz="1800">
                <a:solidFill>
                  <a:schemeClr val="dk1"/>
                </a:solidFill>
                <a:latin typeface="Arial" panose="020B0604020202020204"/>
                <a:ea typeface="Arial" panose="020B0604020202020204"/>
                <a:cs typeface="Arial" panose="020B0604020202020204"/>
                <a:sym typeface="Arial" panose="020B0604020202020204"/>
              </a:rPr>
              <a:t> employee;</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431" name="Google Shape;1431;p136"/>
          <p:cNvSpPr/>
          <p:nvPr/>
        </p:nvSpPr>
        <p:spPr>
          <a:xfrm>
            <a:off x="334567" y="908720"/>
            <a:ext cx="8788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62626"/>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col_name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data_type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INVISIBLE</a:t>
            </a:r>
            <a:endParaRPr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1432" name="Google Shape;1432;p136"/>
          <p:cNvSpPr txBox="1"/>
          <p:nvPr/>
        </p:nvSpPr>
        <p:spPr>
          <a:xfrm>
            <a:off x="334567" y="5877272"/>
            <a:ext cx="5444327" cy="7078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employee </a:t>
            </a:r>
            <a:r>
              <a:rPr lang="en-IN" sz="1800">
                <a:solidFill>
                  <a:srgbClr val="0077AA"/>
                </a:solidFill>
                <a:latin typeface="Arial" panose="020B0604020202020204"/>
                <a:ea typeface="Arial" panose="020B0604020202020204"/>
                <a:cs typeface="Arial" panose="020B0604020202020204"/>
                <a:sym typeface="Arial" panose="020B0604020202020204"/>
              </a:rPr>
              <a:t>MODIFY</a:t>
            </a:r>
            <a:r>
              <a:rPr lang="en-IN" sz="1800">
                <a:solidFill>
                  <a:schemeClr val="dk1"/>
                </a:solidFill>
                <a:latin typeface="Arial" panose="020B0604020202020204"/>
                <a:ea typeface="Arial" panose="020B0604020202020204"/>
                <a:cs typeface="Arial" panose="020B0604020202020204"/>
                <a:sym typeface="Arial" panose="020B0604020202020204"/>
              </a:rPr>
              <a:t> total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77AA"/>
                </a:solidFill>
                <a:latin typeface="Arial" panose="020B0604020202020204"/>
                <a:ea typeface="Arial" panose="020B0604020202020204"/>
                <a:cs typeface="Arial" panose="020B0604020202020204"/>
                <a:sym typeface="Arial" panose="020B0604020202020204"/>
              </a:rPr>
              <a:t>VISIBLE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employee </a:t>
            </a:r>
            <a:r>
              <a:rPr lang="en-IN" sz="1800">
                <a:solidFill>
                  <a:srgbClr val="0077AA"/>
                </a:solidFill>
                <a:latin typeface="Arial" panose="020B0604020202020204"/>
                <a:ea typeface="Arial" panose="020B0604020202020204"/>
                <a:cs typeface="Arial" panose="020B0604020202020204"/>
                <a:sym typeface="Arial" panose="020B0604020202020204"/>
              </a:rPr>
              <a:t>MODIFY</a:t>
            </a:r>
            <a:r>
              <a:rPr lang="en-IN" sz="1800">
                <a:solidFill>
                  <a:schemeClr val="dk1"/>
                </a:solidFill>
                <a:latin typeface="Arial" panose="020B0604020202020204"/>
                <a:ea typeface="Arial" panose="020B0604020202020204"/>
                <a:cs typeface="Arial" panose="020B0604020202020204"/>
                <a:sym typeface="Arial" panose="020B0604020202020204"/>
              </a:rPr>
              <a:t> total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77AA"/>
                </a:solidFill>
                <a:latin typeface="Arial" panose="020B0604020202020204"/>
                <a:ea typeface="Arial" panose="020B0604020202020204"/>
                <a:cs typeface="Arial" panose="020B0604020202020204"/>
                <a:sym typeface="Arial" panose="020B0604020202020204"/>
              </a:rPr>
              <a:t>INVISIBLE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33" name="Google Shape;1433;p136"/>
          <p:cNvSpPr/>
          <p:nvPr/>
        </p:nvSpPr>
        <p:spPr>
          <a:xfrm>
            <a:off x="6096000" y="1556792"/>
            <a:ext cx="544432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employee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 </a:t>
            </a:r>
            <a:r>
              <a:rPr lang="en-IN" sz="1800">
                <a:solidFill>
                  <a:srgbClr val="0077AA"/>
                </a:solidFill>
                <a:latin typeface="Arial" panose="020B0604020202020204"/>
                <a:ea typeface="Arial" panose="020B0604020202020204"/>
                <a:cs typeface="Arial" panose="020B0604020202020204"/>
                <a:sym typeface="Arial" panose="020B0604020202020204"/>
              </a:rPr>
              <a:t>AUTO_INCREMENT </a:t>
            </a:r>
            <a:r>
              <a:rPr lang="en-IN" sz="1800">
                <a:solidFill>
                  <a:srgbClr val="FD8603"/>
                </a:solidFill>
                <a:latin typeface="Arial" panose="020B0604020202020204"/>
                <a:ea typeface="Arial" panose="020B0604020202020204"/>
                <a:cs typeface="Arial" panose="020B0604020202020204"/>
                <a:sym typeface="Arial" panose="020B0604020202020204"/>
              </a:rPr>
              <a:t>INVISIBLE</a:t>
            </a:r>
            <a:r>
              <a:rPr lang="en-IN" sz="1800">
                <a:solidFill>
                  <a:srgbClr val="C0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firstName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40</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437" name="Shape 1437"/>
        <p:cNvGrpSpPr/>
        <p:nvPr/>
      </p:nvGrpSpPr>
      <p:grpSpPr>
        <a:xfrm>
          <a:off x="0" y="0"/>
          <a:ext cx="0" cy="0"/>
          <a:chOff x="0" y="0"/>
          <a:chExt cx="0" cy="0"/>
        </a:xfrm>
      </p:grpSpPr>
      <p:sp>
        <p:nvSpPr>
          <p:cNvPr id="1438" name="Google Shape;1438;p137"/>
          <p:cNvSpPr txBox="1"/>
          <p:nvPr/>
        </p:nvSpPr>
        <p:spPr>
          <a:xfrm>
            <a:off x="203967" y="2370584"/>
            <a:ext cx="11784066"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varbinary column</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439" name="Google Shape;1439;p137"/>
          <p:cNvSpPr/>
          <p:nvPr/>
        </p:nvSpPr>
        <p:spPr>
          <a:xfrm>
            <a:off x="353362" y="3284985"/>
            <a:ext cx="11431270" cy="36933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TODO</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440" name="Google Shape;1440;p137"/>
          <p:cNvSpPr/>
          <p:nvPr/>
        </p:nvSpPr>
        <p:spPr>
          <a:xfrm>
            <a:off x="353361" y="4482439"/>
            <a:ext cx="11431270" cy="126188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TODO</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TODO</a:t>
            </a:r>
            <a:endParaRPr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101A1D"/>
              </a:buClr>
              <a:buSzPts val="1800"/>
              <a:buFont typeface="Arial" panose="020B0604020202020204"/>
              <a:buChar char="•"/>
            </a:pPr>
            <a:r>
              <a:rPr lang="en-IN" sz="1800">
                <a:solidFill>
                  <a:srgbClr val="101A1D"/>
                </a:solidFill>
                <a:latin typeface="Arial" panose="020B0604020202020204"/>
                <a:ea typeface="Arial" panose="020B0604020202020204"/>
                <a:cs typeface="Arial" panose="020B0604020202020204"/>
                <a:sym typeface="Arial" panose="020B0604020202020204"/>
              </a:rPr>
              <a:t>TODO</a:t>
            </a:r>
            <a:endParaRPr lang="en-IN" sz="1800">
              <a:solidFill>
                <a:srgbClr val="101A1D"/>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444" name="Shape 1444"/>
        <p:cNvGrpSpPr/>
        <p:nvPr/>
      </p:nvGrpSpPr>
      <p:grpSpPr>
        <a:xfrm>
          <a:off x="0" y="0"/>
          <a:ext cx="0" cy="0"/>
          <a:chOff x="0" y="0"/>
          <a:chExt cx="0" cy="0"/>
        </a:xfrm>
      </p:grpSpPr>
      <p:sp>
        <p:nvSpPr>
          <p:cNvPr id="1445" name="Google Shape;1445;p138"/>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varbinary column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446" name="Google Shape;1446;p138"/>
          <p:cNvSpPr/>
          <p:nvPr/>
        </p:nvSpPr>
        <p:spPr>
          <a:xfrm>
            <a:off x="173185" y="1689209"/>
            <a:ext cx="5202734"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login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77AA"/>
                </a:solidFill>
                <a:latin typeface="Arial" panose="020B0604020202020204"/>
                <a:ea typeface="Arial" panose="020B0604020202020204"/>
                <a:cs typeface="Arial" panose="020B0604020202020204"/>
                <a:sym typeface="Arial" panose="020B0604020202020204"/>
              </a:rPr>
              <a:t>AUTO_INCREMENT </a:t>
            </a:r>
            <a:r>
              <a:rPr lang="en-IN" sz="1800">
                <a:solidFill>
                  <a:srgbClr val="C00000"/>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password </a:t>
            </a:r>
            <a:r>
              <a:rPr lang="en-IN" sz="1800">
                <a:solidFill>
                  <a:srgbClr val="834689"/>
                </a:solidFill>
                <a:latin typeface="Arial" panose="020B0604020202020204"/>
                <a:ea typeface="Arial" panose="020B0604020202020204"/>
                <a:cs typeface="Arial" panose="020B0604020202020204"/>
                <a:sym typeface="Arial" panose="020B0604020202020204"/>
              </a:rPr>
              <a:t>VARBINARY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40</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FD8603"/>
                </a:solidFill>
                <a:latin typeface="Arial" panose="020B0604020202020204"/>
                <a:ea typeface="Arial" panose="020B0604020202020204"/>
                <a:cs typeface="Arial" panose="020B0604020202020204"/>
                <a:sym typeface="Arial" panose="020B0604020202020204"/>
              </a:rPr>
              <a:t>INVISIBLE</a:t>
            </a:r>
            <a:endParaRPr lang="en-IN" sz="1800">
              <a:solidFill>
                <a:srgbClr val="FD8603"/>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47" name="Google Shape;1447;p138"/>
          <p:cNvSpPr/>
          <p:nvPr/>
        </p:nvSpPr>
        <p:spPr>
          <a:xfrm>
            <a:off x="334566" y="3356992"/>
            <a:ext cx="11162033"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login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userName, password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'ram'</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'ram@123'</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login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userName, password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'pankaj'</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'pankaj'</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login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userName, password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'rajan'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'rajan'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login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userName, password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'ninad'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'ninad'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login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userName, password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'omkar'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'omkar'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48" name="Google Shape;1448;p138"/>
          <p:cNvSpPr/>
          <p:nvPr/>
        </p:nvSpPr>
        <p:spPr>
          <a:xfrm>
            <a:off x="334567" y="908720"/>
            <a:ext cx="8788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62626"/>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col_name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834689"/>
                </a:solidFill>
                <a:latin typeface="Arial" panose="020B0604020202020204"/>
                <a:ea typeface="Arial" panose="020B0604020202020204"/>
                <a:cs typeface="Arial" panose="020B0604020202020204"/>
                <a:sym typeface="Arial" panose="020B0604020202020204"/>
              </a:rPr>
              <a:t>VARBINARY</a:t>
            </a:r>
            <a:endParaRPr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1449" name="Google Shape;1449;p138"/>
          <p:cNvSpPr txBox="1"/>
          <p:nvPr/>
        </p:nvSpPr>
        <p:spPr>
          <a:xfrm>
            <a:off x="334566" y="5085184"/>
            <a:ext cx="6093724"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FROM</a:t>
            </a:r>
            <a:r>
              <a:rPr lang="en-IN" sz="1800">
                <a:solidFill>
                  <a:schemeClr val="dk1"/>
                </a:solidFill>
                <a:latin typeface="Arial" panose="020B0604020202020204"/>
                <a:ea typeface="Arial" panose="020B0604020202020204"/>
                <a:cs typeface="Arial" panose="020B0604020202020204"/>
                <a:sym typeface="Arial" panose="020B0604020202020204"/>
              </a:rPr>
              <a:t> login;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Gill Sans" panose="020B0502020104020203"/>
                <a:ea typeface="Gill Sans" panose="020B0502020104020203"/>
                <a:cs typeface="Gill Sans" panose="020B0502020104020203"/>
                <a:sym typeface="Gill Sans" panose="020B0502020104020203"/>
              </a:rPr>
              <a:t> username, </a:t>
            </a:r>
            <a:r>
              <a:rPr lang="en-IN" sz="1800">
                <a:solidFill>
                  <a:srgbClr val="0077AA"/>
                </a:solidFill>
                <a:latin typeface="Arial" panose="020B0604020202020204"/>
                <a:ea typeface="Arial" panose="020B0604020202020204"/>
                <a:cs typeface="Arial" panose="020B0604020202020204"/>
                <a:sym typeface="Arial" panose="020B0604020202020204"/>
              </a:rPr>
              <a:t>CAST</a:t>
            </a:r>
            <a:r>
              <a:rPr lang="en-IN" sz="1800">
                <a:solidFill>
                  <a:srgbClr val="7F7F7F"/>
                </a:solidFill>
                <a:latin typeface="Gill Sans" panose="020B0502020104020203"/>
                <a:ea typeface="Gill Sans" panose="020B0502020104020203"/>
                <a:cs typeface="Gill Sans" panose="020B0502020104020203"/>
                <a:sym typeface="Gill Sans" panose="020B0502020104020203"/>
              </a:rPr>
              <a:t>(</a:t>
            </a:r>
            <a:r>
              <a:rPr lang="en-IN" sz="1800">
                <a:solidFill>
                  <a:schemeClr val="dk1"/>
                </a:solidFill>
                <a:latin typeface="Gill Sans" panose="020B0502020104020203"/>
                <a:ea typeface="Gill Sans" panose="020B0502020104020203"/>
                <a:cs typeface="Gill Sans" panose="020B0502020104020203"/>
                <a:sym typeface="Gill Sans" panose="020B0502020104020203"/>
              </a:rPr>
              <a:t>password as </a:t>
            </a:r>
            <a:r>
              <a:rPr lang="en-IN" sz="1800">
                <a:solidFill>
                  <a:srgbClr val="0077AA"/>
                </a:solidFill>
                <a:latin typeface="Arial" panose="020B0604020202020204"/>
                <a:ea typeface="Arial" panose="020B0604020202020204"/>
                <a:cs typeface="Arial" panose="020B0604020202020204"/>
                <a:sym typeface="Arial" panose="020B0604020202020204"/>
              </a:rPr>
              <a:t>CHAR</a:t>
            </a:r>
            <a:r>
              <a:rPr lang="en-IN" sz="1800">
                <a:solidFill>
                  <a:srgbClr val="7F7F7F"/>
                </a:solidFill>
                <a:latin typeface="Gill Sans" panose="020B0502020104020203"/>
                <a:ea typeface="Gill Sans" panose="020B0502020104020203"/>
                <a:cs typeface="Gill Sans" panose="020B0502020104020203"/>
                <a:sym typeface="Gill Sans" panose="020B0502020104020203"/>
              </a:rPr>
              <a:t>)</a:t>
            </a: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Gill Sans" panose="020B0502020104020203"/>
                <a:ea typeface="Gill Sans" panose="020B0502020104020203"/>
                <a:cs typeface="Gill Sans" panose="020B0502020104020203"/>
                <a:sym typeface="Gill Sans" panose="020B0502020104020203"/>
              </a:rPr>
              <a:t> login;</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453" name="Shape 1453"/>
        <p:cNvGrpSpPr/>
        <p:nvPr/>
      </p:nvGrpSpPr>
      <p:grpSpPr>
        <a:xfrm>
          <a:off x="0" y="0"/>
          <a:ext cx="0" cy="0"/>
          <a:chOff x="0" y="0"/>
          <a:chExt cx="0" cy="0"/>
        </a:xfrm>
      </p:grpSpPr>
      <p:sp>
        <p:nvSpPr>
          <p:cNvPr id="1454" name="Google Shape;1454;p139"/>
          <p:cNvSpPr txBox="1"/>
          <p:nvPr/>
        </p:nvSpPr>
        <p:spPr>
          <a:xfrm>
            <a:off x="1676182" y="243595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constraints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455" name="Google Shape;1455;p139"/>
          <p:cNvSpPr/>
          <p:nvPr/>
        </p:nvSpPr>
        <p:spPr>
          <a:xfrm>
            <a:off x="370570" y="3286725"/>
            <a:ext cx="1144927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CONSTRAINT is used to define rules to allow or restrict what values can be stored in columns. The purpose of inducing constraints is to enforce the integrity of a database. </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456" name="Google Shape;1456;p139"/>
          <p:cNvSpPr txBox="1"/>
          <p:nvPr/>
        </p:nvSpPr>
        <p:spPr>
          <a:xfrm>
            <a:off x="479376" y="4365104"/>
            <a:ext cx="10945216" cy="18466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CONSTRAINTS can be classified into two types –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70C0"/>
              </a:buClr>
              <a:buSzPts val="2000"/>
              <a:buFont typeface="Arial" panose="020B0604020202020204"/>
              <a:buChar char="•"/>
            </a:pPr>
            <a:r>
              <a:rPr lang="en-IN" sz="2000" i="1">
                <a:solidFill>
                  <a:srgbClr val="0070C0"/>
                </a:solidFill>
                <a:latin typeface="Palatino Linotype" panose="02040502050505030304"/>
                <a:ea typeface="Palatino Linotype" panose="02040502050505030304"/>
                <a:cs typeface="Palatino Linotype" panose="02040502050505030304"/>
                <a:sym typeface="Palatino Linotype" panose="02040502050505030304"/>
              </a:rPr>
              <a:t>Column Level</a:t>
            </a:r>
            <a:endParaRPr lang="en-IN" sz="2000" i="1">
              <a:solidFill>
                <a:srgbClr val="0070C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60350" algn="l" rtl="0">
              <a:spcBef>
                <a:spcPts val="0"/>
              </a:spcBef>
              <a:spcAft>
                <a:spcPts val="0"/>
              </a:spcAft>
              <a:buClr>
                <a:schemeClr val="dk1"/>
              </a:buClr>
              <a:buSzPts val="400"/>
              <a:buFont typeface="Arial" panose="020B0604020202020204"/>
              <a:buNone/>
            </a:pPr>
            <a:endParaRPr sz="400" i="1">
              <a:solidFill>
                <a:srgbClr val="0070C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70C0"/>
              </a:buClr>
              <a:buSzPts val="2000"/>
              <a:buFont typeface="Arial" panose="020B0604020202020204"/>
              <a:buChar char="•"/>
            </a:pPr>
            <a:r>
              <a:rPr lang="en-IN" sz="2000" i="1">
                <a:solidFill>
                  <a:srgbClr val="0070C0"/>
                </a:solidFill>
                <a:latin typeface="Palatino Linotype" panose="02040502050505030304"/>
                <a:ea typeface="Palatino Linotype" panose="02040502050505030304"/>
                <a:cs typeface="Palatino Linotype" panose="02040502050505030304"/>
                <a:sym typeface="Palatino Linotype" panose="02040502050505030304"/>
              </a:rPr>
              <a:t>Table Level</a:t>
            </a:r>
            <a:endParaRPr sz="1800" i="1">
              <a:solidFill>
                <a:srgbClr val="0070C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column level constraints can apply only to one column where as table level constraints are applied to the entire table.</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460" name="Shape 1460"/>
        <p:cNvGrpSpPr/>
        <p:nvPr/>
      </p:nvGrpSpPr>
      <p:grpSpPr>
        <a:xfrm>
          <a:off x="0" y="0"/>
          <a:ext cx="0" cy="0"/>
          <a:chOff x="0" y="0"/>
          <a:chExt cx="0" cy="0"/>
        </a:xfrm>
      </p:grpSpPr>
      <p:sp>
        <p:nvSpPr>
          <p:cNvPr id="1461" name="Google Shape;1461;p140"/>
          <p:cNvSpPr txBox="1"/>
          <p:nvPr/>
        </p:nvSpPr>
        <p:spPr>
          <a:xfrm>
            <a:off x="1676182" y="243595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constraints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462" name="Google Shape;1462;p140"/>
          <p:cNvSpPr/>
          <p:nvPr/>
        </p:nvSpPr>
        <p:spPr>
          <a:xfrm>
            <a:off x="3623343" y="3214718"/>
            <a:ext cx="532819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To limit or to restrict or to check or to control.</a:t>
            </a:r>
            <a:endParaRPr lang="en-IN" sz="20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463" name="Google Shape;1463;p140"/>
          <p:cNvSpPr/>
          <p:nvPr/>
        </p:nvSpPr>
        <p:spPr>
          <a:xfrm>
            <a:off x="479920" y="476672"/>
            <a:ext cx="11376720" cy="16927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b="1">
              <a:solidFill>
                <a:schemeClr val="dk1"/>
              </a:solidFill>
              <a:latin typeface="Gill Sans" panose="020B0502020104020203"/>
              <a:ea typeface="Gill Sans" panose="020B0502020104020203"/>
              <a:cs typeface="Gill Sans" panose="020B0502020104020203"/>
              <a:sym typeface="Gill Sans" panose="020B0502020104020203"/>
            </a:endParaRPr>
          </a:p>
          <a:p>
            <a:pPr marL="285750" marR="0" lvl="0" indent="-285750" algn="l" rtl="0">
              <a:spcBef>
                <a:spcPts val="0"/>
              </a:spcBef>
              <a:spcAft>
                <a:spcPts val="0"/>
              </a:spcAft>
              <a:buClr>
                <a:srgbClr val="B38806"/>
              </a:buClr>
              <a:buSzPts val="1800"/>
              <a:buFont typeface="Arial" panose="020B0604020202020204"/>
              <a:buChar char="•"/>
            </a:pPr>
            <a:r>
              <a:rPr lang="en-IN" sz="1800">
                <a:solidFill>
                  <a:srgbClr val="B38806"/>
                </a:solidFill>
                <a:latin typeface="Arial" panose="020B0604020202020204"/>
                <a:ea typeface="Arial" panose="020B0604020202020204"/>
                <a:cs typeface="Arial" panose="020B0604020202020204"/>
                <a:sym typeface="Arial" panose="020B0604020202020204"/>
              </a:rPr>
              <a:t>PRI</a:t>
            </a:r>
            <a:r>
              <a:rPr lang="en-IN" sz="1800">
                <a:solidFill>
                  <a:schemeClr val="dk1"/>
                </a:solidFill>
                <a:latin typeface="Arial" panose="020B0604020202020204"/>
                <a:ea typeface="Arial" panose="020B0604020202020204"/>
                <a:cs typeface="Arial" panose="020B0604020202020204"/>
                <a:sym typeface="Arial" panose="020B0604020202020204"/>
              </a:rPr>
              <a:t> =&gt; primary key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B38806"/>
              </a:buClr>
              <a:buSzPts val="1800"/>
              <a:buFont typeface="Arial" panose="020B0604020202020204"/>
              <a:buChar char="•"/>
            </a:pPr>
            <a:r>
              <a:rPr lang="en-IN" sz="1800">
                <a:solidFill>
                  <a:srgbClr val="B38806"/>
                </a:solidFill>
                <a:latin typeface="Arial" panose="020B0604020202020204"/>
                <a:ea typeface="Arial" panose="020B0604020202020204"/>
                <a:cs typeface="Arial" panose="020B0604020202020204"/>
                <a:sym typeface="Arial" panose="020B0604020202020204"/>
              </a:rPr>
              <a:t>UNI</a:t>
            </a:r>
            <a:r>
              <a:rPr lang="en-IN" sz="1800">
                <a:solidFill>
                  <a:schemeClr val="dk1"/>
                </a:solidFill>
                <a:latin typeface="Arial" panose="020B0604020202020204"/>
                <a:ea typeface="Arial" panose="020B0604020202020204"/>
                <a:cs typeface="Arial" panose="020B0604020202020204"/>
                <a:sym typeface="Arial" panose="020B0604020202020204"/>
              </a:rPr>
              <a:t> =&gt; unique key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B38806"/>
              </a:buClr>
              <a:buSzPts val="1800"/>
              <a:buFont typeface="Arial" panose="020B0604020202020204"/>
              <a:buChar char="•"/>
            </a:pPr>
            <a:r>
              <a:rPr lang="en-IN" sz="1800">
                <a:solidFill>
                  <a:srgbClr val="B38806"/>
                </a:solidFill>
                <a:latin typeface="Arial" panose="020B0604020202020204"/>
                <a:ea typeface="Arial" panose="020B0604020202020204"/>
                <a:cs typeface="Arial" panose="020B0604020202020204"/>
                <a:sym typeface="Arial" panose="020B0604020202020204"/>
              </a:rPr>
              <a:t>MUL</a:t>
            </a:r>
            <a:r>
              <a:rPr lang="en-IN" sz="1800">
                <a:solidFill>
                  <a:schemeClr val="dk1"/>
                </a:solidFill>
                <a:latin typeface="Arial" panose="020B0604020202020204"/>
                <a:ea typeface="Arial" panose="020B0604020202020204"/>
                <a:cs typeface="Arial" panose="020B0604020202020204"/>
                <a:sym typeface="Arial" panose="020B0604020202020204"/>
              </a:rPr>
              <a:t>=&gt; is basically an index that is neither a </a:t>
            </a:r>
            <a:r>
              <a:rPr lang="en-IN" sz="1800" b="1">
                <a:solidFill>
                  <a:srgbClr val="0089A4"/>
                </a:solidFill>
                <a:latin typeface="Arial" panose="020B0604020202020204"/>
                <a:ea typeface="Arial" panose="020B0604020202020204"/>
                <a:cs typeface="Arial" panose="020B0604020202020204"/>
                <a:sym typeface="Arial" panose="020B0604020202020204"/>
              </a:rPr>
              <a:t>primary</a:t>
            </a:r>
            <a:r>
              <a:rPr lang="en-IN" sz="1800">
                <a:solidFill>
                  <a:srgbClr val="0089A4"/>
                </a:solidFill>
                <a:latin typeface="Arial" panose="020B0604020202020204"/>
                <a:ea typeface="Arial" panose="020B0604020202020204"/>
                <a:cs typeface="Arial" panose="020B0604020202020204"/>
                <a:sym typeface="Arial" panose="020B0604020202020204"/>
              </a:rPr>
              <a:t> </a:t>
            </a:r>
            <a:r>
              <a:rPr lang="en-IN" sz="1800" b="1">
                <a:solidFill>
                  <a:srgbClr val="0089A4"/>
                </a:solidFill>
                <a:latin typeface="Arial" panose="020B0604020202020204"/>
                <a:ea typeface="Arial" panose="020B0604020202020204"/>
                <a:cs typeface="Arial" panose="020B0604020202020204"/>
                <a:sym typeface="Arial" panose="020B0604020202020204"/>
              </a:rPr>
              <a:t>key</a:t>
            </a:r>
            <a:r>
              <a:rPr lang="en-IN" sz="1800">
                <a:solidFill>
                  <a:srgbClr val="0089A4"/>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nor a </a:t>
            </a:r>
            <a:r>
              <a:rPr lang="en-IN" sz="1800" b="1">
                <a:solidFill>
                  <a:srgbClr val="0089A4"/>
                </a:solidFill>
                <a:latin typeface="Arial" panose="020B0604020202020204"/>
                <a:ea typeface="Arial" panose="020B0604020202020204"/>
                <a:cs typeface="Arial" panose="020B0604020202020204"/>
                <a:sym typeface="Arial" panose="020B0604020202020204"/>
              </a:rPr>
              <a:t>unique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b="1">
                <a:solidFill>
                  <a:srgbClr val="0089A4"/>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The name comes from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"multiple" because multiple occurrences of the same value are allowed.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64" name="Google Shape;1464;p140"/>
          <p:cNvSpPr/>
          <p:nvPr/>
        </p:nvSpPr>
        <p:spPr>
          <a:xfrm>
            <a:off x="479920" y="4046876"/>
            <a:ext cx="11376720" cy="1508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table with a foreign key that references another table's primary key is </a:t>
            </a:r>
            <a:r>
              <a:rPr lang="en-IN" sz="1800" b="1">
                <a:solidFill>
                  <a:srgbClr val="B38806"/>
                </a:solidFill>
                <a:latin typeface="Arial" panose="020B0604020202020204"/>
                <a:ea typeface="Arial" panose="020B0604020202020204"/>
                <a:cs typeface="Arial" panose="020B0604020202020204"/>
                <a:sym typeface="Arial" panose="020B0604020202020204"/>
              </a:rPr>
              <a:t>MUL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more than one of the Key values applies to a given column of a table, Key displays the one with the highest priority, in the order </a:t>
            </a:r>
            <a:r>
              <a:rPr lang="en-IN" sz="1800" b="1">
                <a:solidFill>
                  <a:srgbClr val="B38806"/>
                </a:solidFill>
                <a:latin typeface="Arial" panose="020B0604020202020204"/>
                <a:ea typeface="Arial" panose="020B0604020202020204"/>
                <a:cs typeface="Arial" panose="020B0604020202020204"/>
                <a:sym typeface="Arial" panose="020B0604020202020204"/>
              </a:rPr>
              <a:t>PRI</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b="1">
                <a:solidFill>
                  <a:srgbClr val="B38806"/>
                </a:solidFill>
                <a:latin typeface="Arial" panose="020B0604020202020204"/>
                <a:ea typeface="Arial" panose="020B0604020202020204"/>
                <a:cs typeface="Arial" panose="020B0604020202020204"/>
                <a:sym typeface="Arial" panose="020B0604020202020204"/>
              </a:rPr>
              <a:t>UNI</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and</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b="1">
                <a:solidFill>
                  <a:srgbClr val="B38806"/>
                </a:solidFill>
                <a:latin typeface="Arial" panose="020B0604020202020204"/>
                <a:ea typeface="Arial" panose="020B0604020202020204"/>
                <a:cs typeface="Arial" panose="020B0604020202020204"/>
                <a:sym typeface="Arial" panose="020B0604020202020204"/>
              </a:rPr>
              <a:t>MUL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222" name="Shape 222"/>
        <p:cNvGrpSpPr/>
        <p:nvPr/>
      </p:nvGrpSpPr>
      <p:grpSpPr>
        <a:xfrm>
          <a:off x="0" y="0"/>
          <a:ext cx="0" cy="0"/>
          <a:chOff x="0" y="0"/>
          <a:chExt cx="0" cy="0"/>
        </a:xfrm>
      </p:grpSpPr>
      <p:sp>
        <p:nvSpPr>
          <p:cNvPr id="223" name="Google Shape;223;p14"/>
          <p:cNvSpPr/>
          <p:nvPr/>
        </p:nvSpPr>
        <p:spPr>
          <a:xfrm>
            <a:off x="214484" y="622429"/>
            <a:ext cx="1171416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flat file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database is a database that stores data in a plain text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file (</a:t>
            </a:r>
            <a:r>
              <a:rPr lang="en-IN" sz="1800">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e.g.</a:t>
            </a:r>
            <a:r>
              <a:rPr lang="en-IN" sz="1800" b="1">
                <a:solidFill>
                  <a:srgbClr val="00B0F0"/>
                </a:solidFill>
                <a:latin typeface="Palatino Linotype" panose="02040502050505030304"/>
                <a:ea typeface="Palatino Linotype" panose="02040502050505030304"/>
                <a:cs typeface="Palatino Linotype" panose="02040502050505030304"/>
                <a:sym typeface="Palatino Linotype" panose="02040502050505030304"/>
              </a:rPr>
              <a:t> *.txt, *.csv</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format</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Each line of the text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file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holds one record, with fields separated by delimiters, such as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commas</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or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tabs</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pic>
        <p:nvPicPr>
          <p:cNvPr id="224" name="Google Shape;224;p14"/>
          <p:cNvPicPr preferRelativeResize="0"/>
          <p:nvPr/>
        </p:nvPicPr>
        <p:blipFill rotWithShape="1">
          <a:blip r:embed="rId1"/>
          <a:srcRect/>
          <a:stretch>
            <a:fillRect/>
          </a:stretch>
        </p:blipFill>
        <p:spPr>
          <a:xfrm>
            <a:off x="78859" y="4044265"/>
            <a:ext cx="5844473" cy="1829147"/>
          </a:xfrm>
          <a:prstGeom prst="rect">
            <a:avLst/>
          </a:prstGeom>
          <a:noFill/>
          <a:ln>
            <a:noFill/>
          </a:ln>
        </p:spPr>
      </p:pic>
      <p:sp>
        <p:nvSpPr>
          <p:cNvPr id="225" name="Google Shape;225;p14"/>
          <p:cNvSpPr txBox="1"/>
          <p:nvPr/>
        </p:nvSpPr>
        <p:spPr>
          <a:xfrm>
            <a:off x="6095999" y="1412776"/>
            <a:ext cx="6017142"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The Zen of Python, </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endParaRPr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Beautiful is better than ugly.</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Explicit is better than implicit.</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Simple is better than complex.</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Complex is better than complicated.</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Flat is better than nested.</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Sparse is better than dense.</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Readability counts.</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Special cases aren't special enough to break the rules.</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Although practicality beats purity.</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Errors should never pass silently.</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Unless explicitly silenced.</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In the face of ambiguity, refuse the temptation to guess.</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There should be one-- and preferably only one --obvious way to do it.</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Although that way may not be obvious at first unless you're Dutch.</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Now is better than never.</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Although never is often better than *right* now.</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If the implementation is hard to explain, it's a bad idea.</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If the implementation is easy to explain, it may be a good idea.</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Namespaces are one honking great idea -- let's do more of those!</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26" name="Google Shape;226;p14"/>
          <p:cNvSpPr/>
          <p:nvPr/>
        </p:nvSpPr>
        <p:spPr>
          <a:xfrm>
            <a:off x="78859" y="1490008"/>
            <a:ext cx="6017141"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 rajan MG Road Pune MH 34500</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 rahul patil SSG Lane Pune MH 54000</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3 suraj raj k Deccan Gymkhana Pune MH 22000</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4, S M Kumar, Mg Road Pune MH, 32000</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5, S M Kumar, Mg Road, Pune, MH, 32000</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27" name="Google Shape;227;p14"/>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file-oriented system</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469" name="Shape 1469"/>
        <p:cNvGrpSpPr/>
        <p:nvPr/>
      </p:nvGrpSpPr>
      <p:grpSpPr>
        <a:xfrm>
          <a:off x="0" y="0"/>
          <a:ext cx="0" cy="0"/>
          <a:chOff x="0" y="0"/>
          <a:chExt cx="0" cy="0"/>
        </a:xfrm>
      </p:grpSpPr>
      <p:sp>
        <p:nvSpPr>
          <p:cNvPr id="1470" name="Google Shape;1470;p141"/>
          <p:cNvSpPr txBox="1"/>
          <p:nvPr/>
        </p:nvSpPr>
        <p:spPr>
          <a:xfrm>
            <a:off x="1676977" y="2636912"/>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PRIMARY KEY constraint</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471" name="Google Shape;1471;p141"/>
          <p:cNvSpPr/>
          <p:nvPr/>
        </p:nvSpPr>
        <p:spPr>
          <a:xfrm>
            <a:off x="263352" y="71914"/>
            <a:ext cx="11737305" cy="249299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primary key cannot be NULL.</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primary key value must be unique.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table has only one primary key.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primary key values cannot be changed, if it is referred by some other column.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primary key must be given a value when a new record is inserted.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An index can consist of 16 columns, at maximum. Since a PRIMARY KEY constraint automatically adds an index, it can't have more than 16 columns.</a:t>
            </a:r>
            <a:endParaRPr sz="1800" b="1">
              <a:solidFill>
                <a:schemeClr val="dk1"/>
              </a:solidFill>
              <a:latin typeface="Arial" panose="020B0604020202020204"/>
              <a:ea typeface="Arial" panose="020B0604020202020204"/>
              <a:cs typeface="Arial" panose="020B0604020202020204"/>
              <a:sym typeface="Arial" panose="020B0604020202020204"/>
            </a:endParaRPr>
          </a:p>
        </p:txBody>
      </p:sp>
      <p:sp>
        <p:nvSpPr>
          <p:cNvPr id="1472" name="Google Shape;1472;p141"/>
          <p:cNvSpPr txBox="1"/>
          <p:nvPr/>
        </p:nvSpPr>
        <p:spPr>
          <a:xfrm>
            <a:off x="216468" y="4797152"/>
            <a:ext cx="11810107" cy="193899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200"/>
              <a:buFont typeface="Arial" panose="020B0604020202020204"/>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lt2"/>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Primary key in a relation is always associated with an </a:t>
            </a:r>
            <a:r>
              <a:rPr lang="en-IN" sz="1800" b="1">
                <a:solidFill>
                  <a:schemeClr val="dk1"/>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object.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we give on a column a combination of </a:t>
            </a:r>
            <a:r>
              <a:rPr lang="en-IN" sz="1800" b="1">
                <a:solidFill>
                  <a:schemeClr val="dk1"/>
                </a:solidFill>
                <a:latin typeface="Arial" panose="020B0604020202020204"/>
                <a:ea typeface="Arial" panose="020B0604020202020204"/>
                <a:cs typeface="Arial" panose="020B0604020202020204"/>
                <a:sym typeface="Arial" panose="020B0604020202020204"/>
              </a:rPr>
              <a:t>NOT NULL &amp; UNIQUE </a:t>
            </a:r>
            <a:r>
              <a:rPr lang="en-IN" sz="1800">
                <a:solidFill>
                  <a:schemeClr val="dk1"/>
                </a:solidFill>
                <a:latin typeface="Arial" panose="020B0604020202020204"/>
                <a:ea typeface="Arial" panose="020B0604020202020204"/>
                <a:cs typeface="Arial" panose="020B0604020202020204"/>
                <a:sym typeface="Arial" panose="020B0604020202020204"/>
              </a:rPr>
              <a:t>key then it behaves like a PRIMARY key.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we give on a column a combination of </a:t>
            </a:r>
            <a:r>
              <a:rPr lang="en-IN" sz="1800" b="1">
                <a:solidFill>
                  <a:schemeClr val="dk1"/>
                </a:solidFill>
                <a:latin typeface="Arial" panose="020B0604020202020204"/>
                <a:ea typeface="Arial" panose="020B0604020202020204"/>
                <a:cs typeface="Arial" panose="020B0604020202020204"/>
                <a:sym typeface="Arial" panose="020B0604020202020204"/>
              </a:rPr>
              <a:t>UNIQUE key &amp; AUTO_INCREMENT </a:t>
            </a:r>
            <a:r>
              <a:rPr lang="en-IN" sz="1800">
                <a:solidFill>
                  <a:schemeClr val="dk1"/>
                </a:solidFill>
                <a:latin typeface="Arial" panose="020B0604020202020204"/>
                <a:ea typeface="Arial" panose="020B0604020202020204"/>
                <a:cs typeface="Arial" panose="020B0604020202020204"/>
                <a:sym typeface="Arial" panose="020B0604020202020204"/>
              </a:rPr>
              <a:t>then also it behaves like a PRIMARY key.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Stability: The value of the primary key should be stable over time and not change frequently.</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73" name="Google Shape;1473;p141"/>
          <p:cNvSpPr/>
          <p:nvPr/>
        </p:nvSpPr>
        <p:spPr>
          <a:xfrm>
            <a:off x="263352" y="3429000"/>
            <a:ext cx="1152128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Choosing a primary key is one of the most important steps in good database design. A primary key is a column that serves a special purpose. A primary key is a special column (or set of combined columns) in a relational database table, that is used to uniquely identify each record. Each database table needs a primary key.</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478" name="Shape 1478"/>
        <p:cNvGrpSpPr/>
        <p:nvPr/>
      </p:nvGrpSpPr>
      <p:grpSpPr>
        <a:xfrm>
          <a:off x="0" y="0"/>
          <a:ext cx="0" cy="0"/>
          <a:chOff x="0" y="0"/>
          <a:chExt cx="0" cy="0"/>
        </a:xfrm>
      </p:grpSpPr>
      <p:sp>
        <p:nvSpPr>
          <p:cNvPr id="1479" name="Google Shape;1479;p142"/>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clustered and non-clustered index</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480" name="Google Shape;1480;p142"/>
          <p:cNvSpPr txBox="1"/>
          <p:nvPr/>
        </p:nvSpPr>
        <p:spPr>
          <a:xfrm>
            <a:off x="191344" y="764704"/>
            <a:ext cx="11737304" cy="1938992"/>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b="0" i="0">
                <a:solidFill>
                  <a:srgbClr val="333333"/>
                </a:solidFill>
                <a:latin typeface="Palatino Linotype" panose="02040502050505030304"/>
                <a:ea typeface="Palatino Linotype" panose="02040502050505030304"/>
                <a:cs typeface="Palatino Linotype" panose="02040502050505030304"/>
                <a:sym typeface="Palatino Linotype" panose="02040502050505030304"/>
              </a:rPr>
              <a:t>Indexing in MySQL is a process that helps us to return the requested data from the table very fast. If the table does not have an index, it scans the whole table for the requested data.</a:t>
            </a:r>
            <a:endParaRPr lang="en-IN" sz="1800" b="0" i="0">
              <a:solidFill>
                <a:srgbClr val="333333"/>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b="0">
              <a:solidFill>
                <a:srgbClr val="333333"/>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r>
              <a:rPr lang="en-IN" sz="1800" b="0" strike="noStrike">
                <a:solidFill>
                  <a:srgbClr val="008000"/>
                </a:solidFill>
                <a:latin typeface="Palatino Linotype" panose="02040502050505030304"/>
                <a:ea typeface="Palatino Linotype" panose="02040502050505030304"/>
                <a:cs typeface="Palatino Linotype" panose="02040502050505030304"/>
                <a:sym typeface="Palatino Linotype" panose="02040502050505030304"/>
              </a:rPr>
              <a:t>MySQL</a:t>
            </a:r>
            <a:r>
              <a:rPr lang="en-IN" sz="1800" b="0">
                <a:solidFill>
                  <a:srgbClr val="333333"/>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8000"/>
                </a:solidFill>
                <a:latin typeface="Palatino Linotype" panose="02040502050505030304"/>
                <a:ea typeface="Palatino Linotype" panose="02040502050505030304"/>
                <a:cs typeface="Palatino Linotype" panose="02040502050505030304"/>
                <a:sym typeface="Palatino Linotype" panose="02040502050505030304"/>
              </a:rPr>
              <a:t>allows two different types of Indexing:</a:t>
            </a:r>
            <a:endParaRPr lang="en-IN" sz="1800">
              <a:solidFill>
                <a:srgbClr val="008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800">
              <a:solidFill>
                <a:srgbClr val="00800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rgbClr val="006C86"/>
              </a:buClr>
              <a:buSzPts val="1800"/>
              <a:buFont typeface="Arial" panose="020B0604020202020204"/>
              <a:buChar char="•"/>
            </a:pPr>
            <a:r>
              <a:rPr lang="en-IN" sz="1800">
                <a:solidFill>
                  <a:srgbClr val="006C86"/>
                </a:solidFill>
                <a:latin typeface="Gill Sans" panose="020B0502020104020203"/>
                <a:ea typeface="Gill Sans" panose="020B0502020104020203"/>
                <a:cs typeface="Gill Sans" panose="020B0502020104020203"/>
                <a:sym typeface="Gill Sans" panose="020B0502020104020203"/>
              </a:rPr>
              <a:t>Clustered Index</a:t>
            </a:r>
            <a:endParaRPr lang="en-IN" sz="1800">
              <a:solidFill>
                <a:srgbClr val="006C86"/>
              </a:solidFill>
              <a:latin typeface="Gill Sans" panose="020B0502020104020203"/>
              <a:ea typeface="Gill Sans" panose="020B0502020104020203"/>
              <a:cs typeface="Gill Sans" panose="020B0502020104020203"/>
              <a:sym typeface="Gill Sans" panose="020B0502020104020203"/>
            </a:endParaRPr>
          </a:p>
          <a:p>
            <a:pPr marL="285750" marR="0" lvl="0" indent="-260350" algn="just" rtl="0">
              <a:spcBef>
                <a:spcPts val="0"/>
              </a:spcBef>
              <a:spcAft>
                <a:spcPts val="0"/>
              </a:spcAft>
              <a:buClr>
                <a:schemeClr val="dk1"/>
              </a:buClr>
              <a:buSzPts val="400"/>
              <a:buFont typeface="Arial" panose="020B0604020202020204"/>
              <a:buNone/>
            </a:pPr>
            <a:endParaRPr sz="400">
              <a:solidFill>
                <a:srgbClr val="006C86"/>
              </a:solidFill>
              <a:latin typeface="Gill Sans" panose="020B0502020104020203"/>
              <a:ea typeface="Gill Sans" panose="020B0502020104020203"/>
              <a:cs typeface="Gill Sans" panose="020B0502020104020203"/>
              <a:sym typeface="Gill Sans" panose="020B0502020104020203"/>
            </a:endParaRPr>
          </a:p>
          <a:p>
            <a:pPr marL="285750" marR="0" lvl="0" indent="-285750" algn="just" rtl="0">
              <a:spcBef>
                <a:spcPts val="0"/>
              </a:spcBef>
              <a:spcAft>
                <a:spcPts val="0"/>
              </a:spcAft>
              <a:buClr>
                <a:srgbClr val="006C86"/>
              </a:buClr>
              <a:buSzPts val="1800"/>
              <a:buFont typeface="Arial" panose="020B0604020202020204"/>
              <a:buChar char="•"/>
            </a:pPr>
            <a:r>
              <a:rPr lang="en-IN" sz="1800">
                <a:solidFill>
                  <a:srgbClr val="006C86"/>
                </a:solidFill>
                <a:latin typeface="Gill Sans" panose="020B0502020104020203"/>
                <a:ea typeface="Gill Sans" panose="020B0502020104020203"/>
                <a:cs typeface="Gill Sans" panose="020B0502020104020203"/>
                <a:sym typeface="Gill Sans" panose="020B0502020104020203"/>
              </a:rPr>
              <a:t>Non-Clustered Index</a:t>
            </a:r>
            <a:endParaRPr lang="en-IN" sz="1800">
              <a:solidFill>
                <a:srgbClr val="006C86"/>
              </a:solidFill>
              <a:latin typeface="Gill Sans" panose="020B0502020104020203"/>
              <a:ea typeface="Gill Sans" panose="020B0502020104020203"/>
              <a:cs typeface="Gill Sans" panose="020B0502020104020203"/>
              <a:sym typeface="Gill Sans" panose="020B0502020104020203"/>
            </a:endParaRPr>
          </a:p>
        </p:txBody>
      </p:sp>
      <p:sp>
        <p:nvSpPr>
          <p:cNvPr id="1481" name="Google Shape;1481;p142"/>
          <p:cNvSpPr txBox="1"/>
          <p:nvPr/>
        </p:nvSpPr>
        <p:spPr>
          <a:xfrm>
            <a:off x="224450" y="2996952"/>
            <a:ext cx="11704197" cy="261610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000" b="0" i="0">
                <a:solidFill>
                  <a:srgbClr val="610B4B"/>
                </a:solidFill>
                <a:latin typeface="Arial" panose="020B0604020202020204"/>
                <a:ea typeface="Arial" panose="020B0604020202020204"/>
                <a:cs typeface="Arial" panose="020B0604020202020204"/>
                <a:sym typeface="Arial" panose="020B0604020202020204"/>
              </a:rPr>
              <a:t>Clustered Index:- </a:t>
            </a:r>
            <a:r>
              <a:rPr lang="en-IN" sz="1800" i="0">
                <a:solidFill>
                  <a:srgbClr val="333333"/>
                </a:solidFill>
                <a:latin typeface="Palatino Linotype" panose="02040502050505030304"/>
                <a:ea typeface="Palatino Linotype" panose="02040502050505030304"/>
                <a:cs typeface="Palatino Linotype" panose="02040502050505030304"/>
                <a:sym typeface="Palatino Linotype" panose="02040502050505030304"/>
              </a:rPr>
              <a:t>The InnoDB table uses a clustered index for optimizing the speed of most common lookups ( SELECT statement) and DML operations like INSERT, UPDATE, and DELETE command. </a:t>
            </a:r>
            <a:r>
              <a:rPr lang="en-IN" sz="1800">
                <a:solidFill>
                  <a:srgbClr val="333333"/>
                </a:solidFill>
                <a:latin typeface="Palatino Linotype" panose="02040502050505030304"/>
                <a:ea typeface="Palatino Linotype" panose="02040502050505030304"/>
                <a:cs typeface="Palatino Linotype" panose="02040502050505030304"/>
                <a:sym typeface="Palatino Linotype" panose="02040502050505030304"/>
              </a:rPr>
              <a:t>Clustered indexes sort and store the data rows in the table based on their key values </a:t>
            </a:r>
            <a:r>
              <a:rPr lang="en-IN" sz="1800" b="0" i="0">
                <a:solidFill>
                  <a:srgbClr val="333333"/>
                </a:solidFill>
                <a:latin typeface="Inter" panose="02000503000000020004"/>
                <a:ea typeface="Inter" panose="02000503000000020004"/>
                <a:cs typeface="Inter" panose="02000503000000020004"/>
                <a:sym typeface="Inter" panose="02000503000000020004"/>
              </a:rPr>
              <a:t>that can be sorted in only one way</a:t>
            </a:r>
            <a:r>
              <a:rPr lang="en-IN" sz="1800">
                <a:solidFill>
                  <a:srgbClr val="333333"/>
                </a:solidFill>
                <a:latin typeface="Palatino Linotype" panose="02040502050505030304"/>
                <a:ea typeface="Palatino Linotype" panose="02040502050505030304"/>
                <a:cs typeface="Palatino Linotype" panose="02040502050505030304"/>
                <a:sym typeface="Palatino Linotype" panose="02040502050505030304"/>
              </a:rPr>
              <a:t>. If the table column contains a primary key or unique key, MySQL creates a clustered index named PRIMARY based on that specific column. </a:t>
            </a:r>
            <a:endParaRPr lang="en-IN" sz="1800">
              <a:solidFill>
                <a:srgbClr val="333333"/>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800">
              <a:solidFill>
                <a:srgbClr val="333333"/>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800">
              <a:solidFill>
                <a:srgbClr val="333333"/>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r>
              <a:rPr lang="en-IN" sz="2000" b="0" i="0">
                <a:solidFill>
                  <a:srgbClr val="610B4B"/>
                </a:solidFill>
                <a:latin typeface="Arial" panose="020B0604020202020204"/>
                <a:ea typeface="Arial" panose="020B0604020202020204"/>
                <a:cs typeface="Arial" panose="020B0604020202020204"/>
                <a:sym typeface="Arial" panose="020B0604020202020204"/>
              </a:rPr>
              <a:t>Non-Clustered Index:- </a:t>
            </a:r>
            <a:r>
              <a:rPr lang="en-IN" sz="1800">
                <a:solidFill>
                  <a:srgbClr val="333333"/>
                </a:solidFill>
                <a:latin typeface="Palatino Linotype" panose="02040502050505030304"/>
                <a:ea typeface="Palatino Linotype" panose="02040502050505030304"/>
                <a:cs typeface="Palatino Linotype" panose="02040502050505030304"/>
                <a:sym typeface="Palatino Linotype" panose="02040502050505030304"/>
              </a:rPr>
              <a:t>The indexes other than PRIMARY indexes (i.e. clustered indexes) called a non-clustered index. The non-clustered indexes are also known as secondary indexes. The non-clustered index and table data are both stored in different places. </a:t>
            </a:r>
            <a:r>
              <a:rPr lang="en-IN" sz="1800" b="0" i="0">
                <a:solidFill>
                  <a:srgbClr val="333333"/>
                </a:solidFill>
                <a:latin typeface="Inter" panose="02000503000000020004"/>
                <a:ea typeface="Inter" panose="02000503000000020004"/>
                <a:cs typeface="Inter" panose="02000503000000020004"/>
                <a:sym typeface="Inter" panose="02000503000000020004"/>
              </a:rPr>
              <a:t>It is not sorted (ordering) the table data.</a:t>
            </a:r>
            <a:endParaRPr sz="1800">
              <a:solidFill>
                <a:srgbClr val="333333"/>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482" name="Google Shape;1482;p142"/>
          <p:cNvSpPr txBox="1"/>
          <p:nvPr/>
        </p:nvSpPr>
        <p:spPr>
          <a:xfrm>
            <a:off x="191343" y="5733256"/>
            <a:ext cx="11737303"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test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c2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c3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c4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,c5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c6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c7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c8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c9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c10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c12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c13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c14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c15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c16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c17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c18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c19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c20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rgbClr val="FE1212"/>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 c2, c3, c4, c5, c6, c7, c8, c9, c10, c11, c12, c13, c14, c15, c16, c17, c18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 error</a:t>
            </a:r>
            <a:endParaRPr lang="en-IN" sz="1800">
              <a:solidFill>
                <a:srgbClr val="C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486" name="Shape 1486"/>
        <p:cNvGrpSpPr/>
        <p:nvPr/>
      </p:nvGrpSpPr>
      <p:grpSpPr>
        <a:xfrm>
          <a:off x="0" y="0"/>
          <a:ext cx="0" cy="0"/>
          <a:chOff x="0" y="0"/>
          <a:chExt cx="0" cy="0"/>
        </a:xfrm>
      </p:grpSpPr>
      <p:sp>
        <p:nvSpPr>
          <p:cNvPr id="1487" name="Google Shape;1487;p143"/>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add primary key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488" name="Google Shape;1488;p143"/>
          <p:cNvSpPr/>
          <p:nvPr/>
        </p:nvSpPr>
        <p:spPr>
          <a:xfrm>
            <a:off x="290745" y="1469683"/>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following example creates tables with </a:t>
            </a:r>
            <a:r>
              <a:rPr lang="en-IN" sz="1800" b="1">
                <a:solidFill>
                  <a:schemeClr val="dk1"/>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 column.</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89" name="Google Shape;1489;p143"/>
          <p:cNvSpPr/>
          <p:nvPr/>
        </p:nvSpPr>
        <p:spPr>
          <a:xfrm>
            <a:off x="894798" y="2318678"/>
            <a:ext cx="3717023"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rgbClr val="FE1212"/>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password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email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90" name="Google Shape;1490;p143"/>
          <p:cNvSpPr txBox="1"/>
          <p:nvPr/>
        </p:nvSpPr>
        <p:spPr>
          <a:xfrm>
            <a:off x="6871462" y="2320164"/>
            <a:ext cx="3852428"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purchase_orders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po_number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vendor_id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NOT NULL,</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po_status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NOT NULL,</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C00000"/>
                </a:solidFill>
                <a:latin typeface="Arial" panose="020B0604020202020204"/>
                <a:ea typeface="Arial" panose="020B0604020202020204"/>
                <a:cs typeface="Arial" panose="020B0604020202020204"/>
                <a:sym typeface="Arial" panose="020B0604020202020204"/>
              </a:rPr>
              <a:t>   PRIMARY</a:t>
            </a:r>
            <a:r>
              <a:rPr lang="en-IN" sz="1800">
                <a:solidFill>
                  <a:srgbClr val="FE1212"/>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po_number</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91" name="Google Shape;1491;p143"/>
          <p:cNvSpPr txBox="1"/>
          <p:nvPr/>
        </p:nvSpPr>
        <p:spPr>
          <a:xfrm>
            <a:off x="894798" y="4566027"/>
            <a:ext cx="5976664"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supplier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supplier_id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supplier_name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50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contact_name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50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pk_supplier_id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rgbClr val="FE1212"/>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supplier_id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92" name="Google Shape;1492;p143"/>
          <p:cNvSpPr txBox="1"/>
          <p:nvPr/>
        </p:nvSpPr>
        <p:spPr>
          <a:xfrm>
            <a:off x="6960096" y="4566027"/>
            <a:ext cx="419016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person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NOT</a:t>
            </a:r>
            <a:r>
              <a:rPr lang="en-IN" sz="1800">
                <a:solidFill>
                  <a:srgbClr val="FE1212"/>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NULL</a:t>
            </a:r>
            <a:r>
              <a:rPr lang="en-IN" sz="1800">
                <a:solidFill>
                  <a:srgbClr val="FE1212"/>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UNIQUE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lastName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firstName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age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email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493" name="Google Shape;1493;p143"/>
          <p:cNvSpPr/>
          <p:nvPr/>
        </p:nvSpPr>
        <p:spPr>
          <a:xfrm>
            <a:off x="334567" y="908720"/>
            <a:ext cx="878868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62626"/>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col_name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data_type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PRIMARY KEY</a:t>
            </a:r>
            <a:endParaRPr sz="18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498" name="Shape 1498"/>
        <p:cNvGrpSpPr/>
        <p:nvPr/>
      </p:nvGrpSpPr>
      <p:grpSpPr>
        <a:xfrm>
          <a:off x="0" y="0"/>
          <a:ext cx="0" cy="0"/>
          <a:chOff x="0" y="0"/>
          <a:chExt cx="0" cy="0"/>
        </a:xfrm>
      </p:grpSpPr>
      <p:sp>
        <p:nvSpPr>
          <p:cNvPr id="1499" name="Google Shape;1499;p144"/>
          <p:cNvSpPr txBox="1"/>
          <p:nvPr/>
        </p:nvSpPr>
        <p:spPr>
          <a:xfrm>
            <a:off x="1676976" y="2852936"/>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Add Primary Key using Alter</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500" name="Google Shape;1500;p144"/>
          <p:cNvSpPr/>
          <p:nvPr/>
        </p:nvSpPr>
        <p:spPr>
          <a:xfrm>
            <a:off x="191345" y="1353542"/>
            <a:ext cx="609282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chemeClr val="dk1"/>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CONSTRAINT </a:t>
            </a:r>
            <a:r>
              <a:rPr lang="en-IN" sz="2000">
                <a:solidFill>
                  <a:schemeClr val="dk1"/>
                </a:solidFill>
                <a:latin typeface="Arial" panose="020B0604020202020204"/>
                <a:ea typeface="Arial" panose="020B0604020202020204"/>
                <a:cs typeface="Arial" panose="020B0604020202020204"/>
                <a:sym typeface="Arial" panose="020B0604020202020204"/>
              </a:rPr>
              <a:t>constraint_name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PRIMARY</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KEY</a:t>
            </a:r>
            <a:r>
              <a:rPr lang="en-IN" sz="2000">
                <a:solidFill>
                  <a:schemeClr val="dk1"/>
                </a:solidFill>
                <a:latin typeface="Arial" panose="020B0604020202020204"/>
                <a:ea typeface="Arial" panose="020B0604020202020204"/>
                <a:cs typeface="Arial" panose="020B0604020202020204"/>
                <a:sym typeface="Arial" panose="020B0604020202020204"/>
              </a:rPr>
              <a:t> (column1, column2,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 column_n)</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504" name="Shape 1504"/>
        <p:cNvGrpSpPr/>
        <p:nvPr/>
      </p:nvGrpSpPr>
      <p:grpSpPr>
        <a:xfrm>
          <a:off x="0" y="0"/>
          <a:ext cx="0" cy="0"/>
          <a:chOff x="0" y="0"/>
          <a:chExt cx="0" cy="0"/>
        </a:xfrm>
      </p:grpSpPr>
      <p:sp>
        <p:nvSpPr>
          <p:cNvPr id="1505" name="Google Shape;1505;p145"/>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add primary key using alter</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506" name="Google Shape;1506;p145"/>
          <p:cNvSpPr/>
          <p:nvPr/>
        </p:nvSpPr>
        <p:spPr>
          <a:xfrm>
            <a:off x="321575" y="4869160"/>
            <a:ext cx="11449272" cy="87203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vendors </a:t>
            </a:r>
            <a:r>
              <a:rPr lang="en-IN" sz="1800">
                <a:solidFill>
                  <a:srgbClr val="0077AA"/>
                </a:solidFill>
                <a:latin typeface="Arial" panose="020B0604020202020204"/>
                <a:ea typeface="Arial" panose="020B0604020202020204"/>
                <a:cs typeface="Arial" panose="020B0604020202020204"/>
                <a:sym typeface="Arial" panose="020B0604020202020204"/>
              </a:rPr>
              <a:t>ADD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rgbClr val="FE1212"/>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vendor_id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vendors </a:t>
            </a:r>
            <a:r>
              <a:rPr lang="en-IN" sz="1800">
                <a:solidFill>
                  <a:srgbClr val="0077AA"/>
                </a:solidFill>
                <a:latin typeface="Arial" panose="020B0604020202020204"/>
                <a:ea typeface="Arial" panose="020B0604020202020204"/>
                <a:cs typeface="Arial" panose="020B0604020202020204"/>
                <a:sym typeface="Arial" panose="020B0604020202020204"/>
              </a:rPr>
              <a:t>ADD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pk_vendor_id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vendor_id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07" name="Google Shape;1507;p145"/>
          <p:cNvSpPr/>
          <p:nvPr/>
        </p:nvSpPr>
        <p:spPr>
          <a:xfrm>
            <a:off x="290745" y="817897"/>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You can use the </a:t>
            </a:r>
            <a:r>
              <a:rPr lang="en-IN" sz="1800" b="1">
                <a:solidFill>
                  <a:schemeClr val="dk1"/>
                </a:solidFill>
                <a:latin typeface="Arial" panose="020B0604020202020204"/>
                <a:ea typeface="Arial" panose="020B0604020202020204"/>
                <a:cs typeface="Arial" panose="020B0604020202020204"/>
                <a:sym typeface="Arial" panose="020B0604020202020204"/>
              </a:rPr>
              <a:t>ALTER TABLE </a:t>
            </a:r>
            <a:r>
              <a:rPr lang="en-IN" sz="1800">
                <a:solidFill>
                  <a:schemeClr val="dk1"/>
                </a:solidFill>
                <a:latin typeface="Arial" panose="020B0604020202020204"/>
                <a:ea typeface="Arial" panose="020B0604020202020204"/>
                <a:cs typeface="Arial" panose="020B0604020202020204"/>
                <a:sym typeface="Arial" panose="020B0604020202020204"/>
              </a:rPr>
              <a:t>statement to </a:t>
            </a:r>
            <a:r>
              <a:rPr lang="en-IN" sz="1800" b="1">
                <a:solidFill>
                  <a:schemeClr val="dk1"/>
                </a:solidFill>
                <a:latin typeface="Arial" panose="020B0604020202020204"/>
                <a:ea typeface="Arial" panose="020B0604020202020204"/>
                <a:cs typeface="Arial" panose="020B0604020202020204"/>
                <a:sym typeface="Arial" panose="020B0604020202020204"/>
              </a:rPr>
              <a:t>ADD PRIMARY KEY </a:t>
            </a:r>
            <a:r>
              <a:rPr lang="en-IN" sz="1800">
                <a:solidFill>
                  <a:schemeClr val="dk1"/>
                </a:solidFill>
                <a:latin typeface="Arial" panose="020B0604020202020204"/>
                <a:ea typeface="Arial" panose="020B0604020202020204"/>
                <a:cs typeface="Arial" panose="020B0604020202020204"/>
                <a:sym typeface="Arial" panose="020B0604020202020204"/>
              </a:rPr>
              <a:t>on existing column.</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08" name="Google Shape;1508;p145"/>
          <p:cNvSpPr txBox="1"/>
          <p:nvPr/>
        </p:nvSpPr>
        <p:spPr>
          <a:xfrm>
            <a:off x="321575" y="3296226"/>
            <a:ext cx="3902217"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vendors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vendor_id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vendor_name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address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09" name="Google Shape;1509;p145"/>
          <p:cNvSpPr/>
          <p:nvPr/>
        </p:nvSpPr>
        <p:spPr>
          <a:xfrm>
            <a:off x="190550" y="1458000"/>
            <a:ext cx="609282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chemeClr val="dk1"/>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CONSTRAINT </a:t>
            </a:r>
            <a:r>
              <a:rPr lang="en-IN" sz="2000">
                <a:solidFill>
                  <a:schemeClr val="dk1"/>
                </a:solidFill>
                <a:latin typeface="Arial" panose="020B0604020202020204"/>
                <a:ea typeface="Arial" panose="020B0604020202020204"/>
                <a:cs typeface="Arial" panose="020B0604020202020204"/>
                <a:sym typeface="Arial" panose="020B0604020202020204"/>
              </a:rPr>
              <a:t>constraint_name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PRIMARY</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KEY</a:t>
            </a:r>
            <a:r>
              <a:rPr lang="en-IN" sz="2000">
                <a:solidFill>
                  <a:schemeClr val="dk1"/>
                </a:solidFill>
                <a:latin typeface="Arial" panose="020B0604020202020204"/>
                <a:ea typeface="Arial" panose="020B0604020202020204"/>
                <a:cs typeface="Arial" panose="020B0604020202020204"/>
                <a:sym typeface="Arial" panose="020B0604020202020204"/>
              </a:rPr>
              <a:t> (column1, column2,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 column_n)</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514" name="Shape 1514"/>
        <p:cNvGrpSpPr/>
        <p:nvPr/>
      </p:nvGrpSpPr>
      <p:grpSpPr>
        <a:xfrm>
          <a:off x="0" y="0"/>
          <a:ext cx="0" cy="0"/>
          <a:chOff x="0" y="0"/>
          <a:chExt cx="0" cy="0"/>
        </a:xfrm>
      </p:grpSpPr>
      <p:sp>
        <p:nvSpPr>
          <p:cNvPr id="1515" name="Google Shape;1515;p146"/>
          <p:cNvSpPr txBox="1"/>
          <p:nvPr/>
        </p:nvSpPr>
        <p:spPr>
          <a:xfrm>
            <a:off x="1676976" y="2852936"/>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Drop Primary Key</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516" name="Google Shape;1516;p146"/>
          <p:cNvSpPr/>
          <p:nvPr/>
        </p:nvSpPr>
        <p:spPr>
          <a:xfrm>
            <a:off x="191345" y="1353543"/>
            <a:ext cx="609282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 PRIMARY</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KEY</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520" name="Shape 1520"/>
        <p:cNvGrpSpPr/>
        <p:nvPr/>
      </p:nvGrpSpPr>
      <p:grpSpPr>
        <a:xfrm>
          <a:off x="0" y="0"/>
          <a:ext cx="0" cy="0"/>
          <a:chOff x="0" y="0"/>
          <a:chExt cx="0" cy="0"/>
        </a:xfrm>
      </p:grpSpPr>
      <p:sp>
        <p:nvSpPr>
          <p:cNvPr id="1521" name="Google Shape;1521;p147"/>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drop primary key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522" name="Google Shape;1522;p147"/>
          <p:cNvSpPr/>
          <p:nvPr/>
        </p:nvSpPr>
        <p:spPr>
          <a:xfrm>
            <a:off x="290745" y="4869160"/>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vendors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23" name="Google Shape;1523;p147"/>
          <p:cNvSpPr/>
          <p:nvPr/>
        </p:nvSpPr>
        <p:spPr>
          <a:xfrm>
            <a:off x="290745" y="817897"/>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You can use the </a:t>
            </a:r>
            <a:r>
              <a:rPr lang="en-IN" sz="1800" b="1">
                <a:solidFill>
                  <a:schemeClr val="dk1"/>
                </a:solidFill>
                <a:latin typeface="Arial" panose="020B0604020202020204"/>
                <a:ea typeface="Arial" panose="020B0604020202020204"/>
                <a:cs typeface="Arial" panose="020B0604020202020204"/>
                <a:sym typeface="Arial" panose="020B0604020202020204"/>
              </a:rPr>
              <a:t>ALTER TABLE </a:t>
            </a:r>
            <a:r>
              <a:rPr lang="en-IN" sz="1800">
                <a:solidFill>
                  <a:schemeClr val="dk1"/>
                </a:solidFill>
                <a:latin typeface="Arial" panose="020B0604020202020204"/>
                <a:ea typeface="Arial" panose="020B0604020202020204"/>
                <a:cs typeface="Arial" panose="020B0604020202020204"/>
                <a:sym typeface="Arial" panose="020B0604020202020204"/>
              </a:rPr>
              <a:t>statement to </a:t>
            </a:r>
            <a:r>
              <a:rPr lang="en-IN" sz="1800" b="1">
                <a:solidFill>
                  <a:schemeClr val="dk1"/>
                </a:solidFill>
                <a:latin typeface="Arial" panose="020B0604020202020204"/>
                <a:ea typeface="Arial" panose="020B0604020202020204"/>
                <a:cs typeface="Arial" panose="020B0604020202020204"/>
                <a:sym typeface="Arial" panose="020B0604020202020204"/>
              </a:rPr>
              <a:t>DROP PRIMARY KEY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24" name="Google Shape;1524;p147"/>
          <p:cNvSpPr txBox="1"/>
          <p:nvPr/>
        </p:nvSpPr>
        <p:spPr>
          <a:xfrm>
            <a:off x="290745" y="2946878"/>
            <a:ext cx="3902217"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vendors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vendor_id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vendor_name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address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177800" marR="0" lvl="0" indent="0" algn="l" rtl="0">
              <a:spcBef>
                <a:spcPts val="0"/>
              </a:spcBef>
              <a:spcAft>
                <a:spcPts val="0"/>
              </a:spcAft>
              <a:buNone/>
            </a:pP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25" name="Google Shape;1525;p147"/>
          <p:cNvSpPr/>
          <p:nvPr/>
        </p:nvSpPr>
        <p:spPr>
          <a:xfrm>
            <a:off x="190550" y="1458000"/>
            <a:ext cx="609282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 PRIMARY</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KEY</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529" name="Shape 1529"/>
        <p:cNvGrpSpPr/>
        <p:nvPr/>
      </p:nvGrpSpPr>
      <p:grpSpPr>
        <a:xfrm>
          <a:off x="0" y="0"/>
          <a:ext cx="0" cy="0"/>
          <a:chOff x="0" y="0"/>
          <a:chExt cx="0" cy="0"/>
        </a:xfrm>
      </p:grpSpPr>
      <p:sp>
        <p:nvSpPr>
          <p:cNvPr id="1530" name="Google Shape;1530;p148"/>
          <p:cNvSpPr txBox="1"/>
          <p:nvPr/>
        </p:nvSpPr>
        <p:spPr>
          <a:xfrm>
            <a:off x="1676977" y="2362200"/>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UNIQUE KEY constraint</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531" name="Google Shape;1531;p148"/>
          <p:cNvSpPr/>
          <p:nvPr/>
        </p:nvSpPr>
        <p:spPr>
          <a:xfrm>
            <a:off x="263352" y="156981"/>
            <a:ext cx="11737305" cy="169277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unique key can be NULL.</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unique key value must be unique.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table can have multiple unique key.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column can have unique key as well as a primary key.</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32" name="Google Shape;1532;p148"/>
          <p:cNvSpPr txBox="1"/>
          <p:nvPr/>
        </p:nvSpPr>
        <p:spPr>
          <a:xfrm>
            <a:off x="263351" y="4527781"/>
            <a:ext cx="9937104" cy="98488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200"/>
              <a:buFont typeface="Arial" panose="020B0604020202020204"/>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lt2"/>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Unique key in a relation is always associated with an </a:t>
            </a:r>
            <a:r>
              <a:rPr lang="en-IN" sz="1800" b="1" i="1">
                <a:solidFill>
                  <a:schemeClr val="dk1"/>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object.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lnSpc>
                <a:spcPct val="100000"/>
              </a:lnSpc>
              <a:spcBef>
                <a:spcPts val="0"/>
              </a:spcBef>
              <a:spcAft>
                <a:spcPts val="0"/>
              </a:spcAft>
              <a:buClr>
                <a:schemeClr val="lt2"/>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p:txBody>
      </p:sp>
      <p:sp>
        <p:nvSpPr>
          <p:cNvPr id="1533" name="Google Shape;1533;p148"/>
          <p:cNvSpPr/>
          <p:nvPr/>
        </p:nvSpPr>
        <p:spPr>
          <a:xfrm>
            <a:off x="263350" y="3248036"/>
            <a:ext cx="1166529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UNIQUE key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constraint</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is a set of one or more than one fields/columns of a table that uniquely identify a record in a database table.</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537" name="Shape 1537"/>
        <p:cNvGrpSpPr/>
        <p:nvPr/>
      </p:nvGrpSpPr>
      <p:grpSpPr>
        <a:xfrm>
          <a:off x="0" y="0"/>
          <a:ext cx="0" cy="0"/>
          <a:chOff x="0" y="0"/>
          <a:chExt cx="0" cy="0"/>
        </a:xfrm>
      </p:grpSpPr>
      <p:sp>
        <p:nvSpPr>
          <p:cNvPr id="1538" name="Google Shape;1538;p149"/>
          <p:cNvSpPr/>
          <p:nvPr/>
        </p:nvSpPr>
        <p:spPr>
          <a:xfrm>
            <a:off x="290745" y="1340768"/>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following example creates table with </a:t>
            </a:r>
            <a:r>
              <a:rPr lang="en-IN" sz="1800" b="1">
                <a:solidFill>
                  <a:schemeClr val="dk1"/>
                </a:solidFill>
                <a:latin typeface="Arial" panose="020B0604020202020204"/>
                <a:ea typeface="Arial" panose="020B0604020202020204"/>
                <a:cs typeface="Arial" panose="020B0604020202020204"/>
                <a:sym typeface="Arial" panose="020B0604020202020204"/>
              </a:rPr>
              <a:t>UNIQUE KEY </a:t>
            </a:r>
            <a:r>
              <a:rPr lang="en-IN" sz="1800">
                <a:solidFill>
                  <a:schemeClr val="dk1"/>
                </a:solidFill>
                <a:latin typeface="Arial" panose="020B0604020202020204"/>
                <a:ea typeface="Arial" panose="020B0604020202020204"/>
                <a:cs typeface="Arial" panose="020B0604020202020204"/>
                <a:sym typeface="Arial" panose="020B0604020202020204"/>
              </a:rPr>
              <a:t>column.</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39" name="Google Shape;1539;p149"/>
          <p:cNvSpPr/>
          <p:nvPr/>
        </p:nvSpPr>
        <p:spPr>
          <a:xfrm>
            <a:off x="578777" y="4145596"/>
            <a:ext cx="5544616"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brands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brandName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30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uni_brandName </a:t>
            </a:r>
            <a:r>
              <a:rPr lang="en-IN" sz="1800">
                <a:solidFill>
                  <a:srgbClr val="C00000"/>
                </a:solidFill>
                <a:latin typeface="Arial" panose="020B0604020202020204"/>
                <a:ea typeface="Arial" panose="020B0604020202020204"/>
                <a:cs typeface="Arial" panose="020B0604020202020204"/>
                <a:sym typeface="Arial" panose="020B0604020202020204"/>
              </a:rPr>
              <a:t>UNIQUE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brandName</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sz="1800">
              <a:solidFill>
                <a:srgbClr val="C00000"/>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40" name="Google Shape;1540;p149"/>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add unique key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541" name="Google Shape;1541;p149"/>
          <p:cNvSpPr txBox="1"/>
          <p:nvPr/>
        </p:nvSpPr>
        <p:spPr>
          <a:xfrm>
            <a:off x="578777" y="1975554"/>
            <a:ext cx="4221079"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clients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client_id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first_name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50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last_name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50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company_name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email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UNIQUE</a:t>
            </a:r>
            <a:endParaRPr lang="en-IN" sz="1800">
              <a:solidFill>
                <a:srgbClr val="C00000"/>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42" name="Google Shape;1542;p149"/>
          <p:cNvSpPr txBox="1"/>
          <p:nvPr/>
        </p:nvSpPr>
        <p:spPr>
          <a:xfrm>
            <a:off x="5879976" y="2079431"/>
            <a:ext cx="3782833"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contacts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first_name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50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last_name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50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phone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UNIQUE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phone</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43" name="Google Shape;1543;p149"/>
          <p:cNvSpPr txBox="1"/>
          <p:nvPr/>
        </p:nvSpPr>
        <p:spPr>
          <a:xfrm>
            <a:off x="578777" y="6075154"/>
            <a:ext cx="6096000"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SHOW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clients;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44" name="Google Shape;1544;p149"/>
          <p:cNvSpPr/>
          <p:nvPr/>
        </p:nvSpPr>
        <p:spPr>
          <a:xfrm>
            <a:off x="334567" y="764704"/>
            <a:ext cx="878868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62626"/>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col_name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data_type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UNIQUE KEY</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549" name="Shape 1549"/>
        <p:cNvGrpSpPr/>
        <p:nvPr/>
      </p:nvGrpSpPr>
      <p:grpSpPr>
        <a:xfrm>
          <a:off x="0" y="0"/>
          <a:ext cx="0" cy="0"/>
          <a:chOff x="0" y="0"/>
          <a:chExt cx="0" cy="0"/>
        </a:xfrm>
      </p:grpSpPr>
      <p:sp>
        <p:nvSpPr>
          <p:cNvPr id="1550" name="Google Shape;1550;p150"/>
          <p:cNvSpPr txBox="1"/>
          <p:nvPr/>
        </p:nvSpPr>
        <p:spPr>
          <a:xfrm>
            <a:off x="1676976" y="2852936"/>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Add Unique Key using Alter</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551" name="Google Shape;1551;p150"/>
          <p:cNvSpPr/>
          <p:nvPr/>
        </p:nvSpPr>
        <p:spPr>
          <a:xfrm>
            <a:off x="191345" y="1353542"/>
            <a:ext cx="609282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chemeClr val="dk1"/>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CONSTRAINT</a:t>
            </a:r>
            <a:r>
              <a:rPr lang="en-IN" sz="2000">
                <a:solidFill>
                  <a:schemeClr val="dk1"/>
                </a:solidFill>
                <a:latin typeface="Arial" panose="020B0604020202020204"/>
                <a:ea typeface="Arial" panose="020B0604020202020204"/>
                <a:cs typeface="Arial" panose="020B0604020202020204"/>
                <a:sym typeface="Arial" panose="020B0604020202020204"/>
              </a:rPr>
              <a:t> constraint_name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UNIQUE</a:t>
            </a:r>
            <a:r>
              <a:rPr lang="en-IN" sz="2000">
                <a:solidFill>
                  <a:schemeClr val="dk1"/>
                </a:solidFill>
                <a:latin typeface="Arial" panose="020B0604020202020204"/>
                <a:ea typeface="Arial" panose="020B0604020202020204"/>
                <a:cs typeface="Arial" panose="020B0604020202020204"/>
                <a:sym typeface="Arial" panose="020B0604020202020204"/>
              </a:rPr>
              <a:t> (column1, column2,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 column_n)</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231" name="Shape 231"/>
        <p:cNvGrpSpPr/>
        <p:nvPr/>
      </p:nvGrpSpPr>
      <p:grpSpPr>
        <a:xfrm>
          <a:off x="0" y="0"/>
          <a:ext cx="0" cy="0"/>
          <a:chOff x="0" y="0"/>
          <a:chExt cx="0" cy="0"/>
        </a:xfrm>
      </p:grpSpPr>
      <p:sp>
        <p:nvSpPr>
          <p:cNvPr id="232" name="Google Shape;232;p15"/>
          <p:cNvSpPr/>
          <p:nvPr/>
        </p:nvSpPr>
        <p:spPr>
          <a:xfrm>
            <a:off x="1524596" y="2"/>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advantages of file-oriented system</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33" name="Google Shape;233;p15"/>
          <p:cNvSpPr/>
          <p:nvPr/>
        </p:nvSpPr>
        <p:spPr>
          <a:xfrm>
            <a:off x="335360" y="836712"/>
            <a:ext cx="115212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biggest advantage of file-based storage is that anyone can understand the system.</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34" name="Google Shape;234;p15"/>
          <p:cNvSpPr/>
          <p:nvPr/>
        </p:nvSpPr>
        <p:spPr>
          <a:xfrm>
            <a:off x="119337" y="1844824"/>
            <a:ext cx="11637137"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Backup</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It is possible to take faster and automatic back-up of database stored in files of computer-based systems.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 retrieval: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It is possible to retrieve data stored in files in easy and efficient way.</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Editing</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It is easy to edit any information stored in computers in form of files.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Remote</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access</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It is possible to access data remote location.</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Sharing</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files stored in systems can be shared among multiple users at a same time.</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35" name="Google Shape;235;p15"/>
          <p:cNvSpPr/>
          <p:nvPr/>
        </p:nvSpPr>
        <p:spPr>
          <a:xfrm>
            <a:off x="335360" y="1340768"/>
            <a:ext cx="453650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000000"/>
                </a:solidFill>
                <a:latin typeface="Palatino Linotype" panose="02040502050505030304"/>
                <a:ea typeface="Palatino Linotype" panose="02040502050505030304"/>
                <a:cs typeface="Palatino Linotype" panose="02040502050505030304"/>
                <a:sym typeface="Palatino Linotype" panose="02040502050505030304"/>
              </a:rPr>
              <a:t>Advantage of File-oriented system</a:t>
            </a:r>
            <a:endParaRPr lang="en-IN" sz="2000" b="1">
              <a:solidFill>
                <a:srgbClr val="000000"/>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555" name="Shape 1555"/>
        <p:cNvGrpSpPr/>
        <p:nvPr/>
      </p:nvGrpSpPr>
      <p:grpSpPr>
        <a:xfrm>
          <a:off x="0" y="0"/>
          <a:ext cx="0" cy="0"/>
          <a:chOff x="0" y="0"/>
          <a:chExt cx="0" cy="0"/>
        </a:xfrm>
      </p:grpSpPr>
      <p:sp>
        <p:nvSpPr>
          <p:cNvPr id="1556" name="Google Shape;1556;p151"/>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add unique key using alter</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557" name="Google Shape;1557;p151"/>
          <p:cNvSpPr/>
          <p:nvPr/>
        </p:nvSpPr>
        <p:spPr>
          <a:xfrm>
            <a:off x="228588" y="4845215"/>
            <a:ext cx="11449272" cy="87203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shop </a:t>
            </a:r>
            <a:r>
              <a:rPr lang="en-IN" sz="1800">
                <a:solidFill>
                  <a:srgbClr val="0077AA"/>
                </a:solidFill>
                <a:latin typeface="Arial" panose="020B0604020202020204"/>
                <a:ea typeface="Arial" panose="020B0604020202020204"/>
                <a:cs typeface="Arial" panose="020B0604020202020204"/>
                <a:sym typeface="Arial" panose="020B0604020202020204"/>
              </a:rPr>
              <a:t>ADD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UNIQUE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shop_name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shop </a:t>
            </a:r>
            <a:r>
              <a:rPr lang="en-IN" sz="1800">
                <a:solidFill>
                  <a:srgbClr val="0077AA"/>
                </a:solidFill>
                <a:latin typeface="Arial" panose="020B0604020202020204"/>
                <a:ea typeface="Arial" panose="020B0604020202020204"/>
                <a:cs typeface="Arial" panose="020B0604020202020204"/>
                <a:sym typeface="Arial" panose="020B0604020202020204"/>
              </a:rPr>
              <a:t>ADD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uni_shop_name </a:t>
            </a:r>
            <a:r>
              <a:rPr lang="en-IN" sz="1800">
                <a:solidFill>
                  <a:srgbClr val="C00000"/>
                </a:solidFill>
                <a:latin typeface="Arial" panose="020B0604020202020204"/>
                <a:ea typeface="Arial" panose="020B0604020202020204"/>
                <a:cs typeface="Arial" panose="020B0604020202020204"/>
                <a:sym typeface="Arial" panose="020B0604020202020204"/>
              </a:rPr>
              <a:t>UNIQUE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shop_name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58" name="Google Shape;1558;p151"/>
          <p:cNvSpPr/>
          <p:nvPr/>
        </p:nvSpPr>
        <p:spPr>
          <a:xfrm>
            <a:off x="290745" y="817897"/>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You can use the </a:t>
            </a:r>
            <a:r>
              <a:rPr lang="en-IN" sz="1800" b="1">
                <a:solidFill>
                  <a:schemeClr val="dk1"/>
                </a:solidFill>
                <a:latin typeface="Arial" panose="020B0604020202020204"/>
                <a:ea typeface="Arial" panose="020B0604020202020204"/>
                <a:cs typeface="Arial" panose="020B0604020202020204"/>
                <a:sym typeface="Arial" panose="020B0604020202020204"/>
              </a:rPr>
              <a:t>ALTER TABLE </a:t>
            </a:r>
            <a:r>
              <a:rPr lang="en-IN" sz="1800">
                <a:solidFill>
                  <a:schemeClr val="dk1"/>
                </a:solidFill>
                <a:latin typeface="Arial" panose="020B0604020202020204"/>
                <a:ea typeface="Arial" panose="020B0604020202020204"/>
                <a:cs typeface="Arial" panose="020B0604020202020204"/>
                <a:sym typeface="Arial" panose="020B0604020202020204"/>
              </a:rPr>
              <a:t>statement to </a:t>
            </a:r>
            <a:r>
              <a:rPr lang="en-IN" sz="1800" b="1">
                <a:solidFill>
                  <a:schemeClr val="dk1"/>
                </a:solidFill>
                <a:latin typeface="Arial" panose="020B0604020202020204"/>
                <a:ea typeface="Arial" panose="020B0604020202020204"/>
                <a:cs typeface="Arial" panose="020B0604020202020204"/>
                <a:sym typeface="Arial" panose="020B0604020202020204"/>
              </a:rPr>
              <a:t>ADD UNIQUE KEY </a:t>
            </a:r>
            <a:r>
              <a:rPr lang="en-IN" sz="1800">
                <a:solidFill>
                  <a:schemeClr val="dk1"/>
                </a:solidFill>
                <a:latin typeface="Arial" panose="020B0604020202020204"/>
                <a:ea typeface="Arial" panose="020B0604020202020204"/>
                <a:cs typeface="Arial" panose="020B0604020202020204"/>
                <a:sym typeface="Arial" panose="020B0604020202020204"/>
              </a:rPr>
              <a:t>on existing column.</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59" name="Google Shape;1559;p151"/>
          <p:cNvSpPr/>
          <p:nvPr/>
        </p:nvSpPr>
        <p:spPr>
          <a:xfrm>
            <a:off x="312724" y="2996952"/>
            <a:ext cx="5544616"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shop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shop_name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30</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60" name="Google Shape;1560;p151"/>
          <p:cNvSpPr/>
          <p:nvPr/>
        </p:nvSpPr>
        <p:spPr>
          <a:xfrm>
            <a:off x="190550" y="1458000"/>
            <a:ext cx="609282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chemeClr val="dk1"/>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CONSTRAINT</a:t>
            </a:r>
            <a:r>
              <a:rPr lang="en-IN" sz="2000">
                <a:solidFill>
                  <a:schemeClr val="dk1"/>
                </a:solidFill>
                <a:latin typeface="Arial" panose="020B0604020202020204"/>
                <a:ea typeface="Arial" panose="020B0604020202020204"/>
                <a:cs typeface="Arial" panose="020B0604020202020204"/>
                <a:sym typeface="Arial" panose="020B0604020202020204"/>
              </a:rPr>
              <a:t> constraint_name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UNIQUE</a:t>
            </a:r>
            <a:r>
              <a:rPr lang="en-IN" sz="2000">
                <a:solidFill>
                  <a:schemeClr val="dk1"/>
                </a:solidFill>
                <a:latin typeface="Arial" panose="020B0604020202020204"/>
                <a:ea typeface="Arial" panose="020B0604020202020204"/>
                <a:cs typeface="Arial" panose="020B0604020202020204"/>
                <a:sym typeface="Arial" panose="020B0604020202020204"/>
              </a:rPr>
              <a:t> (column1, column2,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 column_n)</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565" name="Shape 1565"/>
        <p:cNvGrpSpPr/>
        <p:nvPr/>
      </p:nvGrpSpPr>
      <p:grpSpPr>
        <a:xfrm>
          <a:off x="0" y="0"/>
          <a:ext cx="0" cy="0"/>
          <a:chOff x="0" y="0"/>
          <a:chExt cx="0" cy="0"/>
        </a:xfrm>
      </p:grpSpPr>
      <p:sp>
        <p:nvSpPr>
          <p:cNvPr id="1566" name="Google Shape;1566;p152"/>
          <p:cNvSpPr txBox="1"/>
          <p:nvPr/>
        </p:nvSpPr>
        <p:spPr>
          <a:xfrm>
            <a:off x="1676976" y="2852936"/>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Drop Unique Key</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567" name="Google Shape;1567;p152"/>
          <p:cNvSpPr/>
          <p:nvPr/>
        </p:nvSpPr>
        <p:spPr>
          <a:xfrm>
            <a:off x="191345" y="1353543"/>
            <a:ext cx="609282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 INDEX</a:t>
            </a:r>
            <a:r>
              <a:rPr lang="en-IN" sz="2000">
                <a:solidFill>
                  <a:schemeClr val="dk1"/>
                </a:solidFill>
                <a:latin typeface="Arial" panose="020B0604020202020204"/>
                <a:ea typeface="Arial" panose="020B0604020202020204"/>
                <a:cs typeface="Arial" panose="020B0604020202020204"/>
                <a:sym typeface="Arial" panose="020B0604020202020204"/>
              </a:rPr>
              <a:t> constraint_name;</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571" name="Shape 1571"/>
        <p:cNvGrpSpPr/>
        <p:nvPr/>
      </p:nvGrpSpPr>
      <p:grpSpPr>
        <a:xfrm>
          <a:off x="0" y="0"/>
          <a:ext cx="0" cy="0"/>
          <a:chOff x="0" y="0"/>
          <a:chExt cx="0" cy="0"/>
        </a:xfrm>
      </p:grpSpPr>
      <p:sp>
        <p:nvSpPr>
          <p:cNvPr id="1572" name="Google Shape;1572;p153"/>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drop unique key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573" name="Google Shape;1573;p153"/>
          <p:cNvSpPr/>
          <p:nvPr/>
        </p:nvSpPr>
        <p:spPr>
          <a:xfrm>
            <a:off x="376649" y="2420888"/>
            <a:ext cx="8990430" cy="81560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INDEX &lt;COLUMN_NAME&gt;;</a:t>
            </a:r>
            <a:endParaRPr lang="en-IN" sz="1800">
              <a:solidFill>
                <a:srgbClr val="DD4A68"/>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INDEX U_USER_ID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#CONSTRAINT NAME</a:t>
            </a:r>
            <a:endParaRPr lang="en-IN" sz="1800">
              <a:solidFill>
                <a:srgbClr val="669900"/>
              </a:solidFill>
              <a:latin typeface="Arial" panose="020B0604020202020204"/>
              <a:ea typeface="Arial" panose="020B0604020202020204"/>
              <a:cs typeface="Arial" panose="020B0604020202020204"/>
              <a:sym typeface="Arial" panose="020B0604020202020204"/>
            </a:endParaRPr>
          </a:p>
        </p:txBody>
      </p:sp>
      <p:sp>
        <p:nvSpPr>
          <p:cNvPr id="1574" name="Google Shape;1574;p153"/>
          <p:cNvSpPr/>
          <p:nvPr/>
        </p:nvSpPr>
        <p:spPr>
          <a:xfrm>
            <a:off x="376649" y="6021288"/>
            <a:ext cx="4692822"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INDEX </a:t>
            </a:r>
            <a:r>
              <a:rPr lang="en-IN" sz="1800">
                <a:solidFill>
                  <a:schemeClr val="dk1"/>
                </a:solidFill>
                <a:latin typeface="Arial" panose="020B0604020202020204"/>
                <a:ea typeface="Arial" panose="020B0604020202020204"/>
                <a:cs typeface="Arial" panose="020B0604020202020204"/>
                <a:sym typeface="Arial" panose="020B0604020202020204"/>
              </a:rPr>
              <a:t>email;</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75" name="Google Shape;1575;p153"/>
          <p:cNvSpPr/>
          <p:nvPr/>
        </p:nvSpPr>
        <p:spPr>
          <a:xfrm>
            <a:off x="290745" y="817897"/>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You can use the </a:t>
            </a:r>
            <a:r>
              <a:rPr lang="en-IN" sz="1800" b="1">
                <a:solidFill>
                  <a:schemeClr val="dk1"/>
                </a:solidFill>
                <a:latin typeface="Arial" panose="020B0604020202020204"/>
                <a:ea typeface="Arial" panose="020B0604020202020204"/>
                <a:cs typeface="Arial" panose="020B0604020202020204"/>
                <a:sym typeface="Arial" panose="020B0604020202020204"/>
              </a:rPr>
              <a:t>ALTER TABLE </a:t>
            </a:r>
            <a:r>
              <a:rPr lang="en-IN" sz="1800">
                <a:solidFill>
                  <a:schemeClr val="dk1"/>
                </a:solidFill>
                <a:latin typeface="Arial" panose="020B0604020202020204"/>
                <a:ea typeface="Arial" panose="020B0604020202020204"/>
                <a:cs typeface="Arial" panose="020B0604020202020204"/>
                <a:sym typeface="Arial" panose="020B0604020202020204"/>
              </a:rPr>
              <a:t>statement to </a:t>
            </a:r>
            <a:r>
              <a:rPr lang="en-IN" sz="1800" b="1">
                <a:solidFill>
                  <a:schemeClr val="dk1"/>
                </a:solidFill>
                <a:latin typeface="Arial" panose="020B0604020202020204"/>
                <a:ea typeface="Arial" panose="020B0604020202020204"/>
                <a:cs typeface="Arial" panose="020B0604020202020204"/>
                <a:sym typeface="Arial" panose="020B0604020202020204"/>
              </a:rPr>
              <a:t>DROP UNIQUE KEY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76" name="Google Shape;1576;p153"/>
          <p:cNvSpPr/>
          <p:nvPr/>
        </p:nvSpPr>
        <p:spPr>
          <a:xfrm>
            <a:off x="6096000" y="3645024"/>
            <a:ext cx="5544616"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password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email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uni_email </a:t>
            </a:r>
            <a:r>
              <a:rPr lang="en-IN" sz="1800">
                <a:solidFill>
                  <a:srgbClr val="C00000"/>
                </a:solidFill>
                <a:latin typeface="Arial" panose="020B0604020202020204"/>
                <a:ea typeface="Arial" panose="020B0604020202020204"/>
                <a:cs typeface="Arial" panose="020B0604020202020204"/>
                <a:sym typeface="Arial" panose="020B0604020202020204"/>
              </a:rPr>
              <a:t>UNIQUE 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email</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77" name="Google Shape;1577;p153"/>
          <p:cNvSpPr/>
          <p:nvPr/>
        </p:nvSpPr>
        <p:spPr>
          <a:xfrm>
            <a:off x="407368" y="3645024"/>
            <a:ext cx="4464496"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password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email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UNIQUE KEY</a:t>
            </a:r>
            <a:endParaRPr lang="en-IN" sz="1800">
              <a:solidFill>
                <a:srgbClr val="C00000"/>
              </a:solidFill>
              <a:latin typeface="Arial" panose="020B0604020202020204"/>
              <a:ea typeface="Arial" panose="020B0604020202020204"/>
              <a:cs typeface="Arial" panose="020B0604020202020204"/>
              <a:sym typeface="Arial" panose="020B0604020202020204"/>
            </a:endParaRPr>
          </a:p>
          <a:p>
            <a:pPr marL="27305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78" name="Google Shape;1578;p153"/>
          <p:cNvSpPr/>
          <p:nvPr/>
        </p:nvSpPr>
        <p:spPr>
          <a:xfrm>
            <a:off x="6107957" y="6030580"/>
            <a:ext cx="5291486"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INDEX </a:t>
            </a:r>
            <a:r>
              <a:rPr lang="en-IN" sz="1800">
                <a:solidFill>
                  <a:schemeClr val="dk1"/>
                </a:solidFill>
                <a:latin typeface="Arial" panose="020B0604020202020204"/>
                <a:ea typeface="Arial" panose="020B0604020202020204"/>
                <a:cs typeface="Arial" panose="020B0604020202020204"/>
                <a:sym typeface="Arial" panose="020B0604020202020204"/>
              </a:rPr>
              <a:t>uni_email;</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79" name="Google Shape;1579;p153"/>
          <p:cNvSpPr/>
          <p:nvPr/>
        </p:nvSpPr>
        <p:spPr>
          <a:xfrm>
            <a:off x="191345" y="1353543"/>
            <a:ext cx="609282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 INDEX</a:t>
            </a:r>
            <a:r>
              <a:rPr lang="en-IN" sz="2000">
                <a:solidFill>
                  <a:schemeClr val="dk1"/>
                </a:solidFill>
                <a:latin typeface="Arial" panose="020B0604020202020204"/>
                <a:ea typeface="Arial" panose="020B0604020202020204"/>
                <a:cs typeface="Arial" panose="020B0604020202020204"/>
                <a:sym typeface="Arial" panose="020B0604020202020204"/>
              </a:rPr>
              <a:t> constraint_name;</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580" name="Google Shape;1580;p153"/>
          <p:cNvSpPr txBox="1"/>
          <p:nvPr/>
        </p:nvSpPr>
        <p:spPr>
          <a:xfrm>
            <a:off x="5904655" y="1333214"/>
            <a:ext cx="6096000"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table_name, constraint_name, constraint_type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information_schema.table_constraints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constraint_schema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'z' </a:t>
            </a:r>
            <a:r>
              <a:rPr lang="en-IN" sz="1800">
                <a:solidFill>
                  <a:srgbClr val="A67F59"/>
                </a:solidFill>
                <a:latin typeface="Arial" panose="020B0604020202020204"/>
                <a:ea typeface="Arial" panose="020B0604020202020204"/>
                <a:cs typeface="Arial" panose="020B0604020202020204"/>
                <a:sym typeface="Arial" panose="020B0604020202020204"/>
              </a:rPr>
              <a:t>AND</a:t>
            </a:r>
            <a:r>
              <a:rPr lang="en-IN" sz="1800">
                <a:solidFill>
                  <a:schemeClr val="dk1"/>
                </a:solidFill>
                <a:latin typeface="Arial" panose="020B0604020202020204"/>
                <a:ea typeface="Arial" panose="020B0604020202020204"/>
                <a:cs typeface="Arial" panose="020B0604020202020204"/>
                <a:sym typeface="Arial" panose="020B0604020202020204"/>
              </a:rPr>
              <a:t> table_name </a:t>
            </a:r>
            <a:r>
              <a:rPr lang="en-IN" sz="1800">
                <a:solidFill>
                  <a:srgbClr val="A67F59"/>
                </a:solidFill>
                <a:latin typeface="Arial" panose="020B0604020202020204"/>
                <a:ea typeface="Arial" panose="020B0604020202020204"/>
                <a:cs typeface="Arial" panose="020B0604020202020204"/>
                <a:sym typeface="Arial" panose="020B0604020202020204"/>
              </a:rPr>
              <a:t>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 'B'</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584" name="Shape 1584"/>
        <p:cNvGrpSpPr/>
        <p:nvPr/>
      </p:nvGrpSpPr>
      <p:grpSpPr>
        <a:xfrm>
          <a:off x="0" y="0"/>
          <a:ext cx="0" cy="0"/>
          <a:chOff x="0" y="0"/>
          <a:chExt cx="0" cy="0"/>
        </a:xfrm>
      </p:grpSpPr>
      <p:sp>
        <p:nvSpPr>
          <p:cNvPr id="1585" name="Google Shape;1585;p154"/>
          <p:cNvSpPr txBox="1"/>
          <p:nvPr/>
        </p:nvSpPr>
        <p:spPr>
          <a:xfrm>
            <a:off x="1676978" y="2679854"/>
            <a:ext cx="8838049" cy="70788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FOREIGN KEY constraint</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586" name="Google Shape;1586;p154"/>
          <p:cNvSpPr/>
          <p:nvPr/>
        </p:nvSpPr>
        <p:spPr>
          <a:xfrm>
            <a:off x="1055440" y="3494618"/>
            <a:ext cx="10153128"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FOREIGN KEY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a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key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used to link two tables together. A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FOREIGN KEY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a field (or collection of fields) in one table that refers to the PRIMARY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KEY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in another table. The table containing the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foreign key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called the child table, and the table containing the candidate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key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called the referenced or parent table.</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590" name="Shape 1590"/>
        <p:cNvGrpSpPr/>
        <p:nvPr/>
      </p:nvGrpSpPr>
      <p:grpSpPr>
        <a:xfrm>
          <a:off x="0" y="0"/>
          <a:ext cx="0" cy="0"/>
          <a:chOff x="0" y="0"/>
          <a:chExt cx="0" cy="0"/>
        </a:xfrm>
      </p:grpSpPr>
      <p:sp>
        <p:nvSpPr>
          <p:cNvPr id="1591" name="Google Shape;1591;p155"/>
          <p:cNvSpPr/>
          <p:nvPr/>
        </p:nvSpPr>
        <p:spPr>
          <a:xfrm>
            <a:off x="407368" y="1068993"/>
            <a:ext cx="11377264" cy="193899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foreign key can have a different column name from its primary key.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DataType of primary key and foreign key column must be same.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It ensures rows in one table have corresponding rows in another.</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Unlike the Primary key, they do not have to be unique.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Foreign keys can be null even though primary keys can not.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92" name="Google Shape;1592;p155"/>
          <p:cNvSpPr/>
          <p:nvPr/>
        </p:nvSpPr>
        <p:spPr>
          <a:xfrm>
            <a:off x="407368" y="3783811"/>
            <a:ext cx="11377264" cy="166199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89A4"/>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table containing the FOREIGN KEY is referred to as the child table, and the table containing the PRIMARY KEY (referenced key) is the parent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PARENT and CHILD tables must use the same storage engine,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and they cannot be defined as temporary tables.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93" name="Google Shape;1593;p155"/>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foreign key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597" name="Shape 1597"/>
        <p:cNvGrpSpPr/>
        <p:nvPr/>
      </p:nvGrpSpPr>
      <p:grpSpPr>
        <a:xfrm>
          <a:off x="0" y="0"/>
          <a:ext cx="0" cy="0"/>
          <a:chOff x="0" y="0"/>
          <a:chExt cx="0" cy="0"/>
        </a:xfrm>
      </p:grpSpPr>
      <p:sp>
        <p:nvSpPr>
          <p:cNvPr id="1598" name="Google Shape;1598;p156"/>
          <p:cNvSpPr/>
          <p:nvPr/>
        </p:nvSpPr>
        <p:spPr>
          <a:xfrm>
            <a:off x="263352" y="908720"/>
            <a:ext cx="11737304" cy="32624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C00000"/>
                </a:solidFill>
                <a:latin typeface="Arial" panose="020B0604020202020204"/>
                <a:ea typeface="Arial" panose="020B0604020202020204"/>
                <a:cs typeface="Arial" panose="020B0604020202020204"/>
                <a:sym typeface="Arial" panose="020B0604020202020204"/>
              </a:rPr>
              <a:t>A referential constraint could be violated in following cases.</a:t>
            </a:r>
            <a:endParaRPr lang="en-IN" sz="2000">
              <a:solidFill>
                <a:srgbClr val="C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000">
              <a:solidFill>
                <a:schemeClr val="dk1"/>
              </a:solidFill>
              <a:latin typeface="Gill Sans" panose="020B0502020104020203"/>
              <a:ea typeface="Gill Sans" panose="020B0502020104020203"/>
              <a:cs typeface="Gill Sans" panose="020B0502020104020203"/>
              <a:sym typeface="Gill Sans" panose="020B0502020104020203"/>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An </a:t>
            </a:r>
            <a:r>
              <a:rPr lang="en-IN" sz="1800" b="1">
                <a:solidFill>
                  <a:srgbClr val="006C86"/>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attempt to add a row to a child table that has a value in its foreign key columns that does not match a value in the corresponding parent table's column.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An </a:t>
            </a:r>
            <a:r>
              <a:rPr lang="en-IN" sz="1800" b="1">
                <a:solidFill>
                  <a:srgbClr val="006C86"/>
                </a:solidFill>
                <a:latin typeface="Arial" panose="020B0604020202020204"/>
                <a:ea typeface="Arial" panose="020B0604020202020204"/>
                <a:cs typeface="Arial" panose="020B0604020202020204"/>
                <a:sym typeface="Arial" panose="020B0604020202020204"/>
              </a:rPr>
              <a:t>UPDATE</a:t>
            </a:r>
            <a:r>
              <a:rPr lang="en-IN" sz="1800">
                <a:solidFill>
                  <a:schemeClr val="dk1"/>
                </a:solidFill>
                <a:latin typeface="Arial" panose="020B0604020202020204"/>
                <a:ea typeface="Arial" panose="020B0604020202020204"/>
                <a:cs typeface="Arial" panose="020B0604020202020204"/>
                <a:sym typeface="Arial" panose="020B0604020202020204"/>
              </a:rPr>
              <a:t> attempt to change the value in a child table's foreign key columns to a value that has no matching value in the corresponding parent table's parent key.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An </a:t>
            </a:r>
            <a:r>
              <a:rPr lang="en-IN" sz="1800" b="1">
                <a:solidFill>
                  <a:srgbClr val="006C86"/>
                </a:solidFill>
                <a:latin typeface="Arial" panose="020B0604020202020204"/>
                <a:ea typeface="Arial" panose="020B0604020202020204"/>
                <a:cs typeface="Arial" panose="020B0604020202020204"/>
                <a:sym typeface="Arial" panose="020B0604020202020204"/>
              </a:rPr>
              <a:t>UPDATE</a:t>
            </a:r>
            <a:r>
              <a:rPr lang="en-IN" sz="1800">
                <a:solidFill>
                  <a:schemeClr val="dk1"/>
                </a:solidFill>
                <a:latin typeface="Arial" panose="020B0604020202020204"/>
                <a:ea typeface="Arial" panose="020B0604020202020204"/>
                <a:cs typeface="Arial" panose="020B0604020202020204"/>
                <a:sym typeface="Arial" panose="020B0604020202020204"/>
              </a:rPr>
              <a:t> attempt to change the value in a parent table's parent key to a value that does not have a matching value in a child table's foreign key columns.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a:t>
            </a:r>
            <a:r>
              <a:rPr lang="en-IN" sz="1800" b="1">
                <a:solidFill>
                  <a:srgbClr val="006C86"/>
                </a:solidFill>
                <a:latin typeface="Arial" panose="020B0604020202020204"/>
                <a:ea typeface="Arial" panose="020B0604020202020204"/>
                <a:cs typeface="Arial" panose="020B0604020202020204"/>
                <a:sym typeface="Arial" panose="020B0604020202020204"/>
              </a:rPr>
              <a:t>DELETE</a:t>
            </a:r>
            <a:r>
              <a:rPr lang="en-IN" sz="1800">
                <a:solidFill>
                  <a:schemeClr val="dk1"/>
                </a:solidFill>
                <a:latin typeface="Arial" panose="020B0604020202020204"/>
                <a:ea typeface="Arial" panose="020B0604020202020204"/>
                <a:cs typeface="Arial" panose="020B0604020202020204"/>
                <a:sym typeface="Arial" panose="020B0604020202020204"/>
              </a:rPr>
              <a:t> attempt to remove a record from a parent table that has a matching value in a child table's foreign key columns.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599" name="Google Shape;1599;p156"/>
          <p:cNvSpPr/>
          <p:nvPr/>
        </p:nvSpPr>
        <p:spPr>
          <a:xfrm>
            <a:off x="406574" y="4653136"/>
            <a:ext cx="10478119" cy="16927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Note:</a:t>
            </a:r>
            <a:endPar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rgbClr val="0089A4"/>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PARENT and CHILD tables must use the same storage engine, </a:t>
            </a:r>
            <a:endPar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and they cannot be defined as temporary tables.</a:t>
            </a:r>
            <a:endPar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spcBef>
                <a:spcPts val="0"/>
              </a:spcBef>
              <a:spcAft>
                <a:spcPts val="0"/>
              </a:spcAft>
              <a:buClr>
                <a:srgbClr val="284249"/>
              </a:buClr>
              <a:buSzPts val="1800"/>
              <a:buFont typeface="Arial" panose="020B0604020202020204"/>
              <a:buChar char="•"/>
            </a:pPr>
            <a:r>
              <a:rPr lang="en-IN" sz="18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If we don’t give constraint name. System will automatically generated the constraint name and will assign to foreign key constraint. </a:t>
            </a:r>
            <a:r>
              <a:rPr lang="en-IN" sz="2000" b="1">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e.g. login_ibfk_1, login_ibfk_2, …..</a:t>
            </a:r>
            <a:endParaRPr sz="1800" b="1">
              <a:solidFill>
                <a:srgbClr val="473935"/>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600" name="Google Shape;1600;p156"/>
          <p:cNvSpPr/>
          <p:nvPr/>
        </p:nvSpPr>
        <p:spPr>
          <a:xfrm>
            <a:off x="1524595" y="4"/>
            <a:ext cx="9360097"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insert, update, &amp; delete – (primary key/foreign key)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604" name="Shape 1604"/>
        <p:cNvGrpSpPr/>
        <p:nvPr/>
      </p:nvGrpSpPr>
      <p:grpSpPr>
        <a:xfrm>
          <a:off x="0" y="0"/>
          <a:ext cx="0" cy="0"/>
          <a:chOff x="0" y="0"/>
          <a:chExt cx="0" cy="0"/>
        </a:xfrm>
      </p:grpSpPr>
      <p:sp>
        <p:nvSpPr>
          <p:cNvPr id="1605" name="Google Shape;1605;p157"/>
          <p:cNvSpPr/>
          <p:nvPr/>
        </p:nvSpPr>
        <p:spPr>
          <a:xfrm>
            <a:off x="212662" y="260648"/>
            <a:ext cx="1706874"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p:txBody>
      </p:sp>
      <p:sp>
        <p:nvSpPr>
          <p:cNvPr id="1606" name="Google Shape;1606;p157"/>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anomaly – (primary key/foreign key)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607" name="Google Shape;1607;p157"/>
          <p:cNvSpPr/>
          <p:nvPr/>
        </p:nvSpPr>
        <p:spPr>
          <a:xfrm>
            <a:off x="6838034" y="683404"/>
            <a:ext cx="48745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student_course (child) Table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08" name="Google Shape;1608;p157"/>
          <p:cNvSpPr txBox="1"/>
          <p:nvPr/>
        </p:nvSpPr>
        <p:spPr>
          <a:xfrm>
            <a:off x="212662" y="3644761"/>
            <a:ext cx="11787994"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a:solidFill>
                  <a:srgbClr val="006C86"/>
                </a:solidFill>
                <a:latin typeface="Arial" panose="020B0604020202020204"/>
                <a:ea typeface="Arial" panose="020B0604020202020204"/>
                <a:cs typeface="Arial" panose="020B0604020202020204"/>
                <a:sym typeface="Arial" panose="020B0604020202020204"/>
              </a:rPr>
              <a:t>Insertion anomaly:</a:t>
            </a:r>
            <a:endParaRPr lang="en-IN" sz="1800" b="1" i="0">
              <a:solidFill>
                <a:srgbClr val="006C8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b="1" i="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b="0" i="0">
                <a:solidFill>
                  <a:srgbClr val="262626"/>
                </a:solidFill>
                <a:latin typeface="Arial" panose="020B0604020202020204"/>
                <a:ea typeface="Arial" panose="020B0604020202020204"/>
                <a:cs typeface="Arial" panose="020B0604020202020204"/>
                <a:sym typeface="Arial" panose="020B0604020202020204"/>
              </a:rPr>
              <a:t>If we try to insert a record in Student_Course (child) table with </a:t>
            </a:r>
            <a:r>
              <a:rPr lang="en-IN" sz="1800">
                <a:solidFill>
                  <a:srgbClr val="262626"/>
                </a:solidFill>
                <a:latin typeface="Arial" panose="020B0604020202020204"/>
                <a:ea typeface="Arial" panose="020B0604020202020204"/>
                <a:cs typeface="Arial" panose="020B0604020202020204"/>
                <a:sym typeface="Arial" panose="020B0604020202020204"/>
              </a:rPr>
              <a:t>RollNo</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7</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b="0" i="0">
                <a:solidFill>
                  <a:srgbClr val="C00000"/>
                </a:solidFill>
                <a:latin typeface="Arial" panose="020B0604020202020204"/>
                <a:ea typeface="Arial" panose="020B0604020202020204"/>
                <a:cs typeface="Arial" panose="020B0604020202020204"/>
                <a:sym typeface="Arial" panose="020B0604020202020204"/>
              </a:rPr>
              <a:t>it will not allow</a:t>
            </a:r>
            <a:r>
              <a:rPr lang="en-IN" sz="1800" b="0" i="0">
                <a:solidFill>
                  <a:srgbClr val="262626"/>
                </a:solidFill>
                <a:latin typeface="Arial" panose="020B0604020202020204"/>
                <a:ea typeface="Arial" panose="020B0604020202020204"/>
                <a:cs typeface="Arial" panose="020B0604020202020204"/>
                <a:sym typeface="Arial" panose="020B0604020202020204"/>
              </a:rPr>
              <a:t>.</a:t>
            </a:r>
            <a:endParaRPr lang="en-IN" sz="1800" b="0" i="0">
              <a:solidFill>
                <a:srgbClr val="26262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b="0" i="0">
              <a:solidFill>
                <a:srgbClr val="26262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i="0">
                <a:solidFill>
                  <a:srgbClr val="006C86"/>
                </a:solidFill>
                <a:latin typeface="Arial" panose="020B0604020202020204"/>
                <a:ea typeface="Arial" panose="020B0604020202020204"/>
                <a:cs typeface="Arial" panose="020B0604020202020204"/>
                <a:sym typeface="Arial" panose="020B0604020202020204"/>
              </a:rPr>
              <a:t>Updation and Deletion anomaly:</a:t>
            </a:r>
            <a:r>
              <a:rPr lang="en-IN" sz="1800" b="0" i="0">
                <a:solidFill>
                  <a:srgbClr val="006C86"/>
                </a:solidFill>
                <a:latin typeface="Arial" panose="020B0604020202020204"/>
                <a:ea typeface="Arial" panose="020B0604020202020204"/>
                <a:cs typeface="Arial" panose="020B0604020202020204"/>
                <a:sym typeface="Arial" panose="020B0604020202020204"/>
              </a:rPr>
              <a:t> </a:t>
            </a:r>
            <a:endParaRPr lang="en-IN" sz="1800" b="0" i="0">
              <a:solidFill>
                <a:srgbClr val="006C8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b="0" i="0">
                <a:solidFill>
                  <a:srgbClr val="262626"/>
                </a:solidFill>
                <a:latin typeface="Arial" panose="020B0604020202020204"/>
                <a:ea typeface="Arial" panose="020B0604020202020204"/>
                <a:cs typeface="Arial" panose="020B0604020202020204"/>
                <a:sym typeface="Arial" panose="020B0604020202020204"/>
              </a:rPr>
              <a:t>If you  try to chance the </a:t>
            </a:r>
            <a:r>
              <a:rPr lang="en-IN" sz="1800">
                <a:solidFill>
                  <a:srgbClr val="262626"/>
                </a:solidFill>
                <a:latin typeface="Arial" panose="020B0604020202020204"/>
                <a:ea typeface="Arial" panose="020B0604020202020204"/>
                <a:cs typeface="Arial" panose="020B0604020202020204"/>
                <a:sym typeface="Arial" panose="020B0604020202020204"/>
              </a:rPr>
              <a:t>RollNo from </a:t>
            </a:r>
            <a:r>
              <a:rPr lang="en-IN" sz="1800" b="0" i="0">
                <a:solidFill>
                  <a:srgbClr val="262626"/>
                </a:solidFill>
                <a:latin typeface="Arial" panose="020B0604020202020204"/>
                <a:ea typeface="Arial" panose="020B0604020202020204"/>
                <a:cs typeface="Arial" panose="020B0604020202020204"/>
                <a:sym typeface="Arial" panose="020B0604020202020204"/>
              </a:rPr>
              <a:t>Student (parent) table with </a:t>
            </a:r>
            <a:r>
              <a:rPr lang="en-IN" sz="1800">
                <a:solidFill>
                  <a:srgbClr val="262626"/>
                </a:solidFill>
                <a:latin typeface="Arial" panose="020B0604020202020204"/>
                <a:ea typeface="Arial" panose="020B0604020202020204"/>
                <a:cs typeface="Arial" panose="020B0604020202020204"/>
                <a:sym typeface="Arial" panose="020B0604020202020204"/>
              </a:rPr>
              <a:t>RollNo</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6</a:t>
            </a:r>
            <a:r>
              <a:rPr lang="en-IN" sz="1800" b="0" i="0">
                <a:solidFill>
                  <a:srgbClr val="262626"/>
                </a:solidFill>
                <a:latin typeface="Arial" panose="020B0604020202020204"/>
                <a:ea typeface="Arial" panose="020B0604020202020204"/>
                <a:cs typeface="Arial" panose="020B0604020202020204"/>
                <a:sym typeface="Arial" panose="020B0604020202020204"/>
              </a:rPr>
              <a:t> whose </a:t>
            </a:r>
            <a:r>
              <a:rPr lang="en-IN" sz="1800">
                <a:solidFill>
                  <a:srgbClr val="262626"/>
                </a:solidFill>
                <a:latin typeface="Arial" panose="020B0604020202020204"/>
                <a:ea typeface="Arial" panose="020B0604020202020204"/>
                <a:cs typeface="Arial" panose="020B0604020202020204"/>
                <a:sym typeface="Arial" panose="020B0604020202020204"/>
              </a:rPr>
              <a:t>RollNo</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b="0" i="0">
                <a:solidFill>
                  <a:srgbClr val="262626"/>
                </a:solidFill>
                <a:latin typeface="Arial" panose="020B0604020202020204"/>
                <a:ea typeface="Arial" panose="020B0604020202020204"/>
                <a:cs typeface="Arial" panose="020B0604020202020204"/>
                <a:sym typeface="Arial" panose="020B0604020202020204"/>
              </a:rPr>
              <a:t> , </a:t>
            </a:r>
            <a:r>
              <a:rPr lang="en-IN" sz="1800" b="0" i="0">
                <a:solidFill>
                  <a:srgbClr val="C00000"/>
                </a:solidFill>
                <a:latin typeface="Arial" panose="020B0604020202020204"/>
                <a:ea typeface="Arial" panose="020B0604020202020204"/>
                <a:cs typeface="Arial" panose="020B0604020202020204"/>
                <a:sym typeface="Arial" panose="020B0604020202020204"/>
              </a:rPr>
              <a:t>it will not allow</a:t>
            </a:r>
            <a:r>
              <a:rPr lang="en-IN" sz="1800" b="0" i="0">
                <a:solidFill>
                  <a:srgbClr val="262626"/>
                </a:solidFill>
                <a:latin typeface="Arial" panose="020B0604020202020204"/>
                <a:ea typeface="Arial" panose="020B0604020202020204"/>
                <a:cs typeface="Arial" panose="020B0604020202020204"/>
                <a:sym typeface="Arial" panose="020B0604020202020204"/>
              </a:rPr>
              <a:t>.</a:t>
            </a:r>
            <a:endParaRPr lang="en-IN" sz="1800" b="0" i="0">
              <a:solidFill>
                <a:srgbClr val="262626"/>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b="0" i="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b="0" i="0">
                <a:solidFill>
                  <a:srgbClr val="262626"/>
                </a:solidFill>
                <a:latin typeface="Arial" panose="020B0604020202020204"/>
                <a:ea typeface="Arial" panose="020B0604020202020204"/>
                <a:cs typeface="Arial" panose="020B0604020202020204"/>
                <a:sym typeface="Arial" panose="020B0604020202020204"/>
              </a:rPr>
              <a:t>If you  try to chance the </a:t>
            </a:r>
            <a:r>
              <a:rPr lang="en-IN" sz="1800">
                <a:solidFill>
                  <a:srgbClr val="262626"/>
                </a:solidFill>
                <a:latin typeface="Arial" panose="020B0604020202020204"/>
                <a:ea typeface="Arial" panose="020B0604020202020204"/>
                <a:cs typeface="Arial" panose="020B0604020202020204"/>
                <a:sym typeface="Arial" panose="020B0604020202020204"/>
              </a:rPr>
              <a:t>RollNo from </a:t>
            </a:r>
            <a:r>
              <a:rPr lang="en-IN" sz="1800">
                <a:solidFill>
                  <a:schemeClr val="dk1"/>
                </a:solidFill>
                <a:latin typeface="Arial" panose="020B0604020202020204"/>
                <a:ea typeface="Arial" panose="020B0604020202020204"/>
                <a:cs typeface="Arial" panose="020B0604020202020204"/>
                <a:sym typeface="Arial" panose="020B0604020202020204"/>
              </a:rPr>
              <a:t>Student_Course (child)</a:t>
            </a:r>
            <a:r>
              <a:rPr lang="en-IN" sz="1800" b="0" i="0">
                <a:solidFill>
                  <a:srgbClr val="262626"/>
                </a:solidFill>
                <a:latin typeface="Arial" panose="020B0604020202020204"/>
                <a:ea typeface="Arial" panose="020B0604020202020204"/>
                <a:cs typeface="Arial" panose="020B0604020202020204"/>
                <a:sym typeface="Arial" panose="020B0604020202020204"/>
              </a:rPr>
              <a:t> table with </a:t>
            </a:r>
            <a:r>
              <a:rPr lang="en-IN" sz="1800">
                <a:solidFill>
                  <a:srgbClr val="262626"/>
                </a:solidFill>
                <a:latin typeface="Arial" panose="020B0604020202020204"/>
                <a:ea typeface="Arial" panose="020B0604020202020204"/>
                <a:cs typeface="Arial" panose="020B0604020202020204"/>
                <a:sym typeface="Arial" panose="020B0604020202020204"/>
              </a:rPr>
              <a:t>RollNo</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9</a:t>
            </a:r>
            <a:r>
              <a:rPr lang="en-IN" sz="1800" b="0" i="0">
                <a:solidFill>
                  <a:srgbClr val="262626"/>
                </a:solidFill>
                <a:latin typeface="Arial" panose="020B0604020202020204"/>
                <a:ea typeface="Arial" panose="020B0604020202020204"/>
                <a:cs typeface="Arial" panose="020B0604020202020204"/>
                <a:sym typeface="Arial" panose="020B0604020202020204"/>
              </a:rPr>
              <a:t> whose </a:t>
            </a:r>
            <a:r>
              <a:rPr lang="en-IN" sz="1800">
                <a:solidFill>
                  <a:srgbClr val="262626"/>
                </a:solidFill>
                <a:latin typeface="Arial" panose="020B0604020202020204"/>
                <a:ea typeface="Arial" panose="020B0604020202020204"/>
                <a:cs typeface="Arial" panose="020B0604020202020204"/>
                <a:sym typeface="Arial" panose="020B0604020202020204"/>
              </a:rPr>
              <a:t>RollNo</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a:t>
            </a:r>
            <a:r>
              <a:rPr lang="en-IN" sz="1800" b="0" i="0">
                <a:solidFill>
                  <a:srgbClr val="262626"/>
                </a:solidFill>
                <a:latin typeface="Arial" panose="020B0604020202020204"/>
                <a:ea typeface="Arial" panose="020B0604020202020204"/>
                <a:cs typeface="Arial" panose="020B0604020202020204"/>
                <a:sym typeface="Arial" panose="020B0604020202020204"/>
              </a:rPr>
              <a:t> , </a:t>
            </a:r>
            <a:r>
              <a:rPr lang="en-IN" sz="1800" b="0" i="0">
                <a:solidFill>
                  <a:srgbClr val="C00000"/>
                </a:solidFill>
                <a:latin typeface="Arial" panose="020B0604020202020204"/>
                <a:ea typeface="Arial" panose="020B0604020202020204"/>
                <a:cs typeface="Arial" panose="020B0604020202020204"/>
                <a:sym typeface="Arial" panose="020B0604020202020204"/>
              </a:rPr>
              <a:t>it will not allow</a:t>
            </a:r>
            <a:r>
              <a:rPr lang="en-IN" sz="1800" b="0" i="0">
                <a:solidFill>
                  <a:srgbClr val="262626"/>
                </a:solidFill>
                <a:latin typeface="Arial" panose="020B0604020202020204"/>
                <a:ea typeface="Arial" panose="020B0604020202020204"/>
                <a:cs typeface="Arial" panose="020B0604020202020204"/>
                <a:sym typeface="Arial" panose="020B0604020202020204"/>
              </a:rPr>
              <a:t>.</a:t>
            </a:r>
            <a:endParaRPr lang="en-IN" sz="1800" b="0" i="0">
              <a:solidFill>
                <a:srgbClr val="262626"/>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b="0" i="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b="0" i="0">
                <a:solidFill>
                  <a:srgbClr val="262626"/>
                </a:solidFill>
                <a:latin typeface="Arial" panose="020B0604020202020204"/>
                <a:ea typeface="Arial" panose="020B0604020202020204"/>
                <a:cs typeface="Arial" panose="020B0604020202020204"/>
                <a:sym typeface="Arial" panose="020B0604020202020204"/>
              </a:rPr>
              <a:t>If we try to delete a record from Student (parent) table with </a:t>
            </a:r>
            <a:r>
              <a:rPr lang="en-IN" sz="1800">
                <a:solidFill>
                  <a:srgbClr val="262626"/>
                </a:solidFill>
                <a:latin typeface="Arial" panose="020B0604020202020204"/>
                <a:ea typeface="Arial" panose="020B0604020202020204"/>
                <a:cs typeface="Arial" panose="020B0604020202020204"/>
                <a:sym typeface="Arial" panose="020B0604020202020204"/>
              </a:rPr>
              <a:t>RollNo</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b="0" i="0">
                <a:solidFill>
                  <a:srgbClr val="262626"/>
                </a:solidFill>
                <a:latin typeface="Arial" panose="020B0604020202020204"/>
                <a:ea typeface="Arial" panose="020B0604020202020204"/>
                <a:cs typeface="Arial" panose="020B0604020202020204"/>
                <a:sym typeface="Arial" panose="020B0604020202020204"/>
              </a:rPr>
              <a:t>, </a:t>
            </a:r>
            <a:r>
              <a:rPr lang="en-IN" sz="1800" b="0" i="0">
                <a:solidFill>
                  <a:srgbClr val="C00000"/>
                </a:solidFill>
                <a:latin typeface="Arial" panose="020B0604020202020204"/>
                <a:ea typeface="Arial" panose="020B0604020202020204"/>
                <a:cs typeface="Arial" panose="020B0604020202020204"/>
                <a:sym typeface="Arial" panose="020B0604020202020204"/>
              </a:rPr>
              <a:t>it will not allow</a:t>
            </a:r>
            <a:r>
              <a:rPr lang="en-IN" sz="1800" b="0" i="0">
                <a:solidFill>
                  <a:srgbClr val="262626"/>
                </a:solidFill>
                <a:latin typeface="Arial" panose="020B0604020202020204"/>
                <a:ea typeface="Arial" panose="020B0604020202020204"/>
                <a:cs typeface="Arial" panose="020B0604020202020204"/>
                <a:sym typeface="Arial" panose="020B0604020202020204"/>
              </a:rPr>
              <a:t>.</a:t>
            </a:r>
            <a:endParaRPr lang="en-IN" sz="1800" b="0" i="0">
              <a:solidFill>
                <a:srgbClr val="262626"/>
              </a:solidFill>
              <a:latin typeface="Arial" panose="020B0604020202020204"/>
              <a:ea typeface="Arial" panose="020B0604020202020204"/>
              <a:cs typeface="Arial" panose="020B0604020202020204"/>
              <a:sym typeface="Arial" panose="020B0604020202020204"/>
            </a:endParaRPr>
          </a:p>
        </p:txBody>
      </p:sp>
      <p:graphicFrame>
        <p:nvGraphicFramePr>
          <p:cNvPr id="1609" name="Google Shape;1609;p157"/>
          <p:cNvGraphicFramePr/>
          <p:nvPr/>
        </p:nvGraphicFramePr>
        <p:xfrm>
          <a:off x="263318" y="1124744"/>
          <a:ext cx="6336700" cy="3000000"/>
        </p:xfrm>
        <a:graphic>
          <a:graphicData uri="http://schemas.openxmlformats.org/drawingml/2006/table">
            <a:tbl>
              <a:tblPr firstRow="1" bandRow="1">
                <a:noFill/>
                <a:tableStyleId>{256907B5-7535-416F-9992-AD50EF04787D}</a:tableStyleId>
              </a:tblPr>
              <a:tblGrid>
                <a:gridCol w="985275"/>
                <a:gridCol w="1163350"/>
                <a:gridCol w="1095175"/>
                <a:gridCol w="921300"/>
                <a:gridCol w="775575"/>
                <a:gridCol w="1396025"/>
              </a:tblGrid>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RollNo</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Name</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Mobile</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City</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State</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isActive</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1</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Ramesh</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Pune</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MH</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1</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2</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Amit</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b="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Baroda</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GJ</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1</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3</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Rajan</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b="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Surat</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GJ</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1</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4</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Bhavin</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b="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Baroda</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GJ</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1</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5</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Pankaj</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b="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Surat</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GJ</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1</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r>
            </a:tbl>
          </a:graphicData>
        </a:graphic>
      </p:graphicFrame>
      <p:graphicFrame>
        <p:nvGraphicFramePr>
          <p:cNvPr id="1610" name="Google Shape;1610;p157"/>
          <p:cNvGraphicFramePr/>
          <p:nvPr/>
        </p:nvGraphicFramePr>
        <p:xfrm>
          <a:off x="6838034" y="1124744"/>
          <a:ext cx="4874600" cy="3000000"/>
        </p:xfrm>
        <a:graphic>
          <a:graphicData uri="http://schemas.openxmlformats.org/drawingml/2006/table">
            <a:tbl>
              <a:tblPr firstRow="1" bandRow="1">
                <a:noFill/>
                <a:tableStyleId>{256907B5-7535-416F-9992-AD50EF04787D}</a:tableStyleId>
              </a:tblPr>
              <a:tblGrid>
                <a:gridCol w="935975"/>
                <a:gridCol w="1954625"/>
                <a:gridCol w="1984000"/>
              </a:tblGrid>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RollNo</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CourceDuration</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CourceName</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1</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0">
                          <a:latin typeface="Arial" panose="020B0604020202020204"/>
                          <a:ea typeface="Arial" panose="020B0604020202020204"/>
                          <a:cs typeface="Arial" panose="020B0604020202020204"/>
                          <a:sym typeface="Arial" panose="020B0604020202020204"/>
                        </a:rPr>
                        <a:t>1.5 month</a:t>
                      </a:r>
                      <a:endParaRPr sz="1800" b="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b="0">
                          <a:latin typeface="Arial" panose="020B0604020202020204"/>
                          <a:ea typeface="Arial" panose="020B0604020202020204"/>
                          <a:cs typeface="Arial" panose="020B0604020202020204"/>
                          <a:sym typeface="Arial" panose="020B0604020202020204"/>
                        </a:rPr>
                        <a:t>RDBMS</a:t>
                      </a:r>
                      <a:endParaRPr sz="1800" b="0">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2</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sz="1800" b="0" i="0" u="none" strike="noStrike" cap="none">
                          <a:solidFill>
                            <a:srgbClr val="000000"/>
                          </a:solidFill>
                          <a:latin typeface="Arial" panose="020B0604020202020204"/>
                          <a:ea typeface="Arial" panose="020B0604020202020204"/>
                          <a:cs typeface="Arial" panose="020B0604020202020204"/>
                          <a:sym typeface="Arial" panose="020B0604020202020204"/>
                        </a:rPr>
                        <a:t>1.2 month</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sz="1800" b="0" u="none" strike="noStrike" cap="none">
                          <a:solidFill>
                            <a:srgbClr val="000000"/>
                          </a:solidFill>
                          <a:latin typeface="Arial" panose="020B0604020202020204"/>
                          <a:ea typeface="Arial" panose="020B0604020202020204"/>
                          <a:cs typeface="Arial" panose="020B0604020202020204"/>
                          <a:sym typeface="Arial" panose="020B0604020202020204"/>
                        </a:rPr>
                        <a:t>NoSQL</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3</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sz="1800" b="0" i="0" u="none" strike="noStrike" cap="none">
                          <a:solidFill>
                            <a:srgbClr val="000000"/>
                          </a:solidFill>
                          <a:latin typeface="Arial" panose="020B0604020202020204"/>
                          <a:ea typeface="Arial" panose="020B0604020202020204"/>
                          <a:cs typeface="Arial" panose="020B0604020202020204"/>
                          <a:sym typeface="Arial" panose="020B0604020202020204"/>
                        </a:rPr>
                        <a:t>2 month</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sz="1800" b="0" u="none" strike="noStrike" cap="none">
                          <a:solidFill>
                            <a:srgbClr val="000000"/>
                          </a:solidFill>
                          <a:latin typeface="Arial" panose="020B0604020202020204"/>
                          <a:ea typeface="Arial" panose="020B0604020202020204"/>
                          <a:cs typeface="Arial" panose="020B0604020202020204"/>
                          <a:sym typeface="Arial" panose="020B0604020202020204"/>
                        </a:rPr>
                        <a:t>Networking</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1</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sz="1800" b="0" i="0" u="none" strike="noStrike" cap="none">
                          <a:solidFill>
                            <a:srgbClr val="000000"/>
                          </a:solidFill>
                          <a:latin typeface="Arial" panose="020B0604020202020204"/>
                          <a:ea typeface="Arial" panose="020B0604020202020204"/>
                          <a:cs typeface="Arial" panose="020B0604020202020204"/>
                          <a:sym typeface="Arial" panose="020B0604020202020204"/>
                        </a:rPr>
                        <a:t>2 month</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sz="1800" b="0" u="none" strike="noStrike" cap="none">
                          <a:solidFill>
                            <a:srgbClr val="000000"/>
                          </a:solidFill>
                          <a:latin typeface="Arial" panose="020B0604020202020204"/>
                          <a:ea typeface="Arial" panose="020B0604020202020204"/>
                          <a:cs typeface="Arial" panose="020B0604020202020204"/>
                          <a:sym typeface="Arial" panose="020B0604020202020204"/>
                        </a:rPr>
                        <a:t>Java</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00">
                <a:tc>
                  <a:txBody>
                    <a:bodyPr/>
                    <a:lstStyle/>
                    <a:p>
                      <a:pPr marL="0" marR="0" lvl="0" indent="0" algn="l" rtl="0">
                        <a:spcBef>
                          <a:spcPts val="0"/>
                        </a:spcBef>
                        <a:spcAft>
                          <a:spcPts val="0"/>
                        </a:spcAft>
                        <a:buNone/>
                      </a:pPr>
                      <a:r>
                        <a:rPr lang="en-IN" sz="1800" b="0">
                          <a:solidFill>
                            <a:schemeClr val="dk1"/>
                          </a:solidFill>
                          <a:latin typeface="Arial" panose="020B0604020202020204"/>
                          <a:ea typeface="Arial" panose="020B0604020202020204"/>
                          <a:cs typeface="Arial" panose="020B0604020202020204"/>
                          <a:sym typeface="Arial" panose="020B0604020202020204"/>
                        </a:rPr>
                        <a:t>2</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sz="1800" b="0" i="0" u="none" strike="noStrike" cap="none">
                          <a:solidFill>
                            <a:srgbClr val="000000"/>
                          </a:solidFill>
                          <a:latin typeface="Arial" panose="020B0604020202020204"/>
                          <a:ea typeface="Arial" panose="020B0604020202020204"/>
                          <a:cs typeface="Arial" panose="020B0604020202020204"/>
                          <a:sym typeface="Arial" panose="020B0604020202020204"/>
                        </a:rPr>
                        <a:t>2 month</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r>
                        <a:rPr lang="en-IN" sz="1800" b="0" u="none" strike="noStrike" cap="none">
                          <a:solidFill>
                            <a:srgbClr val="000000"/>
                          </a:solidFill>
                          <a:latin typeface="Arial" panose="020B0604020202020204"/>
                          <a:ea typeface="Arial" panose="020B0604020202020204"/>
                          <a:cs typeface="Arial" panose="020B0604020202020204"/>
                          <a:sym typeface="Arial" panose="020B0604020202020204"/>
                        </a:rPr>
                        <a:t>.NET</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txBody>
                  <a:tcPr marL="91425" marR="91425" marT="45725" marB="45725"/>
                </a:tc>
              </a:tr>
            </a:tbl>
          </a:graphicData>
        </a:graphic>
      </p:graphicFrame>
      <p:sp>
        <p:nvSpPr>
          <p:cNvPr id="1611" name="Google Shape;1611;p157"/>
          <p:cNvSpPr/>
          <p:nvPr/>
        </p:nvSpPr>
        <p:spPr>
          <a:xfrm>
            <a:off x="296156" y="683404"/>
            <a:ext cx="63039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Student (parent) Table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616" name="Shape 1616"/>
        <p:cNvGrpSpPr/>
        <p:nvPr/>
      </p:nvGrpSpPr>
      <p:grpSpPr>
        <a:xfrm>
          <a:off x="0" y="0"/>
          <a:ext cx="0" cy="0"/>
          <a:chOff x="0" y="0"/>
          <a:chExt cx="0" cy="0"/>
        </a:xfrm>
      </p:grpSpPr>
      <p:sp>
        <p:nvSpPr>
          <p:cNvPr id="1617" name="Google Shape;1617;p158"/>
          <p:cNvSpPr txBox="1"/>
          <p:nvPr/>
        </p:nvSpPr>
        <p:spPr>
          <a:xfrm>
            <a:off x="1676976" y="2852936"/>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Add Foreign Key Constraint using Alter</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618" name="Google Shape;1618;p158"/>
          <p:cNvSpPr/>
          <p:nvPr/>
        </p:nvSpPr>
        <p:spPr>
          <a:xfrm>
            <a:off x="191345" y="1353543"/>
            <a:ext cx="8447481"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chemeClr val="dk1"/>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CONSTRAINT</a:t>
            </a:r>
            <a:r>
              <a:rPr lang="en-IN" sz="2000">
                <a:solidFill>
                  <a:schemeClr val="dk1"/>
                </a:solidFill>
                <a:latin typeface="Arial" panose="020B0604020202020204"/>
                <a:ea typeface="Arial" panose="020B0604020202020204"/>
                <a:cs typeface="Arial" panose="020B0604020202020204"/>
                <a:sym typeface="Arial" panose="020B0604020202020204"/>
              </a:rPr>
              <a:t> constraint_name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FOREIGN KEY </a:t>
            </a:r>
            <a:r>
              <a:rPr lang="en-IN" sz="2000">
                <a:solidFill>
                  <a:srgbClr val="262626"/>
                </a:solidFill>
                <a:latin typeface="Arial" panose="020B0604020202020204"/>
                <a:ea typeface="Arial" panose="020B0604020202020204"/>
                <a:cs typeface="Arial" panose="020B0604020202020204"/>
                <a:sym typeface="Arial" panose="020B0604020202020204"/>
              </a:rPr>
              <a:t>(child_col1, child_col2,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262626"/>
                </a:solidFill>
                <a:latin typeface="Arial" panose="020B0604020202020204"/>
                <a:ea typeface="Arial" panose="020B0604020202020204"/>
                <a:cs typeface="Arial" panose="020B0604020202020204"/>
                <a:sym typeface="Arial" panose="020B0604020202020204"/>
              </a:rPr>
              <a:t> child_col_n)</a:t>
            </a:r>
            <a:endParaRPr lang="en-IN" sz="2000">
              <a:solidFill>
                <a:srgbClr val="26262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REFERENCES parent_table </a:t>
            </a:r>
            <a:r>
              <a:rPr lang="en-IN" sz="2000">
                <a:solidFill>
                  <a:srgbClr val="262626"/>
                </a:solidFill>
                <a:latin typeface="Arial" panose="020B0604020202020204"/>
                <a:ea typeface="Arial" panose="020B0604020202020204"/>
                <a:cs typeface="Arial" panose="020B0604020202020204"/>
                <a:sym typeface="Arial" panose="020B0604020202020204"/>
              </a:rPr>
              <a:t>(parent_col1, parent_col2,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262626"/>
                </a:solidFill>
                <a:latin typeface="Arial" panose="020B0604020202020204"/>
                <a:ea typeface="Arial" panose="020B0604020202020204"/>
                <a:cs typeface="Arial" panose="020B0604020202020204"/>
                <a:sym typeface="Arial" panose="020B0604020202020204"/>
              </a:rPr>
              <a:t> parent_col_n);</a:t>
            </a:r>
            <a:endParaRPr sz="2000">
              <a:solidFill>
                <a:srgbClr val="262626"/>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622" name="Shape 1622"/>
        <p:cNvGrpSpPr/>
        <p:nvPr/>
      </p:nvGrpSpPr>
      <p:grpSpPr>
        <a:xfrm>
          <a:off x="0" y="0"/>
          <a:ext cx="0" cy="0"/>
          <a:chOff x="0" y="0"/>
          <a:chExt cx="0" cy="0"/>
        </a:xfrm>
      </p:grpSpPr>
      <p:sp>
        <p:nvSpPr>
          <p:cNvPr id="1623" name="Google Shape;1623;p159"/>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add foreign key using alter</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624" name="Google Shape;1624;p159"/>
          <p:cNvSpPr/>
          <p:nvPr/>
        </p:nvSpPr>
        <p:spPr>
          <a:xfrm>
            <a:off x="290745" y="5167874"/>
            <a:ext cx="11449272" cy="87203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login </a:t>
            </a:r>
            <a:r>
              <a:rPr lang="en-IN" sz="1800">
                <a:solidFill>
                  <a:srgbClr val="0077AA"/>
                </a:solidFill>
                <a:latin typeface="Arial" panose="020B0604020202020204"/>
                <a:ea typeface="Arial" panose="020B0604020202020204"/>
                <a:cs typeface="Arial" panose="020B0604020202020204"/>
                <a:sym typeface="Arial" panose="020B0604020202020204"/>
              </a:rPr>
              <a:t>ADD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FOREIGN 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userID</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REFERENCES</a:t>
            </a:r>
            <a:r>
              <a:rPr lang="en-IN" sz="1800">
                <a:solidFill>
                  <a:schemeClr val="dk1"/>
                </a:solidFill>
                <a:latin typeface="Arial" panose="020B0604020202020204"/>
                <a:ea typeface="Arial" panose="020B0604020202020204"/>
                <a:cs typeface="Arial" panose="020B0604020202020204"/>
                <a:sym typeface="Arial" panose="020B0604020202020204"/>
              </a:rPr>
              <a:t> users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login </a:t>
            </a:r>
            <a:r>
              <a:rPr lang="en-IN" sz="1800">
                <a:solidFill>
                  <a:srgbClr val="0077AA"/>
                </a:solidFill>
                <a:latin typeface="Arial" panose="020B0604020202020204"/>
                <a:ea typeface="Arial" panose="020B0604020202020204"/>
                <a:cs typeface="Arial" panose="020B0604020202020204"/>
                <a:sym typeface="Arial" panose="020B0604020202020204"/>
              </a:rPr>
              <a:t>ADD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fk_userID </a:t>
            </a:r>
            <a:r>
              <a:rPr lang="en-IN" sz="1800">
                <a:solidFill>
                  <a:srgbClr val="C00000"/>
                </a:solidFill>
                <a:latin typeface="Arial" panose="020B0604020202020204"/>
                <a:ea typeface="Arial" panose="020B0604020202020204"/>
                <a:cs typeface="Arial" panose="020B0604020202020204"/>
                <a:sym typeface="Arial" panose="020B0604020202020204"/>
              </a:rPr>
              <a:t>FOREIGN 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userID</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REFERENCES</a:t>
            </a:r>
            <a:r>
              <a:rPr lang="en-IN" sz="1800">
                <a:solidFill>
                  <a:schemeClr val="dk1"/>
                </a:solidFill>
                <a:latin typeface="Arial" panose="020B0604020202020204"/>
                <a:ea typeface="Arial" panose="020B0604020202020204"/>
                <a:cs typeface="Arial" panose="020B0604020202020204"/>
                <a:sym typeface="Arial" panose="020B0604020202020204"/>
              </a:rPr>
              <a:t> users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25" name="Google Shape;1625;p159"/>
          <p:cNvSpPr/>
          <p:nvPr/>
        </p:nvSpPr>
        <p:spPr>
          <a:xfrm>
            <a:off x="290745" y="817897"/>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You can use the </a:t>
            </a:r>
            <a:r>
              <a:rPr lang="en-IN" sz="1800" b="1">
                <a:solidFill>
                  <a:schemeClr val="dk1"/>
                </a:solidFill>
                <a:latin typeface="Arial" panose="020B0604020202020204"/>
                <a:ea typeface="Arial" panose="020B0604020202020204"/>
                <a:cs typeface="Arial" panose="020B0604020202020204"/>
                <a:sym typeface="Arial" panose="020B0604020202020204"/>
              </a:rPr>
              <a:t>ALTER TABLE </a:t>
            </a:r>
            <a:r>
              <a:rPr lang="en-IN" sz="1800">
                <a:solidFill>
                  <a:schemeClr val="dk1"/>
                </a:solidFill>
                <a:latin typeface="Arial" panose="020B0604020202020204"/>
                <a:ea typeface="Arial" panose="020B0604020202020204"/>
                <a:cs typeface="Arial" panose="020B0604020202020204"/>
                <a:sym typeface="Arial" panose="020B0604020202020204"/>
              </a:rPr>
              <a:t>statement to </a:t>
            </a:r>
            <a:r>
              <a:rPr lang="en-IN" sz="1800" b="1">
                <a:solidFill>
                  <a:schemeClr val="dk1"/>
                </a:solidFill>
                <a:latin typeface="Arial" panose="020B0604020202020204"/>
                <a:ea typeface="Arial" panose="020B0604020202020204"/>
                <a:cs typeface="Arial" panose="020B0604020202020204"/>
                <a:sym typeface="Arial" panose="020B0604020202020204"/>
              </a:rPr>
              <a:t>ADD FOREIGN KEY </a:t>
            </a:r>
            <a:r>
              <a:rPr lang="en-IN" sz="1800">
                <a:solidFill>
                  <a:schemeClr val="dk1"/>
                </a:solidFill>
                <a:latin typeface="Arial" panose="020B0604020202020204"/>
                <a:ea typeface="Arial" panose="020B0604020202020204"/>
                <a:cs typeface="Arial" panose="020B0604020202020204"/>
                <a:sym typeface="Arial" panose="020B0604020202020204"/>
              </a:rPr>
              <a:t>on existing column.</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26" name="Google Shape;1626;p159"/>
          <p:cNvSpPr/>
          <p:nvPr/>
        </p:nvSpPr>
        <p:spPr>
          <a:xfrm>
            <a:off x="263352" y="3356992"/>
            <a:ext cx="4464496"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password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email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UNIQUE KEY</a:t>
            </a:r>
            <a:endParaRPr lang="en-IN" sz="1800">
              <a:solidFill>
                <a:srgbClr val="C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27" name="Google Shape;1627;p159"/>
          <p:cNvSpPr/>
          <p:nvPr/>
        </p:nvSpPr>
        <p:spPr>
          <a:xfrm>
            <a:off x="5303912" y="3356992"/>
            <a:ext cx="591665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login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loginDate </a:t>
            </a:r>
            <a:r>
              <a:rPr lang="en-IN" sz="1800">
                <a:solidFill>
                  <a:srgbClr val="834689"/>
                </a:solidFill>
                <a:latin typeface="Arial" panose="020B0604020202020204"/>
                <a:ea typeface="Arial" panose="020B0604020202020204"/>
                <a:cs typeface="Arial" panose="020B0604020202020204"/>
                <a:sym typeface="Arial" panose="020B0604020202020204"/>
              </a:rPr>
              <a:t>DATE</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loginTime </a:t>
            </a:r>
            <a:r>
              <a:rPr lang="en-IN" sz="1800">
                <a:solidFill>
                  <a:srgbClr val="834689"/>
                </a:solidFill>
                <a:latin typeface="Arial" panose="020B0604020202020204"/>
                <a:ea typeface="Arial" panose="020B0604020202020204"/>
                <a:cs typeface="Arial" panose="020B0604020202020204"/>
                <a:sym typeface="Arial" panose="020B0604020202020204"/>
              </a:rPr>
              <a:t>TIME</a:t>
            </a:r>
            <a:endParaRPr lang="en-IN" sz="1800">
              <a:solidFill>
                <a:srgbClr val="83468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28" name="Google Shape;1628;p159"/>
          <p:cNvSpPr/>
          <p:nvPr/>
        </p:nvSpPr>
        <p:spPr>
          <a:xfrm>
            <a:off x="190550" y="1457489"/>
            <a:ext cx="8641754"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chemeClr val="dk1"/>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CONSTRAINT</a:t>
            </a:r>
            <a:r>
              <a:rPr lang="en-IN" sz="2000">
                <a:solidFill>
                  <a:schemeClr val="dk1"/>
                </a:solidFill>
                <a:latin typeface="Arial" panose="020B0604020202020204"/>
                <a:ea typeface="Arial" panose="020B0604020202020204"/>
                <a:cs typeface="Arial" panose="020B0604020202020204"/>
                <a:sym typeface="Arial" panose="020B0604020202020204"/>
              </a:rPr>
              <a:t> constraint_name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FOREIGN KEY </a:t>
            </a:r>
            <a:r>
              <a:rPr lang="en-IN" sz="2000">
                <a:solidFill>
                  <a:srgbClr val="262626"/>
                </a:solidFill>
                <a:latin typeface="Arial" panose="020B0604020202020204"/>
                <a:ea typeface="Arial" panose="020B0604020202020204"/>
                <a:cs typeface="Arial" panose="020B0604020202020204"/>
                <a:sym typeface="Arial" panose="020B0604020202020204"/>
              </a:rPr>
              <a:t>(child_col1, child_col2,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262626"/>
                </a:solidFill>
                <a:latin typeface="Arial" panose="020B0604020202020204"/>
                <a:ea typeface="Arial" panose="020B0604020202020204"/>
                <a:cs typeface="Arial" panose="020B0604020202020204"/>
                <a:sym typeface="Arial" panose="020B0604020202020204"/>
              </a:rPr>
              <a:t> child_col_n)</a:t>
            </a:r>
            <a:endParaRPr lang="en-IN" sz="2000">
              <a:solidFill>
                <a:srgbClr val="26262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REFERENCES parent_table </a:t>
            </a:r>
            <a:r>
              <a:rPr lang="en-IN" sz="2000">
                <a:solidFill>
                  <a:srgbClr val="262626"/>
                </a:solidFill>
                <a:latin typeface="Arial" panose="020B0604020202020204"/>
                <a:ea typeface="Arial" panose="020B0604020202020204"/>
                <a:cs typeface="Arial" panose="020B0604020202020204"/>
                <a:sym typeface="Arial" panose="020B0604020202020204"/>
              </a:rPr>
              <a:t>(parent_col1, parent_col2,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262626"/>
                </a:solidFill>
                <a:latin typeface="Arial" panose="020B0604020202020204"/>
                <a:ea typeface="Arial" panose="020B0604020202020204"/>
                <a:cs typeface="Arial" panose="020B0604020202020204"/>
                <a:sym typeface="Arial" panose="020B0604020202020204"/>
              </a:rPr>
              <a:t> parent_col_n);</a:t>
            </a:r>
            <a:endParaRPr sz="2000">
              <a:solidFill>
                <a:srgbClr val="262626"/>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633" name="Shape 1633"/>
        <p:cNvGrpSpPr/>
        <p:nvPr/>
      </p:nvGrpSpPr>
      <p:grpSpPr>
        <a:xfrm>
          <a:off x="0" y="0"/>
          <a:ext cx="0" cy="0"/>
          <a:chOff x="0" y="0"/>
          <a:chExt cx="0" cy="0"/>
        </a:xfrm>
      </p:grpSpPr>
      <p:sp>
        <p:nvSpPr>
          <p:cNvPr id="1634" name="Google Shape;1634;p160"/>
          <p:cNvSpPr txBox="1"/>
          <p:nvPr/>
        </p:nvSpPr>
        <p:spPr>
          <a:xfrm>
            <a:off x="1676976" y="2852936"/>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Drop Foreign Key Constraint using Alter</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635" name="Google Shape;1635;p160"/>
          <p:cNvSpPr/>
          <p:nvPr/>
        </p:nvSpPr>
        <p:spPr>
          <a:xfrm>
            <a:off x="191345" y="1353543"/>
            <a:ext cx="609282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a:t>
            </a:r>
            <a:r>
              <a:rPr lang="en-IN" sz="2000">
                <a:solidFill>
                  <a:schemeClr val="dk1"/>
                </a:solidFill>
                <a:latin typeface="Arial" panose="020B0604020202020204"/>
                <a:ea typeface="Arial" panose="020B0604020202020204"/>
                <a:cs typeface="Arial" panose="020B0604020202020204"/>
                <a:sym typeface="Arial" panose="020B0604020202020204"/>
              </a:rPr>
              <a:t>  FOREIGN KEY constraint_name</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239" name="Shape 239"/>
        <p:cNvGrpSpPr/>
        <p:nvPr/>
      </p:nvGrpSpPr>
      <p:grpSpPr>
        <a:xfrm>
          <a:off x="0" y="0"/>
          <a:ext cx="0" cy="0"/>
          <a:chOff x="0" y="0"/>
          <a:chExt cx="0" cy="0"/>
        </a:xfrm>
      </p:grpSpPr>
      <p:sp>
        <p:nvSpPr>
          <p:cNvPr id="240" name="Google Shape;240;p16"/>
          <p:cNvSpPr/>
          <p:nvPr/>
        </p:nvSpPr>
        <p:spPr>
          <a:xfrm>
            <a:off x="1524596" y="2"/>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disadvantage of file-oriented system</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41" name="Google Shape;241;p16"/>
          <p:cNvSpPr/>
          <p:nvPr/>
        </p:nvSpPr>
        <p:spPr>
          <a:xfrm>
            <a:off x="335360" y="827420"/>
            <a:ext cx="64087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biggest disadvantage of file-based storage is as follows.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2" name="Google Shape;242;p16"/>
          <p:cNvSpPr/>
          <p:nvPr/>
        </p:nvSpPr>
        <p:spPr>
          <a:xfrm>
            <a:off x="335360" y="1340768"/>
            <a:ext cx="799288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Disadvantage </a:t>
            </a:r>
            <a:r>
              <a:rPr lang="en-IN" sz="2000" b="1">
                <a:solidFill>
                  <a:srgbClr val="000000"/>
                </a:solidFill>
                <a:latin typeface="Palatino Linotype" panose="02040502050505030304"/>
                <a:ea typeface="Palatino Linotype" panose="02040502050505030304"/>
                <a:cs typeface="Palatino Linotype" panose="02040502050505030304"/>
                <a:sym typeface="Palatino Linotype" panose="02040502050505030304"/>
              </a:rPr>
              <a:t> of File-oriented system</a:t>
            </a:r>
            <a:endParaRPr lang="en-IN" sz="2000" b="1">
              <a:solidFill>
                <a:srgbClr val="000000"/>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3" name="Google Shape;243;p16"/>
          <p:cNvSpPr/>
          <p:nvPr/>
        </p:nvSpPr>
        <p:spPr>
          <a:xfrm>
            <a:off x="119337" y="1844824"/>
            <a:ext cx="11881319" cy="473975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 redundancy</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It is possible that the same information may be duplicated in different files. This leads to data redundancy results in memory wastage.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(Suppose a</a:t>
            </a:r>
            <a:r>
              <a:rPr lang="en-IN" sz="1800" b="0" i="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customer having both kind of accounts- saving and current account. In such a situation a customers detail are stored in both the file, saving.txt- file and current.txt- file , which leads to Data Redundancy.)</a:t>
            </a:r>
            <a:endPar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inconsistency</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Because of data redundancy, it is possible that data may not be in consistent state.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(Suppose customer changed his/her address. There might be a possibility that address is changed in only one file (saving.txt) and other (current.txt) remain unchanged.)</a:t>
            </a:r>
            <a:endPar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Limited</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sharing</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 are scattered in various files and also different files may have different formats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(for example: .txt, .csv, .tsv and .xml)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and these files may be stored in different folders so, due to this it is difficult to share data among different applications.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 Isolation: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Because data are scattered in various files, and files may be in different formats</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(for example: .txt, .csv, .tsv and .xml)</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writing new application programs to retrieve the appropriate data is difficult.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security: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 should be secured from unauthorized access,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for example a account holder in a bank should not be able to see the account details of another account holder,</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such kind of security constraints are difficult to apply in file processing systems.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4" name="Google Shape;244;p16"/>
          <p:cNvSpPr txBox="1"/>
          <p:nvPr/>
        </p:nvSpPr>
        <p:spPr>
          <a:xfrm>
            <a:off x="7464152" y="1052736"/>
            <a:ext cx="33843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3">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639" name="Shape 1639"/>
        <p:cNvGrpSpPr/>
        <p:nvPr/>
      </p:nvGrpSpPr>
      <p:grpSpPr>
        <a:xfrm>
          <a:off x="0" y="0"/>
          <a:ext cx="0" cy="0"/>
          <a:chOff x="0" y="0"/>
          <a:chExt cx="0" cy="0"/>
        </a:xfrm>
      </p:grpSpPr>
      <p:sp>
        <p:nvSpPr>
          <p:cNvPr id="1640" name="Google Shape;1640;p161"/>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drop foreign key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641" name="Google Shape;1641;p161"/>
          <p:cNvSpPr/>
          <p:nvPr/>
        </p:nvSpPr>
        <p:spPr>
          <a:xfrm>
            <a:off x="380714" y="5085184"/>
            <a:ext cx="11520542" cy="87203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login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FOREIGN KEY </a:t>
            </a:r>
            <a:r>
              <a:rPr lang="en-IN" sz="1800">
                <a:solidFill>
                  <a:schemeClr val="dk1"/>
                </a:solidFill>
                <a:latin typeface="Arial" panose="020B0604020202020204"/>
                <a:ea typeface="Arial" panose="020B0604020202020204"/>
                <a:cs typeface="Arial" panose="020B0604020202020204"/>
                <a:sym typeface="Arial" panose="020B0604020202020204"/>
              </a:rPr>
              <a:t>fk_userID;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login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FOREIGN KEY </a:t>
            </a:r>
            <a:r>
              <a:rPr lang="en-IN" sz="1800">
                <a:solidFill>
                  <a:schemeClr val="dk1"/>
                </a:solidFill>
                <a:latin typeface="Arial" panose="020B0604020202020204"/>
                <a:ea typeface="Arial" panose="020B0604020202020204"/>
                <a:cs typeface="Arial" panose="020B0604020202020204"/>
                <a:sym typeface="Arial" panose="020B0604020202020204"/>
              </a:rPr>
              <a:t>login_ibfk_1; </a:t>
            </a:r>
            <a:r>
              <a:rPr lang="en-IN" sz="1800" b="1">
                <a:solidFill>
                  <a:srgbClr val="00B050"/>
                </a:solidFill>
                <a:latin typeface="Arial" panose="020B0604020202020204"/>
                <a:ea typeface="Arial" panose="020B0604020202020204"/>
                <a:cs typeface="Arial" panose="020B0604020202020204"/>
                <a:sym typeface="Arial" panose="020B0604020202020204"/>
              </a:rPr>
              <a:t>// login_ibfk_1 is the default constraint name.</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42" name="Google Shape;1642;p161"/>
          <p:cNvSpPr/>
          <p:nvPr/>
        </p:nvSpPr>
        <p:spPr>
          <a:xfrm>
            <a:off x="290745" y="817897"/>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You can use the </a:t>
            </a:r>
            <a:r>
              <a:rPr lang="en-IN" sz="1800" b="1">
                <a:solidFill>
                  <a:schemeClr val="dk1"/>
                </a:solidFill>
                <a:latin typeface="Arial" panose="020B0604020202020204"/>
                <a:ea typeface="Arial" panose="020B0604020202020204"/>
                <a:cs typeface="Arial" panose="020B0604020202020204"/>
                <a:sym typeface="Arial" panose="020B0604020202020204"/>
              </a:rPr>
              <a:t>ALTER TABLE </a:t>
            </a:r>
            <a:r>
              <a:rPr lang="en-IN" sz="1800">
                <a:solidFill>
                  <a:schemeClr val="dk1"/>
                </a:solidFill>
                <a:latin typeface="Arial" panose="020B0604020202020204"/>
                <a:ea typeface="Arial" panose="020B0604020202020204"/>
                <a:cs typeface="Arial" panose="020B0604020202020204"/>
                <a:sym typeface="Arial" panose="020B0604020202020204"/>
              </a:rPr>
              <a:t>statement to </a:t>
            </a:r>
            <a:r>
              <a:rPr lang="en-IN" sz="1800" b="1">
                <a:solidFill>
                  <a:schemeClr val="dk1"/>
                </a:solidFill>
                <a:latin typeface="Arial" panose="020B0604020202020204"/>
                <a:ea typeface="Arial" panose="020B0604020202020204"/>
                <a:cs typeface="Arial" panose="020B0604020202020204"/>
                <a:sym typeface="Arial" panose="020B0604020202020204"/>
              </a:rPr>
              <a:t>DROP FOREIGN KEY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43" name="Google Shape;1643;p161"/>
          <p:cNvSpPr/>
          <p:nvPr/>
        </p:nvSpPr>
        <p:spPr>
          <a:xfrm>
            <a:off x="348011" y="1253660"/>
            <a:ext cx="371702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rgbClr val="FE1212"/>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rgbClr val="FE1212"/>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password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email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44" name="Google Shape;1644;p161"/>
          <p:cNvSpPr/>
          <p:nvPr/>
        </p:nvSpPr>
        <p:spPr>
          <a:xfrm>
            <a:off x="5519937" y="1253660"/>
            <a:ext cx="5916653"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login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loginDate </a:t>
            </a:r>
            <a:r>
              <a:rPr lang="en-IN" sz="1800">
                <a:solidFill>
                  <a:srgbClr val="834689"/>
                </a:solidFill>
                <a:latin typeface="Arial" panose="020B0604020202020204"/>
                <a:ea typeface="Arial" panose="020B0604020202020204"/>
                <a:cs typeface="Arial" panose="020B0604020202020204"/>
                <a:sym typeface="Arial" panose="020B0604020202020204"/>
              </a:rPr>
              <a:t>DATE</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loginTime </a:t>
            </a:r>
            <a:r>
              <a:rPr lang="en-IN" sz="1800">
                <a:solidFill>
                  <a:srgbClr val="834689"/>
                </a:solidFill>
                <a:latin typeface="Arial" panose="020B0604020202020204"/>
                <a:ea typeface="Arial" panose="020B0604020202020204"/>
                <a:cs typeface="Arial" panose="020B0604020202020204"/>
                <a:sym typeface="Arial" panose="020B0604020202020204"/>
              </a:rPr>
              <a:t>TIME,</a:t>
            </a:r>
            <a:endParaRPr lang="en-IN" sz="1800">
              <a:solidFill>
                <a:srgbClr val="83468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FOREIGN 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userID</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REFERENCES</a:t>
            </a:r>
            <a:r>
              <a:rPr lang="en-IN" sz="1800">
                <a:solidFill>
                  <a:schemeClr val="dk1"/>
                </a:solidFill>
                <a:latin typeface="Arial" panose="020B0604020202020204"/>
                <a:ea typeface="Arial" panose="020B0604020202020204"/>
                <a:cs typeface="Arial" panose="020B0604020202020204"/>
                <a:sym typeface="Arial" panose="020B0604020202020204"/>
              </a:rPr>
              <a:t> users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45" name="Google Shape;1645;p161"/>
          <p:cNvSpPr/>
          <p:nvPr/>
        </p:nvSpPr>
        <p:spPr>
          <a:xfrm>
            <a:off x="290747" y="3125868"/>
            <a:ext cx="666935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login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C00000"/>
                </a:solidFill>
                <a:latin typeface="Arial" panose="020B0604020202020204"/>
                <a:ea typeface="Arial" panose="020B0604020202020204"/>
                <a:cs typeface="Arial" panose="020B0604020202020204"/>
                <a:sym typeface="Arial" panose="020B0604020202020204"/>
              </a:rPr>
              <a:t>PRIMARY 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loginDate </a:t>
            </a:r>
            <a:r>
              <a:rPr lang="en-IN" sz="1800">
                <a:solidFill>
                  <a:srgbClr val="834689"/>
                </a:solidFill>
                <a:latin typeface="Arial" panose="020B0604020202020204"/>
                <a:ea typeface="Arial" panose="020B0604020202020204"/>
                <a:cs typeface="Arial" panose="020B0604020202020204"/>
                <a:sym typeface="Arial" panose="020B0604020202020204"/>
              </a:rPr>
              <a:t>DATE</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loginTime </a:t>
            </a:r>
            <a:r>
              <a:rPr lang="en-IN" sz="1800">
                <a:solidFill>
                  <a:srgbClr val="834689"/>
                </a:solidFill>
                <a:latin typeface="Arial" panose="020B0604020202020204"/>
                <a:ea typeface="Arial" panose="020B0604020202020204"/>
                <a:cs typeface="Arial" panose="020B0604020202020204"/>
                <a:sym typeface="Arial" panose="020B0604020202020204"/>
              </a:rPr>
              <a:t>TIME,</a:t>
            </a:r>
            <a:endParaRPr lang="en-IN" sz="1800">
              <a:solidFill>
                <a:srgbClr val="83468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fk_userID </a:t>
            </a:r>
            <a:r>
              <a:rPr lang="en-IN" sz="1800">
                <a:solidFill>
                  <a:srgbClr val="C00000"/>
                </a:solidFill>
                <a:latin typeface="Arial" panose="020B0604020202020204"/>
                <a:ea typeface="Arial" panose="020B0604020202020204"/>
                <a:cs typeface="Arial" panose="020B0604020202020204"/>
                <a:sym typeface="Arial" panose="020B0604020202020204"/>
              </a:rPr>
              <a:t>FOREIGN 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userID</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REFERENCES</a:t>
            </a:r>
            <a:r>
              <a:rPr lang="en-IN" sz="1800">
                <a:solidFill>
                  <a:schemeClr val="dk1"/>
                </a:solidFill>
                <a:latin typeface="Arial" panose="020B0604020202020204"/>
                <a:ea typeface="Arial" panose="020B0604020202020204"/>
                <a:cs typeface="Arial" panose="020B0604020202020204"/>
                <a:sym typeface="Arial" panose="020B0604020202020204"/>
              </a:rPr>
              <a:t> users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46" name="Google Shape;1646;p161"/>
          <p:cNvSpPr/>
          <p:nvPr/>
        </p:nvSpPr>
        <p:spPr>
          <a:xfrm>
            <a:off x="380714" y="6156594"/>
            <a:ext cx="10539822" cy="61555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600"/>
              <a:buFont typeface="Arial" panose="020B0604020202020204"/>
              <a:buChar char="•"/>
            </a:pPr>
            <a:r>
              <a:rPr lang="en-IN" sz="1600">
                <a:solidFill>
                  <a:srgbClr val="0077AA"/>
                </a:solidFill>
                <a:latin typeface="Arial" panose="020B0604020202020204"/>
                <a:ea typeface="Arial" panose="020B0604020202020204"/>
                <a:cs typeface="Arial" panose="020B0604020202020204"/>
                <a:sym typeface="Arial" panose="020B0604020202020204"/>
              </a:rPr>
              <a:t>SELECT</a:t>
            </a:r>
            <a:r>
              <a:rPr lang="en-IN" sz="1600">
                <a:solidFill>
                  <a:schemeClr val="dk1"/>
                </a:solidFill>
                <a:latin typeface="Arial" panose="020B0604020202020204"/>
                <a:ea typeface="Arial" panose="020B0604020202020204"/>
                <a:cs typeface="Arial" panose="020B0604020202020204"/>
                <a:sym typeface="Arial" panose="020B0604020202020204"/>
              </a:rPr>
              <a:t> table_name, constraint_name, constraint_type </a:t>
            </a:r>
            <a:r>
              <a:rPr lang="en-IN" sz="1600">
                <a:solidFill>
                  <a:srgbClr val="0077AA"/>
                </a:solidFill>
                <a:latin typeface="Arial" panose="020B0604020202020204"/>
                <a:ea typeface="Arial" panose="020B0604020202020204"/>
                <a:cs typeface="Arial" panose="020B0604020202020204"/>
                <a:sym typeface="Arial" panose="020B0604020202020204"/>
              </a:rPr>
              <a:t>FROM</a:t>
            </a:r>
            <a:r>
              <a:rPr lang="en-IN" sz="1600">
                <a:solidFill>
                  <a:schemeClr val="dk1"/>
                </a:solidFill>
                <a:latin typeface="Arial" panose="020B0604020202020204"/>
                <a:ea typeface="Arial" panose="020B0604020202020204"/>
                <a:cs typeface="Arial" panose="020B0604020202020204"/>
                <a:sym typeface="Arial" panose="020B0604020202020204"/>
              </a:rPr>
              <a:t> information_schema.table_constraints </a:t>
            </a:r>
            <a:r>
              <a:rPr lang="en-IN" sz="1600">
                <a:solidFill>
                  <a:srgbClr val="0077AA"/>
                </a:solidFill>
                <a:latin typeface="Arial" panose="020B0604020202020204"/>
                <a:ea typeface="Arial" panose="020B0604020202020204"/>
                <a:cs typeface="Arial" panose="020B0604020202020204"/>
                <a:sym typeface="Arial" panose="020B0604020202020204"/>
              </a:rPr>
              <a:t>WHERE</a:t>
            </a:r>
            <a:r>
              <a:rPr lang="en-IN" sz="1600">
                <a:solidFill>
                  <a:schemeClr val="dk1"/>
                </a:solidFill>
                <a:latin typeface="Arial" panose="020B0604020202020204"/>
                <a:ea typeface="Arial" panose="020B0604020202020204"/>
                <a:cs typeface="Arial" panose="020B0604020202020204"/>
                <a:sym typeface="Arial" panose="020B0604020202020204"/>
              </a:rPr>
              <a:t> table_schema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600">
                <a:solidFill>
                  <a:schemeClr val="dk1"/>
                </a:solidFill>
                <a:latin typeface="Arial" panose="020B0604020202020204"/>
                <a:ea typeface="Arial" panose="020B0604020202020204"/>
                <a:cs typeface="Arial" panose="020B0604020202020204"/>
                <a:sym typeface="Arial" panose="020B0604020202020204"/>
              </a:rPr>
              <a:t> 'DB2’;</a:t>
            </a:r>
            <a:endParaRPr lang="en-IN" sz="16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650" name="Shape 1650"/>
        <p:cNvGrpSpPr/>
        <p:nvPr/>
      </p:nvGrpSpPr>
      <p:grpSpPr>
        <a:xfrm>
          <a:off x="0" y="0"/>
          <a:ext cx="0" cy="0"/>
          <a:chOff x="0" y="0"/>
          <a:chExt cx="0" cy="0"/>
        </a:xfrm>
      </p:grpSpPr>
      <p:sp>
        <p:nvSpPr>
          <p:cNvPr id="1651" name="Google Shape;1651;p162"/>
          <p:cNvSpPr txBox="1"/>
          <p:nvPr/>
        </p:nvSpPr>
        <p:spPr>
          <a:xfrm>
            <a:off x="1676977" y="2362200"/>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Check Constraint</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grpSp>
        <p:nvGrpSpPr>
          <p:cNvPr id="1652" name="Google Shape;1652;p162"/>
          <p:cNvGrpSpPr/>
          <p:nvPr/>
        </p:nvGrpSpPr>
        <p:grpSpPr>
          <a:xfrm>
            <a:off x="1627495" y="229864"/>
            <a:ext cx="8430905" cy="1949100"/>
            <a:chOff x="1627495" y="229864"/>
            <a:chExt cx="8430905" cy="1949100"/>
          </a:xfrm>
        </p:grpSpPr>
        <p:grpSp>
          <p:nvGrpSpPr>
            <p:cNvPr id="1653" name="Google Shape;1653;p162"/>
            <p:cNvGrpSpPr/>
            <p:nvPr/>
          </p:nvGrpSpPr>
          <p:grpSpPr>
            <a:xfrm>
              <a:off x="6096000" y="620689"/>
              <a:ext cx="3962400" cy="1558275"/>
              <a:chOff x="4572000" y="620688"/>
              <a:chExt cx="3962400" cy="1558275"/>
            </a:xfrm>
          </p:grpSpPr>
          <p:grpSp>
            <p:nvGrpSpPr>
              <p:cNvPr id="1654" name="Google Shape;1654;p162"/>
              <p:cNvGrpSpPr/>
              <p:nvPr/>
            </p:nvGrpSpPr>
            <p:grpSpPr>
              <a:xfrm>
                <a:off x="4572000" y="1340769"/>
                <a:ext cx="3962400" cy="838194"/>
                <a:chOff x="2566549" y="4548100"/>
                <a:chExt cx="6425051" cy="935500"/>
              </a:xfrm>
            </p:grpSpPr>
            <p:pic>
              <p:nvPicPr>
                <p:cNvPr id="1655" name="Google Shape;1655;p162"/>
                <p:cNvPicPr preferRelativeResize="0"/>
                <p:nvPr/>
              </p:nvPicPr>
              <p:blipFill rotWithShape="1">
                <a:blip r:embed="rId1"/>
                <a:srcRect/>
                <a:stretch>
                  <a:fillRect/>
                </a:stretch>
              </p:blipFill>
              <p:spPr>
                <a:xfrm>
                  <a:off x="2599206" y="4606781"/>
                  <a:ext cx="1737120" cy="413629"/>
                </a:xfrm>
                <a:prstGeom prst="rect">
                  <a:avLst/>
                </a:prstGeom>
                <a:noFill/>
                <a:ln>
                  <a:noFill/>
                </a:ln>
              </p:spPr>
            </p:pic>
            <p:pic>
              <p:nvPicPr>
                <p:cNvPr id="1656" name="Google Shape;1656;p162"/>
                <p:cNvPicPr preferRelativeResize="0"/>
                <p:nvPr/>
              </p:nvPicPr>
              <p:blipFill rotWithShape="1">
                <a:blip r:embed="rId2"/>
                <a:srcRect/>
                <a:stretch>
                  <a:fillRect/>
                </a:stretch>
              </p:blipFill>
              <p:spPr>
                <a:xfrm>
                  <a:off x="4651105" y="5049698"/>
                  <a:ext cx="1770850" cy="429849"/>
                </a:xfrm>
                <a:prstGeom prst="rect">
                  <a:avLst/>
                </a:prstGeom>
                <a:noFill/>
                <a:ln>
                  <a:noFill/>
                </a:ln>
              </p:spPr>
            </p:pic>
            <p:pic>
              <p:nvPicPr>
                <p:cNvPr id="1657" name="Google Shape;1657;p162"/>
                <p:cNvPicPr preferRelativeResize="0"/>
                <p:nvPr/>
              </p:nvPicPr>
              <p:blipFill rotWithShape="1">
                <a:blip r:embed="rId3"/>
                <a:srcRect/>
                <a:stretch>
                  <a:fillRect/>
                </a:stretch>
              </p:blipFill>
              <p:spPr>
                <a:xfrm>
                  <a:off x="4648654" y="4582454"/>
                  <a:ext cx="1762419" cy="437958"/>
                </a:xfrm>
                <a:prstGeom prst="rect">
                  <a:avLst/>
                </a:prstGeom>
                <a:noFill/>
                <a:ln>
                  <a:noFill/>
                </a:ln>
              </p:spPr>
            </p:pic>
            <p:pic>
              <p:nvPicPr>
                <p:cNvPr id="1658" name="Google Shape;1658;p162"/>
                <p:cNvPicPr preferRelativeResize="0"/>
                <p:nvPr/>
              </p:nvPicPr>
              <p:blipFill rotWithShape="1">
                <a:blip r:embed="rId4"/>
                <a:srcRect/>
                <a:stretch>
                  <a:fillRect/>
                </a:stretch>
              </p:blipFill>
              <p:spPr>
                <a:xfrm>
                  <a:off x="2566549" y="5069972"/>
                  <a:ext cx="1787716" cy="413628"/>
                </a:xfrm>
                <a:prstGeom prst="rect">
                  <a:avLst/>
                </a:prstGeom>
                <a:noFill/>
                <a:ln>
                  <a:noFill/>
                </a:ln>
              </p:spPr>
            </p:pic>
            <p:pic>
              <p:nvPicPr>
                <p:cNvPr id="1659" name="Google Shape;1659;p162"/>
                <p:cNvPicPr preferRelativeResize="0"/>
                <p:nvPr/>
              </p:nvPicPr>
              <p:blipFill rotWithShape="1">
                <a:blip r:embed="rId5"/>
                <a:srcRect/>
                <a:stretch>
                  <a:fillRect/>
                </a:stretch>
              </p:blipFill>
              <p:spPr>
                <a:xfrm>
                  <a:off x="6782253" y="5074029"/>
                  <a:ext cx="2209347" cy="405518"/>
                </a:xfrm>
                <a:prstGeom prst="rect">
                  <a:avLst/>
                </a:prstGeom>
                <a:noFill/>
                <a:ln>
                  <a:noFill/>
                </a:ln>
              </p:spPr>
            </p:pic>
            <p:pic>
              <p:nvPicPr>
                <p:cNvPr id="1660" name="Google Shape;1660;p162"/>
                <p:cNvPicPr preferRelativeResize="0"/>
                <p:nvPr/>
              </p:nvPicPr>
              <p:blipFill rotWithShape="1">
                <a:blip r:embed="rId6"/>
                <a:srcRect/>
                <a:stretch>
                  <a:fillRect/>
                </a:stretch>
              </p:blipFill>
              <p:spPr>
                <a:xfrm>
                  <a:off x="6782253" y="4548100"/>
                  <a:ext cx="1711823" cy="437959"/>
                </a:xfrm>
                <a:prstGeom prst="rect">
                  <a:avLst/>
                </a:prstGeom>
                <a:noFill/>
                <a:ln>
                  <a:noFill/>
                </a:ln>
              </p:spPr>
            </p:pic>
          </p:grpSp>
          <p:cxnSp>
            <p:nvCxnSpPr>
              <p:cNvPr id="1661" name="Google Shape;1661;p162"/>
              <p:cNvCxnSpPr/>
              <p:nvPr/>
            </p:nvCxnSpPr>
            <p:spPr>
              <a:xfrm rot="-5400000" flipH="1">
                <a:off x="5728463" y="645754"/>
                <a:ext cx="353060" cy="302928"/>
              </a:xfrm>
              <a:prstGeom prst="bentConnector3">
                <a:avLst>
                  <a:gd name="adj1" fmla="val 50000"/>
                </a:avLst>
              </a:prstGeom>
              <a:noFill/>
              <a:ln w="28575" cap="flat" cmpd="sng">
                <a:solidFill>
                  <a:srgbClr val="92D050"/>
                </a:solidFill>
                <a:prstDash val="solid"/>
                <a:round/>
                <a:headEnd type="none" w="sm" len="sm"/>
                <a:tailEnd type="triangle" w="med" len="med"/>
              </a:ln>
            </p:spPr>
          </p:cxnSp>
          <p:sp>
            <p:nvSpPr>
              <p:cNvPr id="1662" name="Google Shape;1662;p162"/>
              <p:cNvSpPr txBox="1"/>
              <p:nvPr/>
            </p:nvSpPr>
            <p:spPr>
              <a:xfrm>
                <a:off x="5325636" y="935497"/>
                <a:ext cx="162403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92D050"/>
                    </a:solidFill>
                    <a:latin typeface="Gill Sans" panose="020B0502020104020203"/>
                    <a:ea typeface="Gill Sans" panose="020B0502020104020203"/>
                    <a:cs typeface="Gill Sans" panose="020B0502020104020203"/>
                    <a:sym typeface="Gill Sans" panose="020B0502020104020203"/>
                  </a:rPr>
                  <a:t>// ERROR</a:t>
                </a:r>
                <a:endParaRPr lang="en-IN" sz="2400">
                  <a:solidFill>
                    <a:srgbClr val="92D050"/>
                  </a:solidFill>
                  <a:latin typeface="Gill Sans" panose="020B0502020104020203"/>
                  <a:ea typeface="Gill Sans" panose="020B0502020104020203"/>
                  <a:cs typeface="Gill Sans" panose="020B0502020104020203"/>
                  <a:sym typeface="Gill Sans" panose="020B0502020104020203"/>
                </a:endParaRPr>
              </a:p>
            </p:txBody>
          </p:sp>
        </p:grpSp>
        <p:sp>
          <p:nvSpPr>
            <p:cNvPr id="1663" name="Google Shape;1663;p162"/>
            <p:cNvSpPr/>
            <p:nvPr/>
          </p:nvSpPr>
          <p:spPr>
            <a:xfrm>
              <a:off x="1627495" y="229864"/>
              <a:ext cx="6792161" cy="46487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Bookman Old Style" panose="02050604050505020204"/>
                <a:buAutoNum type="arabicPeriod"/>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test</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c2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c3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check</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c3</a:t>
              </a:r>
              <a:r>
                <a:rPr lang="en-IN" sz="1800">
                  <a:solidFill>
                    <a:srgbClr val="00B0F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00B0F0"/>
                  </a:solidFill>
                  <a:latin typeface="Arial" panose="020B0604020202020204"/>
                  <a:ea typeface="Arial" panose="020B0604020202020204"/>
                  <a:cs typeface="Arial" panose="020B0604020202020204"/>
                  <a:sym typeface="Arial" panose="020B0604020202020204"/>
                </a:rPr>
                <a:t> SUM</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B0F0"/>
                  </a:solidFill>
                  <a:latin typeface="Arial" panose="020B0604020202020204"/>
                  <a:ea typeface="Arial" panose="020B0604020202020204"/>
                  <a:cs typeface="Arial" panose="020B0604020202020204"/>
                  <a:sym typeface="Arial" panose="020B0604020202020204"/>
                </a:rPr>
                <a:t>c1</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667" name="Shape 1667"/>
        <p:cNvGrpSpPr/>
        <p:nvPr/>
      </p:nvGrpSpPr>
      <p:grpSpPr>
        <a:xfrm>
          <a:off x="0" y="0"/>
          <a:ext cx="0" cy="0"/>
          <a:chOff x="0" y="0"/>
          <a:chExt cx="0" cy="0"/>
        </a:xfrm>
      </p:grpSpPr>
      <p:sp>
        <p:nvSpPr>
          <p:cNvPr id="1668" name="Google Shape;1668;p163"/>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check</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669" name="Google Shape;1669;p163"/>
          <p:cNvSpPr/>
          <p:nvPr/>
        </p:nvSpPr>
        <p:spPr>
          <a:xfrm>
            <a:off x="263352" y="836713"/>
            <a:ext cx="11665296" cy="29238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006C86"/>
                </a:solidFill>
                <a:latin typeface="Arial" panose="020B0604020202020204"/>
                <a:ea typeface="Arial" panose="020B0604020202020204"/>
                <a:cs typeface="Arial" panose="020B0604020202020204"/>
                <a:sym typeface="Arial" panose="020B0604020202020204"/>
              </a:rPr>
              <a:t>CHECK condition expressions must follow some rules.</a:t>
            </a:r>
            <a:endParaRPr lang="en-IN" sz="2200">
              <a:solidFill>
                <a:srgbClr val="006C8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rgbClr val="006C86"/>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Literals, deterministic built-in functions, and operators are permitted.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Non-generated and generated columns are permitted, except columns with the  AUTO_INCREMENT attribute.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Sub-queries are not permitted.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Environmental variables (such as CURRENT_USER, CURRENT_DATE, …) are not permitted.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Non-Deterministic built-in functions (such as AVG, COUNT, RAND, LAST_INSERT_ID, FIRST_VALUE, LAST_VALUE, ...) are not permitted.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Variables (system variables, user-defined variables, and stored program local variables) are not permitted.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Stored functions and user-defined functions are not permitted.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670" name="Google Shape;1670;p163"/>
          <p:cNvCxnSpPr/>
          <p:nvPr/>
        </p:nvCxnSpPr>
        <p:spPr>
          <a:xfrm>
            <a:off x="407368" y="4005064"/>
            <a:ext cx="11161240" cy="0"/>
          </a:xfrm>
          <a:prstGeom prst="straightConnector1">
            <a:avLst/>
          </a:prstGeom>
          <a:noFill/>
          <a:ln w="9525" cap="flat" cmpd="sng">
            <a:solidFill>
              <a:schemeClr val="accent1"/>
            </a:solidFill>
            <a:prstDash val="solid"/>
            <a:round/>
            <a:headEnd type="none" w="sm" len="sm"/>
            <a:tailEnd type="none" w="sm" len="sm"/>
          </a:ln>
        </p:spPr>
      </p:cxnSp>
      <p:sp>
        <p:nvSpPr>
          <p:cNvPr id="1671" name="Google Shape;1671;p163"/>
          <p:cNvSpPr/>
          <p:nvPr/>
        </p:nvSpPr>
        <p:spPr>
          <a:xfrm>
            <a:off x="263352" y="4264956"/>
            <a:ext cx="11161240"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6C8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Prior to MySQL 8.0.16, CREATE TABLE permits only the following limited version of table CHECK constraint syntax, which is parsed and ignored.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72" name="Google Shape;1672;p163"/>
          <p:cNvSpPr txBox="1"/>
          <p:nvPr/>
        </p:nvSpPr>
        <p:spPr>
          <a:xfrm>
            <a:off x="269468" y="5390345"/>
            <a:ext cx="11305256"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284249"/>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If you omit the constraint name, MySQL automatically generates a name with the following convention:</a:t>
            </a:r>
            <a:endParaRPr lang="en-IN" sz="1800">
              <a:solidFill>
                <a:srgbClr val="284249"/>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rgbClr val="284249"/>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spcBef>
                <a:spcPts val="0"/>
              </a:spcBef>
              <a:spcAft>
                <a:spcPts val="0"/>
              </a:spcAft>
              <a:buClr>
                <a:srgbClr val="633E31"/>
              </a:buClr>
              <a:buSzPts val="1800"/>
              <a:buFont typeface="Arial" panose="020B0604020202020204"/>
              <a:buChar char="•"/>
            </a:pPr>
            <a:r>
              <a:rPr lang="en-IN" sz="1800">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table_name_chk_n</a:t>
            </a:r>
            <a:endParaRPr lang="en-IN" sz="1800">
              <a:solidFill>
                <a:srgbClr val="633E3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676" name="Shape 1676"/>
        <p:cNvGrpSpPr/>
        <p:nvPr/>
      </p:nvGrpSpPr>
      <p:grpSpPr>
        <a:xfrm>
          <a:off x="0" y="0"/>
          <a:ext cx="0" cy="0"/>
          <a:chOff x="0" y="0"/>
          <a:chExt cx="0" cy="0"/>
        </a:xfrm>
      </p:grpSpPr>
      <p:sp>
        <p:nvSpPr>
          <p:cNvPr id="1677" name="Google Shape;1677;p164"/>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check</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678" name="Google Shape;1678;p164"/>
          <p:cNvSpPr/>
          <p:nvPr/>
        </p:nvSpPr>
        <p:spPr>
          <a:xfrm>
            <a:off x="290745" y="1340768"/>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following example creates </a:t>
            </a:r>
            <a:r>
              <a:rPr lang="en-IN" sz="1800" b="1">
                <a:solidFill>
                  <a:schemeClr val="dk1"/>
                </a:solidFill>
                <a:latin typeface="Arial" panose="020B0604020202020204"/>
                <a:ea typeface="Arial" panose="020B0604020202020204"/>
                <a:cs typeface="Arial" panose="020B0604020202020204"/>
                <a:sym typeface="Arial" panose="020B0604020202020204"/>
              </a:rPr>
              <a:t>USERS</a:t>
            </a:r>
            <a:r>
              <a:rPr lang="en-IN" sz="1800">
                <a:solidFill>
                  <a:schemeClr val="dk1"/>
                </a:solidFill>
                <a:latin typeface="Arial" panose="020B0604020202020204"/>
                <a:ea typeface="Arial" panose="020B0604020202020204"/>
                <a:cs typeface="Arial" panose="020B0604020202020204"/>
                <a:sym typeface="Arial" panose="020B0604020202020204"/>
              </a:rPr>
              <a:t> table with </a:t>
            </a:r>
            <a:r>
              <a:rPr lang="en-IN" sz="1800" b="1">
                <a:solidFill>
                  <a:schemeClr val="dk1"/>
                </a:solidFill>
                <a:latin typeface="Arial" panose="020B0604020202020204"/>
                <a:ea typeface="Arial" panose="020B0604020202020204"/>
                <a:cs typeface="Arial" panose="020B0604020202020204"/>
                <a:sym typeface="Arial" panose="020B0604020202020204"/>
              </a:rPr>
              <a:t>CHECK</a:t>
            </a:r>
            <a:r>
              <a:rPr lang="en-IN" sz="1800">
                <a:solidFill>
                  <a:schemeClr val="dk1"/>
                </a:solidFill>
                <a:latin typeface="Arial" panose="020B0604020202020204"/>
                <a:ea typeface="Arial" panose="020B0604020202020204"/>
                <a:cs typeface="Arial" panose="020B0604020202020204"/>
                <a:sym typeface="Arial" panose="020B0604020202020204"/>
              </a:rPr>
              <a:t> column.</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679" name="Google Shape;1679;p164"/>
          <p:cNvSpPr/>
          <p:nvPr/>
        </p:nvSpPr>
        <p:spPr>
          <a:xfrm>
            <a:off x="334567" y="764704"/>
            <a:ext cx="878868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62626"/>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col_name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data_type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CHECK(</a:t>
            </a:r>
            <a:r>
              <a:rPr lang="en-IN" sz="2000">
                <a:solidFill>
                  <a:schemeClr val="dk1"/>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1680" name="Google Shape;1680;p164"/>
          <p:cNvSpPr txBox="1"/>
          <p:nvPr/>
        </p:nvSpPr>
        <p:spPr>
          <a:xfrm>
            <a:off x="430065" y="4221088"/>
            <a:ext cx="7344816" cy="40011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check_constraints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CONSTRAINT_SCHEMA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'z';</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685" name="Shape 1685"/>
        <p:cNvGrpSpPr/>
        <p:nvPr/>
      </p:nvGrpSpPr>
      <p:grpSpPr>
        <a:xfrm>
          <a:off x="0" y="0"/>
          <a:ext cx="0" cy="0"/>
          <a:chOff x="0" y="0"/>
          <a:chExt cx="0" cy="0"/>
        </a:xfrm>
      </p:grpSpPr>
      <p:sp>
        <p:nvSpPr>
          <p:cNvPr id="1686" name="Google Shape;1686;p165"/>
          <p:cNvSpPr txBox="1"/>
          <p:nvPr/>
        </p:nvSpPr>
        <p:spPr>
          <a:xfrm>
            <a:off x="1676976" y="2852936"/>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Add Check Constraint using Alter</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687" name="Google Shape;1687;p165"/>
          <p:cNvSpPr/>
          <p:nvPr/>
        </p:nvSpPr>
        <p:spPr>
          <a:xfrm>
            <a:off x="191345" y="1353542"/>
            <a:ext cx="609282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chemeClr val="dk1"/>
                </a:solidFill>
                <a:latin typeface="Arial" panose="020B0604020202020204"/>
                <a:ea typeface="Arial" panose="020B0604020202020204"/>
                <a:cs typeface="Arial" panose="020B0604020202020204"/>
                <a:sym typeface="Arial" panose="020B0604020202020204"/>
              </a:rPr>
              <a:t> table_name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chemeClr val="dk1"/>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CONSTRAINT</a:t>
            </a:r>
            <a:r>
              <a:rPr lang="en-IN" sz="2000">
                <a:solidFill>
                  <a:schemeClr val="dk1"/>
                </a:solidFill>
                <a:latin typeface="Arial" panose="020B0604020202020204"/>
                <a:ea typeface="Arial" panose="020B0604020202020204"/>
                <a:cs typeface="Arial" panose="020B0604020202020204"/>
                <a:sym typeface="Arial" panose="020B0604020202020204"/>
              </a:rPr>
              <a:t> constraint_name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CHECK</a:t>
            </a:r>
            <a:r>
              <a:rPr lang="en-IN" sz="2000">
                <a:solidFill>
                  <a:schemeClr val="dk1"/>
                </a:solidFill>
                <a:latin typeface="Arial" panose="020B0604020202020204"/>
                <a:ea typeface="Arial" panose="020B0604020202020204"/>
                <a:cs typeface="Arial" panose="020B0604020202020204"/>
                <a:sym typeface="Arial" panose="020B0604020202020204"/>
              </a:rPr>
              <a:t> (conidiation)</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692" name="Shape 1692"/>
        <p:cNvGrpSpPr/>
        <p:nvPr/>
      </p:nvGrpSpPr>
      <p:grpSpPr>
        <a:xfrm>
          <a:off x="0" y="0"/>
          <a:ext cx="0" cy="0"/>
          <a:chOff x="0" y="0"/>
          <a:chExt cx="0" cy="0"/>
        </a:xfrm>
      </p:grpSpPr>
      <p:sp>
        <p:nvSpPr>
          <p:cNvPr id="1693" name="Google Shape;1693;p166"/>
          <p:cNvSpPr txBox="1"/>
          <p:nvPr/>
        </p:nvSpPr>
        <p:spPr>
          <a:xfrm>
            <a:off x="1676976" y="2852936"/>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drop check constraint</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694" name="Google Shape;1694;p166"/>
          <p:cNvSpPr/>
          <p:nvPr/>
        </p:nvSpPr>
        <p:spPr>
          <a:xfrm>
            <a:off x="190550" y="1458000"/>
            <a:ext cx="864175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table_name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CHECK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 constraint_name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698" name="Shape 1698"/>
        <p:cNvGrpSpPr/>
        <p:nvPr/>
      </p:nvGrpSpPr>
      <p:grpSpPr>
        <a:xfrm>
          <a:off x="0" y="0"/>
          <a:ext cx="0" cy="0"/>
          <a:chOff x="0" y="0"/>
          <a:chExt cx="0" cy="0"/>
        </a:xfrm>
      </p:grpSpPr>
      <p:sp>
        <p:nvSpPr>
          <p:cNvPr id="1699" name="Google Shape;1699;p167"/>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constraints – drop check key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700" name="Google Shape;1700;p167"/>
          <p:cNvSpPr/>
          <p:nvPr/>
        </p:nvSpPr>
        <p:spPr>
          <a:xfrm>
            <a:off x="290745" y="817897"/>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You can use the </a:t>
            </a:r>
            <a:r>
              <a:rPr lang="en-IN" sz="1800" b="1">
                <a:solidFill>
                  <a:schemeClr val="dk1"/>
                </a:solidFill>
                <a:latin typeface="Arial" panose="020B0604020202020204"/>
                <a:ea typeface="Arial" panose="020B0604020202020204"/>
                <a:cs typeface="Arial" panose="020B0604020202020204"/>
                <a:sym typeface="Arial" panose="020B0604020202020204"/>
              </a:rPr>
              <a:t>ALTER TABLE </a:t>
            </a:r>
            <a:r>
              <a:rPr lang="en-IN" sz="1800">
                <a:solidFill>
                  <a:schemeClr val="dk1"/>
                </a:solidFill>
                <a:latin typeface="Arial" panose="020B0604020202020204"/>
                <a:ea typeface="Arial" panose="020B0604020202020204"/>
                <a:cs typeface="Arial" panose="020B0604020202020204"/>
                <a:sym typeface="Arial" panose="020B0604020202020204"/>
              </a:rPr>
              <a:t>statement to </a:t>
            </a:r>
            <a:r>
              <a:rPr lang="en-IN" sz="1800" b="1">
                <a:solidFill>
                  <a:schemeClr val="dk1"/>
                </a:solidFill>
                <a:latin typeface="Arial" panose="020B0604020202020204"/>
                <a:ea typeface="Arial" panose="020B0604020202020204"/>
                <a:cs typeface="Arial" panose="020B0604020202020204"/>
                <a:sym typeface="Arial" panose="020B0604020202020204"/>
              </a:rPr>
              <a:t>DROP CHECK KEY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01" name="Google Shape;1701;p167"/>
          <p:cNvSpPr/>
          <p:nvPr/>
        </p:nvSpPr>
        <p:spPr>
          <a:xfrm>
            <a:off x="190551" y="3789040"/>
            <a:ext cx="5157184" cy="129407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CHECK </a:t>
            </a:r>
            <a:r>
              <a:rPr lang="en-IN" sz="1800">
                <a:solidFill>
                  <a:schemeClr val="dk1"/>
                </a:solidFill>
                <a:latin typeface="Arial" panose="020B0604020202020204"/>
                <a:ea typeface="Arial" panose="020B0604020202020204"/>
                <a:cs typeface="Arial" panose="020B0604020202020204"/>
                <a:sym typeface="Arial" panose="020B0604020202020204"/>
              </a:rPr>
              <a:t>chk_ratings;</a:t>
            </a:r>
            <a:endParaRPr sz="1800">
              <a:solidFill>
                <a:srgbClr val="A5A5A5"/>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chk_ratings;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CHECK </a:t>
            </a:r>
            <a:r>
              <a:rPr lang="en-IN" sz="1800">
                <a:solidFill>
                  <a:schemeClr val="dk1"/>
                </a:solidFill>
                <a:latin typeface="Arial" panose="020B0604020202020204"/>
                <a:ea typeface="Arial" panose="020B0604020202020204"/>
                <a:cs typeface="Arial" panose="020B0604020202020204"/>
                <a:sym typeface="Arial" panose="020B0604020202020204"/>
              </a:rPr>
              <a:t>users_chk_1;</a:t>
            </a:r>
            <a:endParaRPr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1702" name="Google Shape;1702;p167"/>
          <p:cNvSpPr/>
          <p:nvPr/>
        </p:nvSpPr>
        <p:spPr>
          <a:xfrm>
            <a:off x="119336" y="6093296"/>
            <a:ext cx="11901255" cy="61555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600"/>
              <a:buFont typeface="Arial" panose="020B0604020202020204"/>
              <a:buChar char="•"/>
            </a:pPr>
            <a:r>
              <a:rPr lang="en-IN" sz="1600">
                <a:solidFill>
                  <a:srgbClr val="0077AA"/>
                </a:solidFill>
                <a:latin typeface="Arial" panose="020B0604020202020204"/>
                <a:ea typeface="Arial" panose="020B0604020202020204"/>
                <a:cs typeface="Arial" panose="020B0604020202020204"/>
                <a:sym typeface="Arial" panose="020B0604020202020204"/>
              </a:rPr>
              <a:t>SELECT</a:t>
            </a:r>
            <a:r>
              <a:rPr lang="en-IN" sz="1600">
                <a:solidFill>
                  <a:schemeClr val="dk1"/>
                </a:solidFill>
                <a:latin typeface="Arial" panose="020B0604020202020204"/>
                <a:ea typeface="Arial" panose="020B0604020202020204"/>
                <a:cs typeface="Arial" panose="020B0604020202020204"/>
                <a:sym typeface="Arial" panose="020B0604020202020204"/>
              </a:rPr>
              <a:t> table_name, constraint_name, constraint_type </a:t>
            </a:r>
            <a:r>
              <a:rPr lang="en-IN" sz="1600">
                <a:solidFill>
                  <a:srgbClr val="0077AA"/>
                </a:solidFill>
                <a:latin typeface="Arial" panose="020B0604020202020204"/>
                <a:ea typeface="Arial" panose="020B0604020202020204"/>
                <a:cs typeface="Arial" panose="020B0604020202020204"/>
                <a:sym typeface="Arial" panose="020B0604020202020204"/>
              </a:rPr>
              <a:t>FROM</a:t>
            </a:r>
            <a:r>
              <a:rPr lang="en-IN" sz="1600">
                <a:solidFill>
                  <a:schemeClr val="dk1"/>
                </a:solidFill>
                <a:latin typeface="Arial" panose="020B0604020202020204"/>
                <a:ea typeface="Arial" panose="020B0604020202020204"/>
                <a:cs typeface="Arial" panose="020B0604020202020204"/>
                <a:sym typeface="Arial" panose="020B0604020202020204"/>
              </a:rPr>
              <a:t> information_schema.table_constraints </a:t>
            </a:r>
            <a:r>
              <a:rPr lang="en-IN" sz="1600">
                <a:solidFill>
                  <a:srgbClr val="0077AA"/>
                </a:solidFill>
                <a:latin typeface="Arial" panose="020B0604020202020204"/>
                <a:ea typeface="Arial" panose="020B0604020202020204"/>
                <a:cs typeface="Arial" panose="020B0604020202020204"/>
                <a:sym typeface="Arial" panose="020B0604020202020204"/>
              </a:rPr>
              <a:t>WHERE</a:t>
            </a:r>
            <a:r>
              <a:rPr lang="en-IN" sz="1600">
                <a:solidFill>
                  <a:schemeClr val="dk1"/>
                </a:solidFill>
                <a:latin typeface="Arial" panose="020B0604020202020204"/>
                <a:ea typeface="Arial" panose="020B0604020202020204"/>
                <a:cs typeface="Arial" panose="020B0604020202020204"/>
                <a:sym typeface="Arial" panose="020B0604020202020204"/>
              </a:rPr>
              <a:t> table_schema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600">
                <a:solidFill>
                  <a:schemeClr val="dk1"/>
                </a:solidFill>
                <a:latin typeface="Arial" panose="020B0604020202020204"/>
                <a:ea typeface="Arial" panose="020B0604020202020204"/>
                <a:cs typeface="Arial" panose="020B0604020202020204"/>
                <a:sym typeface="Arial" panose="020B0604020202020204"/>
              </a:rPr>
              <a:t> 'DB2' </a:t>
            </a:r>
            <a:r>
              <a:rPr lang="en-IN" sz="1600">
                <a:solidFill>
                  <a:srgbClr val="0077AA"/>
                </a:solidFill>
                <a:latin typeface="Arial" panose="020B0604020202020204"/>
                <a:ea typeface="Arial" panose="020B0604020202020204"/>
                <a:cs typeface="Arial" panose="020B0604020202020204"/>
                <a:sym typeface="Arial" panose="020B0604020202020204"/>
              </a:rPr>
              <a:t>AND</a:t>
            </a:r>
            <a:r>
              <a:rPr lang="en-IN" sz="1600">
                <a:solidFill>
                  <a:schemeClr val="dk1"/>
                </a:solidFill>
                <a:latin typeface="Arial" panose="020B0604020202020204"/>
                <a:ea typeface="Arial" panose="020B0604020202020204"/>
                <a:cs typeface="Arial" panose="020B0604020202020204"/>
                <a:sym typeface="Arial" panose="020B0604020202020204"/>
              </a:rPr>
              <a:t> (table_name LIKE 'U%' </a:t>
            </a:r>
            <a:r>
              <a:rPr lang="en-IN" sz="1600">
                <a:solidFill>
                  <a:srgbClr val="0077AA"/>
                </a:solidFill>
                <a:latin typeface="Arial" panose="020B0604020202020204"/>
                <a:ea typeface="Arial" panose="020B0604020202020204"/>
                <a:cs typeface="Arial" panose="020B0604020202020204"/>
                <a:sym typeface="Arial" panose="020B0604020202020204"/>
              </a:rPr>
              <a:t>OR</a:t>
            </a:r>
            <a:r>
              <a:rPr lang="en-IN" sz="1600">
                <a:solidFill>
                  <a:schemeClr val="dk1"/>
                </a:solidFill>
                <a:latin typeface="Arial" panose="020B0604020202020204"/>
                <a:ea typeface="Arial" panose="020B0604020202020204"/>
                <a:cs typeface="Arial" panose="020B0604020202020204"/>
                <a:sym typeface="Arial" panose="020B0604020202020204"/>
              </a:rPr>
              <a:t> table_name LIKE 'L%');</a:t>
            </a:r>
            <a:endParaRPr lang="en-IN" sz="1600">
              <a:solidFill>
                <a:schemeClr val="dk1"/>
              </a:solidFill>
              <a:latin typeface="Arial" panose="020B0604020202020204"/>
              <a:ea typeface="Arial" panose="020B0604020202020204"/>
              <a:cs typeface="Arial" panose="020B0604020202020204"/>
              <a:sym typeface="Arial" panose="020B0604020202020204"/>
            </a:endParaRPr>
          </a:p>
        </p:txBody>
      </p:sp>
      <p:sp>
        <p:nvSpPr>
          <p:cNvPr id="1703" name="Google Shape;1703;p167"/>
          <p:cNvSpPr/>
          <p:nvPr/>
        </p:nvSpPr>
        <p:spPr>
          <a:xfrm>
            <a:off x="190550" y="1458000"/>
            <a:ext cx="864175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table_name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CHECK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 constraint_name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707" name="Shape 1707"/>
        <p:cNvGrpSpPr/>
        <p:nvPr/>
      </p:nvGrpSpPr>
      <p:grpSpPr>
        <a:xfrm>
          <a:off x="0" y="0"/>
          <a:ext cx="0" cy="0"/>
          <a:chOff x="0" y="0"/>
          <a:chExt cx="0" cy="0"/>
        </a:xfrm>
      </p:grpSpPr>
      <p:sp>
        <p:nvSpPr>
          <p:cNvPr id="1708" name="Google Shape;1708;p168"/>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alter table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09" name="Google Shape;1709;p168"/>
          <p:cNvSpPr/>
          <p:nvPr/>
        </p:nvSpPr>
        <p:spPr>
          <a:xfrm>
            <a:off x="3341297" y="3228945"/>
            <a:ext cx="550940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ALTER TABLE changes the structure of a table. </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710" name="Google Shape;1710;p168"/>
          <p:cNvSpPr/>
          <p:nvPr/>
        </p:nvSpPr>
        <p:spPr>
          <a:xfrm>
            <a:off x="262558" y="3933056"/>
            <a:ext cx="11594082"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 add or delete columns,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create or destroy indexes,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change the type of existing columns, or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rename columns or the table itself.</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cannot change the position of columns in table structure. </a:t>
            </a:r>
            <a:r>
              <a:rPr lang="en-IN" sz="1800">
                <a:solidFill>
                  <a:srgbClr val="00B050"/>
                </a:solidFill>
                <a:latin typeface="Arial" panose="020B0604020202020204"/>
                <a:ea typeface="Arial" panose="020B0604020202020204"/>
                <a:cs typeface="Arial" panose="020B0604020202020204"/>
                <a:sym typeface="Arial" panose="020B0604020202020204"/>
              </a:rPr>
              <a:t>If not, then what? create a new table with SELECT statement.</a:t>
            </a:r>
            <a:endParaRPr sz="1800">
              <a:solidFill>
                <a:srgbClr val="00B05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714" name="Shape 1714"/>
        <p:cNvGrpSpPr/>
        <p:nvPr/>
      </p:nvGrpSpPr>
      <p:grpSpPr>
        <a:xfrm>
          <a:off x="0" y="0"/>
          <a:ext cx="0" cy="0"/>
          <a:chOff x="0" y="0"/>
          <a:chExt cx="0" cy="0"/>
        </a:xfrm>
      </p:grpSpPr>
      <p:sp>
        <p:nvSpPr>
          <p:cNvPr id="1715" name="Google Shape;1715;p16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alter table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716" name="Google Shape;1716;p169"/>
          <p:cNvSpPr/>
          <p:nvPr/>
        </p:nvSpPr>
        <p:spPr>
          <a:xfrm>
            <a:off x="190550" y="188640"/>
            <a:ext cx="13260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i="1">
                <a:solidFill>
                  <a:srgbClr val="525A7D"/>
                </a:solidFill>
                <a:latin typeface="Arial" panose="020B0604020202020204"/>
                <a:ea typeface="Arial" panose="020B0604020202020204"/>
                <a:cs typeface="Arial" panose="020B0604020202020204"/>
                <a:sym typeface="Arial" panose="020B0604020202020204"/>
              </a:rPr>
              <a:t>syntax</a:t>
            </a:r>
            <a:endParaRPr lang="en-IN" sz="2800" b="1" i="1">
              <a:solidFill>
                <a:srgbClr val="525A7D"/>
              </a:solidFill>
              <a:latin typeface="Arial" panose="020B0604020202020204"/>
              <a:ea typeface="Arial" panose="020B0604020202020204"/>
              <a:cs typeface="Arial" panose="020B0604020202020204"/>
              <a:sym typeface="Arial" panose="020B0604020202020204"/>
            </a:endParaRPr>
          </a:p>
        </p:txBody>
      </p:sp>
      <p:sp>
        <p:nvSpPr>
          <p:cNvPr id="1717" name="Google Shape;1717;p169"/>
          <p:cNvSpPr/>
          <p:nvPr/>
        </p:nvSpPr>
        <p:spPr>
          <a:xfrm>
            <a:off x="190550" y="927884"/>
            <a:ext cx="11593288"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rgbClr val="0C0C0C"/>
                </a:solidFill>
                <a:latin typeface="Arial" panose="020B0604020202020204"/>
                <a:ea typeface="Arial" panose="020B0604020202020204"/>
                <a:cs typeface="Arial" panose="020B0604020202020204"/>
                <a:sym typeface="Arial" panose="020B0604020202020204"/>
              </a:rPr>
              <a:t> tbl_name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C0C0C"/>
                </a:solidFill>
                <a:latin typeface="Arial" panose="020B0604020202020204"/>
                <a:ea typeface="Arial" panose="020B0604020202020204"/>
                <a:cs typeface="Arial" panose="020B0604020202020204"/>
                <a:sym typeface="Arial" panose="020B0604020202020204"/>
              </a:rPr>
              <a:t>[alter_specification [, alter_specification] </a:t>
            </a:r>
            <a:r>
              <a:rPr lang="en-IN" sz="2000">
                <a:solidFill>
                  <a:srgbClr val="7F7F7F"/>
                </a:solidFill>
                <a:latin typeface="Arial" panose="020B0604020202020204"/>
                <a:ea typeface="Arial" panose="020B0604020202020204"/>
                <a:cs typeface="Arial" panose="020B0604020202020204"/>
                <a:sym typeface="Arial" panose="020B0604020202020204"/>
              </a:rPr>
              <a:t>. . .</a:t>
            </a:r>
            <a:endParaRPr sz="2000">
              <a:solidFill>
                <a:srgbClr val="7F7F7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COLUMN</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col_name column_definition</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FIRST</a:t>
            </a: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AFTER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col_name </a:t>
            </a:r>
            <a:r>
              <a:rPr lang="en-IN" sz="2000">
                <a:solidFill>
                  <a:srgbClr val="0C0C0C"/>
                </a:solidFill>
                <a:latin typeface="Arial" panose="020B0604020202020204"/>
                <a:ea typeface="Arial" panose="020B0604020202020204"/>
                <a:cs typeface="Arial" panose="020B0604020202020204"/>
                <a:sym typeface="Arial" panose="020B0604020202020204"/>
              </a:rPr>
              <a:t>]</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COLUMN</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col_name column_definition</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INDEX</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KEY</a:t>
            </a:r>
            <a:r>
              <a:rPr lang="en-IN" sz="2000">
                <a:solidFill>
                  <a:srgbClr val="0C0C0C"/>
                </a:solidFill>
                <a:latin typeface="Arial" panose="020B0604020202020204"/>
                <a:ea typeface="Arial" panose="020B0604020202020204"/>
                <a:cs typeface="Arial" panose="020B0604020202020204"/>
                <a:sym typeface="Arial" panose="020B0604020202020204"/>
              </a:rPr>
              <a:t>} [index_name] (</a:t>
            </a:r>
            <a:r>
              <a:rPr lang="en-IN" sz="2000" i="1">
                <a:solidFill>
                  <a:srgbClr val="000000"/>
                </a:solidFill>
                <a:latin typeface="Arial" panose="020B0604020202020204"/>
                <a:ea typeface="Arial" panose="020B0604020202020204"/>
                <a:cs typeface="Arial" panose="020B0604020202020204"/>
                <a:sym typeface="Arial" panose="020B0604020202020204"/>
              </a:rPr>
              <a:t>index_col_name</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CONSTRAINT</a:t>
            </a: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i="1">
                <a:solidFill>
                  <a:srgbClr val="000000"/>
                </a:solidFill>
                <a:latin typeface="Arial" panose="020B0604020202020204"/>
                <a:ea typeface="Arial" panose="020B0604020202020204"/>
                <a:cs typeface="Arial" panose="020B0604020202020204"/>
                <a:sym typeface="Arial" panose="020B0604020202020204"/>
              </a:rPr>
              <a:t>symbol </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PRIMARY</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KEY</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CONSTRAINT</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symbol</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UNIQUE</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KEY</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CONSTRAINT</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symbol</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FOREIGN</a:t>
            </a:r>
            <a:r>
              <a:rPr lang="en-IN" sz="2000" i="1">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KEY</a:t>
            </a:r>
            <a:r>
              <a:rPr lang="en-IN" sz="2000" i="1">
                <a:solidFill>
                  <a:srgbClr val="000000"/>
                </a:solidFill>
                <a:latin typeface="Arial" panose="020B0604020202020204"/>
                <a:ea typeface="Arial" panose="020B0604020202020204"/>
                <a:cs typeface="Arial" panose="020B0604020202020204"/>
                <a:sym typeface="Arial" panose="020B0604020202020204"/>
              </a:rPr>
              <a:t> reference_definition</a:t>
            </a:r>
            <a:endParaRPr lang="en-IN" sz="2000" i="1">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CHANGE</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COLUMN</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old_col_name new_col_name </a:t>
            </a:r>
            <a:r>
              <a:rPr lang="en-IN" sz="2000">
                <a:solidFill>
                  <a:srgbClr val="0C0C0C"/>
                </a:solidFill>
                <a:latin typeface="Arial" panose="020B0604020202020204"/>
                <a:ea typeface="Arial" panose="020B0604020202020204"/>
                <a:cs typeface="Arial" panose="020B0604020202020204"/>
                <a:sym typeface="Arial" panose="020B0604020202020204"/>
              </a:rPr>
              <a:t>column_definition [</a:t>
            </a:r>
            <a:r>
              <a:rPr lang="en-IN" sz="2000">
                <a:solidFill>
                  <a:srgbClr val="0077AA"/>
                </a:solidFill>
                <a:latin typeface="Arial" panose="020B0604020202020204"/>
                <a:ea typeface="Arial" panose="020B0604020202020204"/>
                <a:cs typeface="Arial" panose="020B0604020202020204"/>
                <a:sym typeface="Arial" panose="020B0604020202020204"/>
              </a:rPr>
              <a:t>FIRST</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AFTER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col_name</a:t>
            </a:r>
            <a:r>
              <a:rPr lang="en-IN" sz="2000">
                <a:solidFill>
                  <a:srgbClr val="0C0C0C"/>
                </a:solidFill>
                <a:latin typeface="Arial" panose="020B0604020202020204"/>
                <a:ea typeface="Arial" panose="020B0604020202020204"/>
                <a:cs typeface="Arial" panose="020B0604020202020204"/>
                <a:sym typeface="Arial" panose="020B0604020202020204"/>
              </a:rPr>
              <a:t>]</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MODIFY</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COLUMN</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col_name column_definition </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FIRST</a:t>
            </a: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AFTER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col</a:t>
            </a:r>
            <a:r>
              <a:rPr lang="en-IN" sz="2000">
                <a:solidFill>
                  <a:srgbClr val="0C0C0C"/>
                </a:solidFill>
                <a:latin typeface="Arial" panose="020B0604020202020204"/>
                <a:ea typeface="Arial" panose="020B0604020202020204"/>
                <a:cs typeface="Arial" panose="020B0604020202020204"/>
                <a:sym typeface="Arial" panose="020B0604020202020204"/>
              </a:rPr>
              <a:t>_</a:t>
            </a:r>
            <a:r>
              <a:rPr lang="en-IN" sz="2000" i="1">
                <a:solidFill>
                  <a:srgbClr val="000000"/>
                </a:solidFill>
                <a:latin typeface="Arial" panose="020B0604020202020204"/>
                <a:ea typeface="Arial" panose="020B0604020202020204"/>
                <a:cs typeface="Arial" panose="020B0604020202020204"/>
                <a:sym typeface="Arial" panose="020B0604020202020204"/>
              </a:rPr>
              <a:t>name</a:t>
            </a:r>
            <a:r>
              <a:rPr lang="en-IN" sz="2000">
                <a:solidFill>
                  <a:srgbClr val="0C0C0C"/>
                </a:solidFill>
                <a:latin typeface="Arial" panose="020B0604020202020204"/>
                <a:ea typeface="Arial" panose="020B0604020202020204"/>
                <a:cs typeface="Arial" panose="020B0604020202020204"/>
                <a:sym typeface="Arial" panose="020B0604020202020204"/>
              </a:rPr>
              <a:t>]</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COLUMN</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col_name</a:t>
            </a:r>
            <a:endParaRPr lang="en-IN" sz="2000" i="1">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PRIMARY</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KEY</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INDEX</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KEY</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index_name</a:t>
            </a:r>
            <a:endParaRPr lang="en-IN" sz="2000" i="1">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FOREIGN</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KEY</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fk_symbol</a:t>
            </a:r>
            <a:endParaRPr lang="en-IN" sz="2000" i="1">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RENAME</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TO</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AS</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new_tbl_name</a:t>
            </a:r>
            <a:endParaRPr lang="en-IN" sz="2000" i="1">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RENAME COLUMN </a:t>
            </a:r>
            <a:r>
              <a:rPr lang="en-IN" sz="2000" b="0" i="1">
                <a:solidFill>
                  <a:srgbClr val="000000"/>
                </a:solidFill>
                <a:latin typeface="Arial" panose="020B0604020202020204"/>
                <a:ea typeface="Arial" panose="020B0604020202020204"/>
                <a:cs typeface="Arial" panose="020B0604020202020204"/>
                <a:sym typeface="Arial" panose="020B0604020202020204"/>
              </a:rPr>
              <a:t>old_col_name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TO</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new_col_name</a:t>
            </a:r>
            <a:endParaRPr sz="2000" i="1">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ALTER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77AA"/>
                </a:solidFill>
                <a:latin typeface="Arial" panose="020B0604020202020204"/>
                <a:ea typeface="Arial" panose="020B0604020202020204"/>
                <a:cs typeface="Arial" panose="020B0604020202020204"/>
                <a:sym typeface="Arial" panose="020B0604020202020204"/>
              </a:rPr>
              <a:t>COLUMN</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col_name</a:t>
            </a:r>
            <a:r>
              <a:rPr lang="en-IN" sz="2000" b="0" i="0">
                <a:solidFill>
                  <a:srgbClr val="000000"/>
                </a:solidFill>
                <a:latin typeface="Arial" panose="020B0604020202020204"/>
                <a:ea typeface="Arial" panose="020B0604020202020204"/>
                <a:cs typeface="Arial" panose="020B0604020202020204"/>
                <a:sym typeface="Arial" panose="020B0604020202020204"/>
              </a:rPr>
              <a:t> { </a:t>
            </a:r>
            <a:r>
              <a:rPr lang="en-IN" sz="2000" b="0" i="0">
                <a:solidFill>
                  <a:srgbClr val="0077AA"/>
                </a:solidFill>
                <a:latin typeface="Arial" panose="020B0604020202020204"/>
                <a:ea typeface="Arial" panose="020B0604020202020204"/>
                <a:cs typeface="Arial" panose="020B0604020202020204"/>
                <a:sym typeface="Arial" panose="020B0604020202020204"/>
              </a:rPr>
              <a:t>SET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DEFAULT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literal</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1">
                <a:solidFill>
                  <a:srgbClr val="000000"/>
                </a:solidFill>
                <a:latin typeface="Arial" panose="020B0604020202020204"/>
                <a:ea typeface="Arial" panose="020B0604020202020204"/>
                <a:cs typeface="Arial" panose="020B0604020202020204"/>
                <a:sym typeface="Arial" panose="020B0604020202020204"/>
              </a:rPr>
              <a:t>expr</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SET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VISIBLE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INVISIBLE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DROP</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DEFAULT</a:t>
            </a:r>
            <a:r>
              <a:rPr lang="en-IN" sz="2000" b="0" i="0">
                <a:solidFill>
                  <a:srgbClr val="000000"/>
                </a:solidFill>
                <a:latin typeface="Arial" panose="020B0604020202020204"/>
                <a:ea typeface="Arial" panose="020B0604020202020204"/>
                <a:cs typeface="Arial" panose="020B0604020202020204"/>
                <a:sym typeface="Arial" panose="020B0604020202020204"/>
              </a:rPr>
              <a:t> }</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721" name="Shape 1721"/>
        <p:cNvGrpSpPr/>
        <p:nvPr/>
      </p:nvGrpSpPr>
      <p:grpSpPr>
        <a:xfrm>
          <a:off x="0" y="0"/>
          <a:ext cx="0" cy="0"/>
          <a:chOff x="0" y="0"/>
          <a:chExt cx="0" cy="0"/>
        </a:xfrm>
      </p:grpSpPr>
      <p:sp>
        <p:nvSpPr>
          <p:cNvPr id="1722" name="Google Shape;1722;p17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alter table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723" name="Google Shape;1723;p170"/>
          <p:cNvSpPr/>
          <p:nvPr/>
        </p:nvSpPr>
        <p:spPr>
          <a:xfrm>
            <a:off x="335360" y="332656"/>
            <a:ext cx="11521280" cy="27699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Change Columns</a:t>
            </a:r>
            <a:r>
              <a:rPr lang="en-IN" sz="1800">
                <a:solidFill>
                  <a:schemeClr val="dk1"/>
                </a:solidFill>
                <a:latin typeface="Arial" panose="020B0604020202020204"/>
                <a:ea typeface="Arial" panose="020B0604020202020204"/>
                <a:cs typeface="Arial" panose="020B0604020202020204"/>
                <a:sym typeface="Arial" panose="020B0604020202020204"/>
              </a:rPr>
              <a:t> :- You can rename a column using a CHANGE old_col_name new_col_name column_definition clause. To do so, specify the old and new column names and the definition that the column currently has.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Modify Columns :- </a:t>
            </a:r>
            <a:r>
              <a:rPr lang="en-IN" sz="1800">
                <a:solidFill>
                  <a:schemeClr val="dk1"/>
                </a:solidFill>
                <a:latin typeface="Arial" panose="020B0604020202020204"/>
                <a:ea typeface="Arial" panose="020B0604020202020204"/>
                <a:cs typeface="Arial" panose="020B0604020202020204"/>
                <a:sym typeface="Arial" panose="020B0604020202020204"/>
              </a:rPr>
              <a:t>You can also use MODIFY to change a column's type without renaming it.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Dropping Columns :- </a:t>
            </a:r>
            <a:r>
              <a:rPr lang="en-IN" sz="1800">
                <a:solidFill>
                  <a:schemeClr val="dk1"/>
                </a:solidFill>
                <a:latin typeface="Arial" panose="020B0604020202020204"/>
                <a:ea typeface="Arial" panose="020B0604020202020204"/>
                <a:cs typeface="Arial" panose="020B0604020202020204"/>
                <a:sym typeface="Arial" panose="020B0604020202020204"/>
              </a:rPr>
              <a:t>If a table contains only one column, the column cannot be dropped. If columns are dropped from a table, the columns are also removed from any index of which they are a part. If all columns that make up an index are dropped, the index is dropped as well.</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24" name="Google Shape;1724;p170"/>
          <p:cNvSpPr/>
          <p:nvPr/>
        </p:nvSpPr>
        <p:spPr>
          <a:xfrm>
            <a:off x="335360" y="3394806"/>
            <a:ext cx="10729192" cy="11387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To convert a table from one storage engine to another, use an ALTER TABLE statement that indicates the new engine: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25" name="Google Shape;1725;p170"/>
          <p:cNvSpPr/>
          <p:nvPr/>
        </p:nvSpPr>
        <p:spPr>
          <a:xfrm>
            <a:off x="358106" y="4725144"/>
            <a:ext cx="11498534" cy="129586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tbl_name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ENGINE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InnoDB</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tbl_name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ADD</a:t>
            </a:r>
            <a:r>
              <a:rPr lang="en-IN" sz="1800">
                <a:solidFill>
                  <a:schemeClr val="dk1"/>
                </a:solidFill>
                <a:latin typeface="Arial" panose="020B0604020202020204"/>
                <a:ea typeface="Arial" panose="020B0604020202020204"/>
                <a:cs typeface="Arial" panose="020B0604020202020204"/>
                <a:sym typeface="Arial" panose="020B0604020202020204"/>
              </a:rPr>
              <a:t> col1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ADD</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col2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rgbClr val="834689"/>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tbl_name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COLUMN</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col1,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COLUMN</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col2 ,</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ADD</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col3</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showMasterSp="0">
  <p:cSld>
    <p:spTree>
      <p:nvGrpSpPr>
        <p:cNvPr id="248" name="Shape 248"/>
        <p:cNvGrpSpPr/>
        <p:nvPr/>
      </p:nvGrpSpPr>
      <p:grpSpPr>
        <a:xfrm>
          <a:off x="0" y="0"/>
          <a:ext cx="0" cy="0"/>
          <a:chOff x="0" y="0"/>
          <a:chExt cx="0" cy="0"/>
        </a:xfrm>
      </p:grpSpPr>
      <p:sp>
        <p:nvSpPr>
          <p:cNvPr id="249" name="Google Shape;249;p17"/>
          <p:cNvSpPr txBox="1"/>
          <p:nvPr/>
        </p:nvSpPr>
        <p:spPr>
          <a:xfrm>
            <a:off x="1676400" y="2133600"/>
            <a:ext cx="8839200" cy="83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database?</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50" name="Google Shape;250;p17"/>
          <p:cNvPicPr preferRelativeResize="0"/>
          <p:nvPr/>
        </p:nvPicPr>
        <p:blipFill rotWithShape="1">
          <a:blip r:embed="rId1"/>
          <a:srcRect/>
          <a:stretch>
            <a:fillRect/>
          </a:stretch>
        </p:blipFill>
        <p:spPr>
          <a:xfrm>
            <a:off x="9059192" y="3140968"/>
            <a:ext cx="2592288" cy="3583060"/>
          </a:xfrm>
          <a:prstGeom prst="rect">
            <a:avLst/>
          </a:prstGeom>
          <a:noFill/>
          <a:ln>
            <a:noFill/>
          </a:ln>
        </p:spPr>
      </p:pic>
      <p:sp>
        <p:nvSpPr>
          <p:cNvPr id="251" name="Google Shape;251;p17"/>
          <p:cNvSpPr/>
          <p:nvPr/>
        </p:nvSpPr>
        <p:spPr>
          <a:xfrm>
            <a:off x="436984" y="836712"/>
            <a:ext cx="1121449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633E31"/>
                </a:solidFill>
                <a:latin typeface="Arial" panose="020B0604020202020204"/>
                <a:ea typeface="Arial" panose="020B0604020202020204"/>
                <a:cs typeface="Arial" panose="020B0604020202020204"/>
                <a:sym typeface="Arial" panose="020B0604020202020204"/>
              </a:rPr>
              <a:t>A </a:t>
            </a:r>
            <a:r>
              <a:rPr lang="en-IN" sz="2000" b="1">
                <a:solidFill>
                  <a:srgbClr val="633E31"/>
                </a:solidFill>
                <a:latin typeface="Arial" panose="020B0604020202020204"/>
                <a:ea typeface="Arial" panose="020B0604020202020204"/>
                <a:cs typeface="Arial" panose="020B0604020202020204"/>
                <a:sym typeface="Arial" panose="020B0604020202020204"/>
              </a:rPr>
              <a:t>database application</a:t>
            </a:r>
            <a:r>
              <a:rPr lang="en-IN" sz="2000">
                <a:solidFill>
                  <a:srgbClr val="633E31"/>
                </a:solidFill>
                <a:latin typeface="Arial" panose="020B0604020202020204"/>
                <a:ea typeface="Arial" panose="020B0604020202020204"/>
                <a:cs typeface="Arial" panose="020B0604020202020204"/>
                <a:sym typeface="Arial" panose="020B0604020202020204"/>
              </a:rPr>
              <a:t> is a computer program whose primary purpose is entering and retrieving information.</a:t>
            </a:r>
            <a:endParaRPr sz="2000">
              <a:solidFill>
                <a:srgbClr val="633E31"/>
              </a:solidFill>
              <a:latin typeface="Gill Sans" panose="020B0502020104020203"/>
              <a:ea typeface="Gill Sans" panose="020B0502020104020203"/>
              <a:cs typeface="Gill Sans" panose="020B0502020104020203"/>
              <a:sym typeface="Gill Sans" panose="020B0502020104020203"/>
            </a:endParaRPr>
          </a:p>
        </p:txBody>
      </p:sp>
      <p:sp>
        <p:nvSpPr>
          <p:cNvPr id="252" name="Google Shape;252;p17"/>
          <p:cNvSpPr txBox="1"/>
          <p:nvPr/>
        </p:nvSpPr>
        <p:spPr>
          <a:xfrm>
            <a:off x="436984" y="4149080"/>
            <a:ext cx="789126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633E31"/>
                </a:solidFill>
                <a:latin typeface="Arial" panose="020B0604020202020204"/>
                <a:ea typeface="Arial" panose="020B0604020202020204"/>
                <a:cs typeface="Arial" panose="020B0604020202020204"/>
                <a:sym typeface="Arial" panose="020B0604020202020204"/>
              </a:rPr>
              <a:t>A major purpose of a database system is to provide users with an </a:t>
            </a:r>
            <a:r>
              <a:rPr lang="en-IN" sz="2400" b="1" i="1">
                <a:solidFill>
                  <a:srgbClr val="633E31"/>
                </a:solidFill>
                <a:latin typeface="Arial" panose="020B0604020202020204"/>
                <a:ea typeface="Arial" panose="020B0604020202020204"/>
                <a:cs typeface="Arial" panose="020B0604020202020204"/>
                <a:sym typeface="Arial" panose="020B0604020202020204"/>
              </a:rPr>
              <a:t>abstract view </a:t>
            </a:r>
            <a:r>
              <a:rPr lang="en-IN" sz="2000">
                <a:solidFill>
                  <a:srgbClr val="633E31"/>
                </a:solidFill>
                <a:latin typeface="Arial" panose="020B0604020202020204"/>
                <a:ea typeface="Arial" panose="020B0604020202020204"/>
                <a:cs typeface="Arial" panose="020B0604020202020204"/>
                <a:sym typeface="Arial" panose="020B0604020202020204"/>
              </a:rPr>
              <a:t>of the data.</a:t>
            </a:r>
            <a:endParaRPr lang="en-IN" sz="2000">
              <a:solidFill>
                <a:srgbClr val="633E31"/>
              </a:solidFill>
              <a:latin typeface="Arial" panose="020B0604020202020204"/>
              <a:ea typeface="Arial" panose="020B0604020202020204"/>
              <a:cs typeface="Arial" panose="020B0604020202020204"/>
              <a:sym typeface="Arial" panose="020B0604020202020204"/>
            </a:endParaRPr>
          </a:p>
        </p:txBody>
      </p:sp>
      <p:sp>
        <p:nvSpPr>
          <p:cNvPr id="253" name="Google Shape;253;p17"/>
          <p:cNvSpPr txBox="1"/>
          <p:nvPr/>
        </p:nvSpPr>
        <p:spPr>
          <a:xfrm>
            <a:off x="436984" y="5253116"/>
            <a:ext cx="789126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1">
                <a:solidFill>
                  <a:schemeClr val="dk1"/>
                </a:solidFill>
                <a:latin typeface="Gill Sans" panose="020B0502020104020203"/>
                <a:ea typeface="Gill Sans" panose="020B0502020104020203"/>
                <a:cs typeface="Gill Sans" panose="020B0502020104020203"/>
                <a:sym typeface="Gill Sans" panose="020B0502020104020203"/>
              </a:rPr>
              <a:t>abstract means </a:t>
            </a:r>
            <a:r>
              <a:rPr lang="en-IN" sz="1800" b="0" i="0">
                <a:solidFill>
                  <a:srgbClr val="202124"/>
                </a:solidFill>
                <a:latin typeface="Arial" panose="020B0604020202020204"/>
                <a:ea typeface="Arial" panose="020B0604020202020204"/>
                <a:cs typeface="Arial" panose="020B0604020202020204"/>
                <a:sym typeface="Arial" panose="020B0604020202020204"/>
              </a:rPr>
              <a:t>existing in thought or as an idea but not having a physical or concrete existence.</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729" name="Shape 1729"/>
        <p:cNvGrpSpPr/>
        <p:nvPr/>
      </p:nvGrpSpPr>
      <p:grpSpPr>
        <a:xfrm>
          <a:off x="0" y="0"/>
          <a:ext cx="0" cy="0"/>
          <a:chOff x="0" y="0"/>
          <a:chExt cx="0" cy="0"/>
        </a:xfrm>
      </p:grpSpPr>
      <p:sp>
        <p:nvSpPr>
          <p:cNvPr id="1730" name="Google Shape;1730;p171"/>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add column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31" name="Google Shape;1731;p171"/>
          <p:cNvSpPr/>
          <p:nvPr/>
        </p:nvSpPr>
        <p:spPr>
          <a:xfrm>
            <a:off x="191812" y="3906922"/>
            <a:ext cx="10008644"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rgbClr val="0C0C0C"/>
                </a:solidFill>
                <a:latin typeface="Arial" panose="020B0604020202020204"/>
                <a:ea typeface="Arial" panose="020B0604020202020204"/>
                <a:cs typeface="Arial" panose="020B0604020202020204"/>
                <a:sym typeface="Arial" panose="020B0604020202020204"/>
              </a:rPr>
              <a:t> tbl_name [alter_specification [, alter_specification]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C0C0C"/>
                </a:solidFill>
                <a:latin typeface="Arial" panose="020B0604020202020204"/>
                <a:ea typeface="Arial" panose="020B0604020202020204"/>
                <a:cs typeface="Arial" panose="020B0604020202020204"/>
                <a:sym typeface="Arial" panose="020B0604020202020204"/>
              </a:rPr>
              <a:t>alter_specification</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rgbClr val="0C0C0C"/>
                </a:solidFill>
                <a:latin typeface="Arial" panose="020B0604020202020204"/>
                <a:ea typeface="Arial" panose="020B0604020202020204"/>
                <a:cs typeface="Arial" panose="020B0604020202020204"/>
                <a:sym typeface="Arial" panose="020B0604020202020204"/>
              </a:rPr>
              <a:t> [COLUMN] col_name column_definition [FIRST | AFTER col_name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ADD</a:t>
            </a:r>
            <a:r>
              <a:rPr lang="en-IN" sz="2000">
                <a:solidFill>
                  <a:srgbClr val="0C0C0C"/>
                </a:solidFill>
                <a:latin typeface="Arial" panose="020B0604020202020204"/>
                <a:ea typeface="Arial" panose="020B0604020202020204"/>
                <a:cs typeface="Arial" panose="020B0604020202020204"/>
                <a:sym typeface="Arial" panose="020B0604020202020204"/>
              </a:rPr>
              <a:t> [COLUMN] (col_name column_definition,</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a:t>
            </a:r>
            <a:endParaRPr lang="en-IN" sz="2000">
              <a:solidFill>
                <a:srgbClr val="0C0C0C"/>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735" name="Shape 1735"/>
        <p:cNvGrpSpPr/>
        <p:nvPr/>
      </p:nvGrpSpPr>
      <p:grpSpPr>
        <a:xfrm>
          <a:off x="0" y="0"/>
          <a:ext cx="0" cy="0"/>
          <a:chOff x="0" y="0"/>
          <a:chExt cx="0" cy="0"/>
        </a:xfrm>
      </p:grpSpPr>
      <p:sp>
        <p:nvSpPr>
          <p:cNvPr id="1736" name="Google Shape;1736;p172"/>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modify column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37" name="Google Shape;1737;p172"/>
          <p:cNvSpPr/>
          <p:nvPr/>
        </p:nvSpPr>
        <p:spPr>
          <a:xfrm>
            <a:off x="191812" y="3895888"/>
            <a:ext cx="10008644"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rgbClr val="0C0C0C"/>
                </a:solidFill>
                <a:latin typeface="Arial" panose="020B0604020202020204"/>
                <a:ea typeface="Arial" panose="020B0604020202020204"/>
                <a:cs typeface="Arial" panose="020B0604020202020204"/>
                <a:sym typeface="Arial" panose="020B0604020202020204"/>
              </a:rPr>
              <a:t> tbl_name [alter_specification [, alter_specification]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C0C0C"/>
                </a:solidFill>
                <a:latin typeface="Arial" panose="020B0604020202020204"/>
                <a:ea typeface="Arial" panose="020B0604020202020204"/>
                <a:cs typeface="Arial" panose="020B0604020202020204"/>
                <a:sym typeface="Arial" panose="020B0604020202020204"/>
              </a:rPr>
              <a:t>alter_specification</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MODIFY</a:t>
            </a:r>
            <a:r>
              <a:rPr lang="en-IN" sz="2000">
                <a:solidFill>
                  <a:srgbClr val="0C0C0C"/>
                </a:solidFill>
                <a:latin typeface="Arial" panose="020B0604020202020204"/>
                <a:ea typeface="Arial" panose="020B0604020202020204"/>
                <a:cs typeface="Arial" panose="020B0604020202020204"/>
                <a:sym typeface="Arial" panose="020B0604020202020204"/>
              </a:rPr>
              <a:t> [COLUMN] col_name column_definition [FIRST | AFTER col_name]</a:t>
            </a:r>
            <a:endParaRPr lang="en-IN" sz="2000">
              <a:solidFill>
                <a:srgbClr val="0C0C0C"/>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741" name="Shape 1741"/>
        <p:cNvGrpSpPr/>
        <p:nvPr/>
      </p:nvGrpSpPr>
      <p:grpSpPr>
        <a:xfrm>
          <a:off x="0" y="0"/>
          <a:ext cx="0" cy="0"/>
          <a:chOff x="0" y="0"/>
          <a:chExt cx="0" cy="0"/>
        </a:xfrm>
      </p:grpSpPr>
      <p:sp>
        <p:nvSpPr>
          <p:cNvPr id="1742" name="Google Shape;1742;p173"/>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rename column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43" name="Google Shape;1743;p173"/>
          <p:cNvSpPr/>
          <p:nvPr/>
        </p:nvSpPr>
        <p:spPr>
          <a:xfrm>
            <a:off x="191812" y="3895888"/>
            <a:ext cx="11592820"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rgbClr val="0C0C0C"/>
                </a:solidFill>
                <a:latin typeface="Arial" panose="020B0604020202020204"/>
                <a:ea typeface="Arial" panose="020B0604020202020204"/>
                <a:cs typeface="Arial" panose="020B0604020202020204"/>
                <a:sym typeface="Arial" panose="020B0604020202020204"/>
              </a:rPr>
              <a:t> tbl_name [alter_specification [, alter_specification]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C0C0C"/>
                </a:solidFill>
                <a:latin typeface="Arial" panose="020B0604020202020204"/>
                <a:ea typeface="Arial" panose="020B0604020202020204"/>
                <a:cs typeface="Arial" panose="020B0604020202020204"/>
                <a:sym typeface="Arial" panose="020B0604020202020204"/>
              </a:rPr>
              <a:t>alter_specification</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RENAME</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COLUMN</a:t>
            </a:r>
            <a:r>
              <a:rPr lang="en-IN" sz="2000">
                <a:solidFill>
                  <a:srgbClr val="0C0C0C"/>
                </a:solidFill>
                <a:latin typeface="Arial" panose="020B0604020202020204"/>
                <a:ea typeface="Arial" panose="020B0604020202020204"/>
                <a:cs typeface="Arial" panose="020B0604020202020204"/>
                <a:sym typeface="Arial" panose="020B0604020202020204"/>
              </a:rPr>
              <a:t> old_col_name TO new_col_name</a:t>
            </a:r>
            <a:endParaRPr lang="en-IN" sz="2000">
              <a:solidFill>
                <a:srgbClr val="0C0C0C"/>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747" name="Shape 1747"/>
        <p:cNvGrpSpPr/>
        <p:nvPr/>
      </p:nvGrpSpPr>
      <p:grpSpPr>
        <a:xfrm>
          <a:off x="0" y="0"/>
          <a:ext cx="0" cy="0"/>
          <a:chOff x="0" y="0"/>
          <a:chExt cx="0" cy="0"/>
        </a:xfrm>
      </p:grpSpPr>
      <p:sp>
        <p:nvSpPr>
          <p:cNvPr id="1748" name="Google Shape;1748;p174"/>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change column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49" name="Google Shape;1749;p174"/>
          <p:cNvSpPr/>
          <p:nvPr/>
        </p:nvSpPr>
        <p:spPr>
          <a:xfrm>
            <a:off x="191812" y="3895888"/>
            <a:ext cx="11592820"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rgbClr val="0C0C0C"/>
                </a:solidFill>
                <a:latin typeface="Arial" panose="020B0604020202020204"/>
                <a:ea typeface="Arial" panose="020B0604020202020204"/>
                <a:cs typeface="Arial" panose="020B0604020202020204"/>
                <a:sym typeface="Arial" panose="020B0604020202020204"/>
              </a:rPr>
              <a:t> tbl_name [alter_specification [, alter_specification]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C0C0C"/>
                </a:solidFill>
                <a:latin typeface="Arial" panose="020B0604020202020204"/>
                <a:ea typeface="Arial" panose="020B0604020202020204"/>
                <a:cs typeface="Arial" panose="020B0604020202020204"/>
                <a:sym typeface="Arial" panose="020B0604020202020204"/>
              </a:rPr>
              <a:t>alter_specification</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CHANGE</a:t>
            </a:r>
            <a:r>
              <a:rPr lang="en-IN" sz="2000">
                <a:solidFill>
                  <a:srgbClr val="0C0C0C"/>
                </a:solidFill>
                <a:latin typeface="Arial" panose="020B0604020202020204"/>
                <a:ea typeface="Arial" panose="020B0604020202020204"/>
                <a:cs typeface="Arial" panose="020B0604020202020204"/>
                <a:sym typeface="Arial" panose="020B0604020202020204"/>
              </a:rPr>
              <a:t> [COLUMN] old_col_name new_col_name column_definition [ FIRST | AFTER col_name ] </a:t>
            </a:r>
            <a:endParaRPr lang="en-IN" sz="2000">
              <a:solidFill>
                <a:srgbClr val="0C0C0C"/>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753" name="Shape 1753"/>
        <p:cNvGrpSpPr/>
        <p:nvPr/>
      </p:nvGrpSpPr>
      <p:grpSpPr>
        <a:xfrm>
          <a:off x="0" y="0"/>
          <a:ext cx="0" cy="0"/>
          <a:chOff x="0" y="0"/>
          <a:chExt cx="0" cy="0"/>
        </a:xfrm>
      </p:grpSpPr>
      <p:sp>
        <p:nvSpPr>
          <p:cNvPr id="1754" name="Google Shape;1754;p175"/>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drop column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55" name="Google Shape;1755;p175"/>
          <p:cNvSpPr/>
          <p:nvPr/>
        </p:nvSpPr>
        <p:spPr>
          <a:xfrm>
            <a:off x="191812" y="3895888"/>
            <a:ext cx="10008644"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rgbClr val="0C0C0C"/>
                </a:solidFill>
                <a:latin typeface="Arial" panose="020B0604020202020204"/>
                <a:ea typeface="Arial" panose="020B0604020202020204"/>
                <a:cs typeface="Arial" panose="020B0604020202020204"/>
                <a:sym typeface="Arial" panose="020B0604020202020204"/>
              </a:rPr>
              <a:t> tbl_name [alter_specification [, alter_specification]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C0C0C"/>
                </a:solidFill>
                <a:latin typeface="Arial" panose="020B0604020202020204"/>
                <a:ea typeface="Arial" panose="020B0604020202020204"/>
                <a:cs typeface="Arial" panose="020B0604020202020204"/>
                <a:sym typeface="Arial" panose="020B0604020202020204"/>
              </a:rPr>
              <a:t>alter_specification</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DROP</a:t>
            </a:r>
            <a:r>
              <a:rPr lang="en-IN" sz="2000">
                <a:solidFill>
                  <a:srgbClr val="0C0C0C"/>
                </a:solidFill>
                <a:latin typeface="Arial" panose="020B0604020202020204"/>
                <a:ea typeface="Arial" panose="020B0604020202020204"/>
                <a:cs typeface="Arial" panose="020B0604020202020204"/>
                <a:sym typeface="Arial" panose="020B0604020202020204"/>
              </a:rPr>
              <a:t> [COLUMN] col_name</a:t>
            </a:r>
            <a:endParaRPr lang="en-IN" sz="2000">
              <a:solidFill>
                <a:srgbClr val="0C0C0C"/>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759" name="Shape 1759"/>
        <p:cNvGrpSpPr/>
        <p:nvPr/>
      </p:nvGrpSpPr>
      <p:grpSpPr>
        <a:xfrm>
          <a:off x="0" y="0"/>
          <a:ext cx="0" cy="0"/>
          <a:chOff x="0" y="0"/>
          <a:chExt cx="0" cy="0"/>
        </a:xfrm>
      </p:grpSpPr>
      <p:sp>
        <p:nvSpPr>
          <p:cNvPr id="1760" name="Google Shape;1760;p176"/>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drop table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61" name="Google Shape;1761;p176"/>
          <p:cNvSpPr/>
          <p:nvPr/>
        </p:nvSpPr>
        <p:spPr>
          <a:xfrm>
            <a:off x="406574" y="3356992"/>
            <a:ext cx="11161240" cy="310854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DROP and TRUNCATE are DDL commands, whereas DELETE is a DML command.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DELETE operations can be rolled back (undone), while DROP and TRUNCATE operations cannot be rolled back (DDL statements  are auto committed).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Dropping a TABLE also drops any TRIGGERS for the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Dropping a TABLE also drops any INDEX for the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Dropping a TABLE will not drops any VIEW for the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you try to drop a PARENT/MASTER TABLE, it will not get dropped.</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765" name="Shape 1765"/>
        <p:cNvGrpSpPr/>
        <p:nvPr/>
      </p:nvGrpSpPr>
      <p:grpSpPr>
        <a:xfrm>
          <a:off x="0" y="0"/>
          <a:ext cx="0" cy="0"/>
          <a:chOff x="0" y="0"/>
          <a:chExt cx="0" cy="0"/>
        </a:xfrm>
      </p:grpSpPr>
      <p:sp>
        <p:nvSpPr>
          <p:cNvPr id="1766" name="Google Shape;1766;p17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drop table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767" name="Google Shape;1767;p177"/>
          <p:cNvSpPr/>
          <p:nvPr/>
        </p:nvSpPr>
        <p:spPr>
          <a:xfrm>
            <a:off x="208484" y="1419237"/>
            <a:ext cx="883804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DROP</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[TEMPORARY] TABLE [IF EXISTS] </a:t>
            </a:r>
            <a:r>
              <a:rPr lang="en-IN" sz="2000">
                <a:solidFill>
                  <a:srgbClr val="0C0C0C"/>
                </a:solidFill>
                <a:latin typeface="Arial" panose="020B0604020202020204"/>
                <a:ea typeface="Arial" panose="020B0604020202020204"/>
                <a:cs typeface="Arial" panose="020B0604020202020204"/>
                <a:sym typeface="Arial" panose="020B0604020202020204"/>
              </a:rPr>
              <a:t>tbl_name [, tbl_name] ...</a:t>
            </a:r>
            <a:endParaRPr sz="2000">
              <a:solidFill>
                <a:srgbClr val="0C0C0C"/>
              </a:solidFill>
              <a:latin typeface="Arial" panose="020B0604020202020204"/>
              <a:ea typeface="Arial" panose="020B0604020202020204"/>
              <a:cs typeface="Arial" panose="020B0604020202020204"/>
              <a:sym typeface="Arial" panose="020B0604020202020204"/>
            </a:endParaRPr>
          </a:p>
        </p:txBody>
      </p:sp>
      <p:sp>
        <p:nvSpPr>
          <p:cNvPr id="1768" name="Google Shape;1768;p177"/>
          <p:cNvSpPr/>
          <p:nvPr/>
        </p:nvSpPr>
        <p:spPr>
          <a:xfrm>
            <a:off x="208484" y="2204864"/>
            <a:ext cx="11653916" cy="15388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All table data and the table definition are removed/dropped.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it is desired to delete only the records but to leave the table definition for future use, then the </a:t>
            </a:r>
            <a:r>
              <a:rPr lang="en-IN" sz="1800" b="1" i="1">
                <a:solidFill>
                  <a:schemeClr val="dk1"/>
                </a:solidFill>
                <a:latin typeface="Arial" panose="020B0604020202020204"/>
                <a:ea typeface="Arial" panose="020B0604020202020204"/>
                <a:cs typeface="Arial" panose="020B0604020202020204"/>
                <a:sym typeface="Arial" panose="020B0604020202020204"/>
              </a:rPr>
              <a:t>DELETE</a:t>
            </a:r>
            <a:r>
              <a:rPr lang="en-IN" sz="1800">
                <a:solidFill>
                  <a:schemeClr val="dk1"/>
                </a:solidFill>
                <a:latin typeface="Arial" panose="020B0604020202020204"/>
                <a:ea typeface="Arial" panose="020B0604020202020204"/>
                <a:cs typeface="Arial" panose="020B0604020202020204"/>
                <a:sym typeface="Arial" panose="020B0604020202020204"/>
              </a:rPr>
              <a:t> command should be used instead of </a:t>
            </a:r>
            <a:r>
              <a:rPr lang="en-IN" sz="1800" b="1" i="1">
                <a:solidFill>
                  <a:schemeClr val="dk1"/>
                </a:solidFill>
                <a:latin typeface="Arial" panose="020B0604020202020204"/>
                <a:ea typeface="Arial" panose="020B0604020202020204"/>
                <a:cs typeface="Arial" panose="020B0604020202020204"/>
                <a:sym typeface="Arial" panose="020B0604020202020204"/>
              </a:rPr>
              <a:t>DROP TABLE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69" name="Google Shape;1769;p177"/>
          <p:cNvSpPr/>
          <p:nvPr/>
        </p:nvSpPr>
        <p:spPr>
          <a:xfrm>
            <a:off x="329600" y="4077348"/>
            <a:ext cx="5333558" cy="129586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rgbClr val="0C0C0C"/>
                </a:solidFill>
                <a:latin typeface="Arial" panose="020B0604020202020204"/>
                <a:ea typeface="Arial" panose="020B0604020202020204"/>
                <a:cs typeface="Arial" panose="020B0604020202020204"/>
                <a:sym typeface="Arial" panose="020B0604020202020204"/>
              </a:rPr>
              <a:t> login;</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rgbClr val="0C0C0C"/>
                </a:solidFill>
                <a:latin typeface="Arial" panose="020B0604020202020204"/>
                <a:ea typeface="Arial" panose="020B0604020202020204"/>
                <a:cs typeface="Arial" panose="020B0604020202020204"/>
                <a:sym typeface="Arial" panose="020B0604020202020204"/>
              </a:rPr>
              <a:t> users;</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rgbClr val="0C0C0C"/>
                </a:solidFill>
                <a:latin typeface="Arial" panose="020B0604020202020204"/>
                <a:ea typeface="Arial" panose="020B0604020202020204"/>
                <a:cs typeface="Arial" panose="020B0604020202020204"/>
                <a:sym typeface="Arial" panose="020B0604020202020204"/>
              </a:rPr>
              <a:t> login, users;</a:t>
            </a:r>
            <a:endParaRPr lang="en-IN" sz="1800">
              <a:solidFill>
                <a:srgbClr val="0C0C0C"/>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773" name="Shape 1773"/>
        <p:cNvGrpSpPr/>
        <p:nvPr/>
      </p:nvGrpSpPr>
      <p:grpSpPr>
        <a:xfrm>
          <a:off x="0" y="0"/>
          <a:ext cx="0" cy="0"/>
          <a:chOff x="0" y="0"/>
          <a:chExt cx="0" cy="0"/>
        </a:xfrm>
      </p:grpSpPr>
      <p:sp>
        <p:nvSpPr>
          <p:cNvPr id="1774" name="Google Shape;1774;p178"/>
          <p:cNvSpPr txBox="1"/>
          <p:nvPr/>
        </p:nvSpPr>
        <p:spPr>
          <a:xfrm>
            <a:off x="1676975" y="2578244"/>
            <a:ext cx="8838049" cy="8507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create temporary table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75" name="Google Shape;1775;p178"/>
          <p:cNvSpPr txBox="1"/>
          <p:nvPr/>
        </p:nvSpPr>
        <p:spPr>
          <a:xfrm>
            <a:off x="263352" y="5301208"/>
            <a:ext cx="1159328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it is possible to create, alter, drop, and write (Insert, Update, and Delete rows) to TEMPORARY tables.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779" name="Shape 1779"/>
        <p:cNvGrpSpPr/>
        <p:nvPr/>
      </p:nvGrpSpPr>
      <p:grpSpPr>
        <a:xfrm>
          <a:off x="0" y="0"/>
          <a:ext cx="0" cy="0"/>
          <a:chOff x="0" y="0"/>
          <a:chExt cx="0" cy="0"/>
        </a:xfrm>
      </p:grpSpPr>
      <p:sp>
        <p:nvSpPr>
          <p:cNvPr id="1780" name="Google Shape;1780;p17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temporary table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1781" name="Google Shape;1781;p179"/>
          <p:cNvGrpSpPr/>
          <p:nvPr/>
        </p:nvGrpSpPr>
        <p:grpSpPr>
          <a:xfrm>
            <a:off x="262558" y="869754"/>
            <a:ext cx="11665296" cy="5664882"/>
            <a:chOff x="262558" y="869754"/>
            <a:chExt cx="11665296" cy="5664882"/>
          </a:xfrm>
        </p:grpSpPr>
        <p:sp>
          <p:nvSpPr>
            <p:cNvPr id="1782" name="Google Shape;1782;p179"/>
            <p:cNvSpPr/>
            <p:nvPr/>
          </p:nvSpPr>
          <p:spPr>
            <a:xfrm>
              <a:off x="262558" y="869754"/>
              <a:ext cx="11665296" cy="520142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 use the </a:t>
              </a:r>
              <a:r>
                <a:rPr lang="en-IN" sz="1800" i="1">
                  <a:solidFill>
                    <a:schemeClr val="dk1"/>
                  </a:solidFill>
                  <a:latin typeface="Arial" panose="020B0604020202020204"/>
                  <a:ea typeface="Arial" panose="020B0604020202020204"/>
                  <a:cs typeface="Arial" panose="020B0604020202020204"/>
                  <a:sym typeface="Arial" panose="020B0604020202020204"/>
                </a:rPr>
                <a:t>TEMPORARY</a:t>
              </a:r>
              <a:r>
                <a:rPr lang="en-IN" sz="1800">
                  <a:solidFill>
                    <a:schemeClr val="dk1"/>
                  </a:solidFill>
                  <a:latin typeface="Arial" panose="020B0604020202020204"/>
                  <a:ea typeface="Arial" panose="020B0604020202020204"/>
                  <a:cs typeface="Arial" panose="020B0604020202020204"/>
                  <a:sym typeface="Arial" panose="020B0604020202020204"/>
                </a:rPr>
                <a:t> keyword when creating a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 A </a:t>
              </a:r>
              <a:r>
                <a:rPr lang="en-IN" sz="1800" i="1">
                  <a:solidFill>
                    <a:schemeClr val="dk1"/>
                  </a:solidFill>
                  <a:latin typeface="Arial" panose="020B0604020202020204"/>
                  <a:ea typeface="Arial" panose="020B0604020202020204"/>
                  <a:cs typeface="Arial" panose="020B0604020202020204"/>
                  <a:sym typeface="Arial" panose="020B0604020202020204"/>
                </a:rPr>
                <a:t>TEMPORARY</a:t>
              </a:r>
              <a:r>
                <a:rPr lang="en-IN" sz="1800">
                  <a:solidFill>
                    <a:schemeClr val="dk1"/>
                  </a:solidFill>
                  <a:latin typeface="Arial" panose="020B0604020202020204"/>
                  <a:ea typeface="Arial" panose="020B0604020202020204"/>
                  <a:cs typeface="Arial" panose="020B0604020202020204"/>
                  <a:sym typeface="Arial" panose="020B0604020202020204"/>
                </a:rPr>
                <a:t> table is visible only to the current session, and is dropped automatically when the session is closed.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Use </a:t>
              </a:r>
              <a:r>
                <a:rPr lang="en-IN" sz="1800" i="1">
                  <a:solidFill>
                    <a:schemeClr val="dk1"/>
                  </a:solidFill>
                  <a:latin typeface="Arial" panose="020B0604020202020204"/>
                  <a:ea typeface="Arial" panose="020B0604020202020204"/>
                  <a:cs typeface="Arial" panose="020B0604020202020204"/>
                  <a:sym typeface="Arial" panose="020B0604020202020204"/>
                </a:rPr>
                <a:t>TEMPORARY</a:t>
              </a:r>
              <a:r>
                <a:rPr lang="en-IN" sz="1800">
                  <a:solidFill>
                    <a:schemeClr val="dk1"/>
                  </a:solidFill>
                  <a:latin typeface="Arial" panose="020B0604020202020204"/>
                  <a:ea typeface="Arial" panose="020B0604020202020204"/>
                  <a:cs typeface="Arial" panose="020B0604020202020204"/>
                  <a:sym typeface="Arial" panose="020B0604020202020204"/>
                </a:rPr>
                <a:t> table with the same name as the original can be useful when you want to try some statements that modify the contents of the table, without changing the original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permanent (original) table becomes hidden (inaccessible) to the client who creates the </a:t>
              </a:r>
              <a:r>
                <a:rPr lang="en-IN" sz="1800" i="1">
                  <a:solidFill>
                    <a:schemeClr val="dk1"/>
                  </a:solidFill>
                  <a:latin typeface="Arial" panose="020B0604020202020204"/>
                  <a:ea typeface="Arial" panose="020B0604020202020204"/>
                  <a:cs typeface="Arial" panose="020B0604020202020204"/>
                  <a:sym typeface="Arial" panose="020B0604020202020204"/>
                </a:rPr>
                <a:t>TEMPORARY</a:t>
              </a:r>
              <a:r>
                <a:rPr lang="en-IN" sz="1800">
                  <a:solidFill>
                    <a:schemeClr val="dk1"/>
                  </a:solidFill>
                  <a:latin typeface="Arial" panose="020B0604020202020204"/>
                  <a:ea typeface="Arial" panose="020B0604020202020204"/>
                  <a:cs typeface="Arial" panose="020B0604020202020204"/>
                  <a:sym typeface="Arial" panose="020B0604020202020204"/>
                </a:rPr>
                <a:t> table with same name as the original.</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you issue a DROP TABLE statement, the </a:t>
              </a:r>
              <a:r>
                <a:rPr lang="en-IN" sz="1800" i="1">
                  <a:solidFill>
                    <a:schemeClr val="dk1"/>
                  </a:solidFill>
                  <a:latin typeface="Arial" panose="020B0604020202020204"/>
                  <a:ea typeface="Arial" panose="020B0604020202020204"/>
                  <a:cs typeface="Arial" panose="020B0604020202020204"/>
                  <a:sym typeface="Arial" panose="020B0604020202020204"/>
                </a:rPr>
                <a:t>TEMPORARY</a:t>
              </a:r>
              <a:r>
                <a:rPr lang="en-IN" sz="1800">
                  <a:solidFill>
                    <a:schemeClr val="dk1"/>
                  </a:solidFill>
                  <a:latin typeface="Arial" panose="020B0604020202020204"/>
                  <a:ea typeface="Arial" panose="020B0604020202020204"/>
                  <a:cs typeface="Arial" panose="020B0604020202020204"/>
                  <a:sym typeface="Arial" panose="020B0604020202020204"/>
                </a:rPr>
                <a:t> table is removed and the original table reappears, it is possible, only when then original </a:t>
              </a:r>
              <a:r>
                <a:rPr lang="en-IN" sz="1800" i="1">
                  <a:solidFill>
                    <a:schemeClr val="dk1"/>
                  </a:solidFill>
                  <a:latin typeface="Arial" panose="020B0604020202020204"/>
                  <a:ea typeface="Arial" panose="020B0604020202020204"/>
                  <a:cs typeface="Arial" panose="020B0604020202020204"/>
                  <a:sym typeface="Arial" panose="020B0604020202020204"/>
                </a:rPr>
                <a:t>tbl_name</a:t>
              </a:r>
              <a:r>
                <a:rPr lang="en-IN" sz="1800">
                  <a:solidFill>
                    <a:schemeClr val="dk1"/>
                  </a:solidFill>
                  <a:latin typeface="Arial" panose="020B0604020202020204"/>
                  <a:ea typeface="Arial" panose="020B0604020202020204"/>
                  <a:cs typeface="Arial" panose="020B0604020202020204"/>
                  <a:sym typeface="Arial" panose="020B0604020202020204"/>
                </a:rPr>
                <a:t> and temporary </a:t>
              </a:r>
              <a:r>
                <a:rPr lang="en-IN" sz="1800" i="1">
                  <a:solidFill>
                    <a:schemeClr val="dk1"/>
                  </a:solidFill>
                  <a:latin typeface="Arial" panose="020B0604020202020204"/>
                  <a:ea typeface="Arial" panose="020B0604020202020204"/>
                  <a:cs typeface="Arial" panose="020B0604020202020204"/>
                  <a:sym typeface="Arial" panose="020B0604020202020204"/>
                </a:rPr>
                <a:t>tbl_name</a:t>
              </a:r>
              <a:r>
                <a:rPr lang="en-IN" sz="1800">
                  <a:solidFill>
                    <a:schemeClr val="dk1"/>
                  </a:solidFill>
                  <a:latin typeface="Arial" panose="020B0604020202020204"/>
                  <a:ea typeface="Arial" panose="020B0604020202020204"/>
                  <a:cs typeface="Arial" panose="020B0604020202020204"/>
                  <a:sym typeface="Arial" panose="020B0604020202020204"/>
                </a:rPr>
                <a:t> are same.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original table also reappears if you rename the </a:t>
              </a:r>
              <a:r>
                <a:rPr lang="en-IN" sz="1800" i="1">
                  <a:solidFill>
                    <a:schemeClr val="dk1"/>
                  </a:solidFill>
                  <a:latin typeface="Arial" panose="020B0604020202020204"/>
                  <a:ea typeface="Arial" panose="020B0604020202020204"/>
                  <a:cs typeface="Arial" panose="020B0604020202020204"/>
                  <a:sym typeface="Arial" panose="020B0604020202020204"/>
                </a:rPr>
                <a:t>TEMPORARY</a:t>
              </a:r>
              <a:r>
                <a:rPr lang="en-IN" sz="1800">
                  <a:solidFill>
                    <a:schemeClr val="dk1"/>
                  </a:solidFill>
                  <a:latin typeface="Arial" panose="020B0604020202020204"/>
                  <a:ea typeface="Arial" panose="020B0604020202020204"/>
                  <a:cs typeface="Arial" panose="020B0604020202020204"/>
                  <a:sym typeface="Arial" panose="020B0604020202020204"/>
                </a:rPr>
                <a:t>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73050" algn="l" rtl="0">
                <a:spcBef>
                  <a:spcPts val="0"/>
                </a:spcBef>
                <a:spcAft>
                  <a:spcPts val="0"/>
                </a:spcAft>
                <a:buClr>
                  <a:schemeClr val="dk1"/>
                </a:buClr>
                <a:buSzPts val="200"/>
                <a:buFont typeface="Arial" panose="020B0604020202020204"/>
                <a:buNone/>
              </a:pPr>
              <a:endParaRPr sz="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      e.g.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b="1">
                  <a:solidFill>
                    <a:schemeClr val="dk1"/>
                  </a:solidFill>
                  <a:latin typeface="Arial" panose="020B0604020202020204"/>
                  <a:ea typeface="Arial" panose="020B0604020202020204"/>
                  <a:cs typeface="Arial" panose="020B0604020202020204"/>
                  <a:sym typeface="Arial" panose="020B0604020202020204"/>
                </a:rPr>
                <a:t>dept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RENAME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TO</a:t>
              </a:r>
              <a:r>
                <a:rPr lang="en-IN" sz="1800">
                  <a:solidFill>
                    <a:schemeClr val="dk1"/>
                  </a:solidFill>
                  <a:latin typeface="Arial" panose="020B0604020202020204"/>
                  <a:ea typeface="Arial" panose="020B0604020202020204"/>
                  <a:cs typeface="Arial" panose="020B0604020202020204"/>
                  <a:sym typeface="Arial" panose="020B0604020202020204"/>
                </a:rPr>
                <a:t> d; </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783" name="Google Shape;1783;p179"/>
            <p:cNvGrpSpPr/>
            <p:nvPr/>
          </p:nvGrpSpPr>
          <p:grpSpPr>
            <a:xfrm>
              <a:off x="1342678" y="5969900"/>
              <a:ext cx="2391675" cy="564736"/>
              <a:chOff x="1342678" y="5969901"/>
              <a:chExt cx="2391675" cy="564736"/>
            </a:xfrm>
          </p:grpSpPr>
          <p:cxnSp>
            <p:nvCxnSpPr>
              <p:cNvPr id="1784" name="Google Shape;1784;p179"/>
              <p:cNvCxnSpPr/>
              <p:nvPr/>
            </p:nvCxnSpPr>
            <p:spPr>
              <a:xfrm rot="5400000">
                <a:off x="2260449" y="5988234"/>
                <a:ext cx="324699" cy="288032"/>
              </a:xfrm>
              <a:prstGeom prst="bentConnector3">
                <a:avLst>
                  <a:gd name="adj1" fmla="val 50000"/>
                </a:avLst>
              </a:prstGeom>
              <a:noFill/>
              <a:ln w="28575" cap="flat" cmpd="sng">
                <a:solidFill>
                  <a:srgbClr val="FE1212"/>
                </a:solidFill>
                <a:prstDash val="solid"/>
                <a:round/>
                <a:headEnd type="none" w="sm" len="sm"/>
                <a:tailEnd type="triangle" w="med" len="med"/>
              </a:ln>
            </p:spPr>
          </p:cxnSp>
          <p:sp>
            <p:nvSpPr>
              <p:cNvPr id="1785" name="Google Shape;1785;p179"/>
              <p:cNvSpPr txBox="1"/>
              <p:nvPr/>
            </p:nvSpPr>
            <p:spPr>
              <a:xfrm>
                <a:off x="1342678" y="6165304"/>
                <a:ext cx="23916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Temporary table_name</a:t>
                </a:r>
                <a:endParaRPr sz="1800">
                  <a:solidFill>
                    <a:srgbClr val="0077AA"/>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789" name="Shape 1789"/>
        <p:cNvGrpSpPr/>
        <p:nvPr/>
      </p:nvGrpSpPr>
      <p:grpSpPr>
        <a:xfrm>
          <a:off x="0" y="0"/>
          <a:ext cx="0" cy="0"/>
          <a:chOff x="0" y="0"/>
          <a:chExt cx="0" cy="0"/>
        </a:xfrm>
      </p:grpSpPr>
      <p:sp>
        <p:nvSpPr>
          <p:cNvPr id="1790" name="Google Shape;1790;p180"/>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continue with SELECT statement…</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791" name="Google Shape;1791;p180"/>
          <p:cNvSpPr/>
          <p:nvPr/>
        </p:nvSpPr>
        <p:spPr>
          <a:xfrm>
            <a:off x="3611724" y="3429001"/>
            <a:ext cx="4968552"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rgbClr val="006C86"/>
                </a:solidFill>
                <a:latin typeface="Gill Sans" panose="020B0502020104020203"/>
                <a:ea typeface="Gill Sans" panose="020B0502020104020203"/>
                <a:cs typeface="Gill Sans" panose="020B0502020104020203"/>
                <a:sym typeface="Gill Sans" panose="020B0502020104020203"/>
              </a:rPr>
              <a:t>SELECT</a:t>
            </a:r>
            <a:r>
              <a:rPr lang="en-IN" sz="2800">
                <a:solidFill>
                  <a:schemeClr val="dk1"/>
                </a:solidFill>
                <a:latin typeface="Gill Sans" panose="020B0502020104020203"/>
                <a:ea typeface="Gill Sans" panose="020B0502020104020203"/>
                <a:cs typeface="Gill Sans" panose="020B0502020104020203"/>
                <a:sym typeface="Gill Sans" panose="020B0502020104020203"/>
              </a:rPr>
              <a:t> what_to_select</a:t>
            </a:r>
            <a:endParaRPr lang="en-IN" sz="2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800">
                <a:solidFill>
                  <a:srgbClr val="006C86"/>
                </a:solidFill>
                <a:latin typeface="Gill Sans" panose="020B0502020104020203"/>
                <a:ea typeface="Gill Sans" panose="020B0502020104020203"/>
                <a:cs typeface="Gill Sans" panose="020B0502020104020203"/>
                <a:sym typeface="Gill Sans" panose="020B0502020104020203"/>
              </a:rPr>
              <a:t>FROM</a:t>
            </a:r>
            <a:r>
              <a:rPr lang="en-IN" sz="2800">
                <a:solidFill>
                  <a:schemeClr val="dk1"/>
                </a:solidFill>
                <a:latin typeface="Gill Sans" panose="020B0502020104020203"/>
                <a:ea typeface="Gill Sans" panose="020B0502020104020203"/>
                <a:cs typeface="Gill Sans" panose="020B0502020104020203"/>
                <a:sym typeface="Gill Sans" panose="020B0502020104020203"/>
              </a:rPr>
              <a:t> which_table</a:t>
            </a:r>
            <a:endParaRPr lang="en-IN" sz="2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800">
                <a:solidFill>
                  <a:srgbClr val="006C86"/>
                </a:solidFill>
                <a:latin typeface="Gill Sans" panose="020B0502020104020203"/>
                <a:ea typeface="Gill Sans" panose="020B0502020104020203"/>
                <a:cs typeface="Gill Sans" panose="020B0502020104020203"/>
                <a:sym typeface="Gill Sans" panose="020B0502020104020203"/>
              </a:rPr>
              <a:t>WHERE</a:t>
            </a:r>
            <a:r>
              <a:rPr lang="en-IN" sz="2800">
                <a:solidFill>
                  <a:schemeClr val="dk1"/>
                </a:solidFill>
                <a:latin typeface="Gill Sans" panose="020B0502020104020203"/>
                <a:ea typeface="Gill Sans" panose="020B0502020104020203"/>
                <a:cs typeface="Gill Sans" panose="020B0502020104020203"/>
                <a:sym typeface="Gill Sans" panose="020B0502020104020203"/>
              </a:rPr>
              <a:t> conditions_to_satisfy;</a:t>
            </a:r>
            <a:endParaRPr lang="en-IN" sz="2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792" name="Google Shape;1792;p180"/>
          <p:cNvSpPr txBox="1"/>
          <p:nvPr/>
        </p:nvSpPr>
        <p:spPr>
          <a:xfrm>
            <a:off x="263352" y="332656"/>
            <a:ext cx="11593288"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Do not use the</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2400" b="1">
                <a:solidFill>
                  <a:srgbClr val="FF0000"/>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operator in your SELECT statements. Instead, use column names. Reason is that in MySQL Server scans for all column names and replaces the </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2400" b="1">
                <a:solidFill>
                  <a:srgbClr val="FF0000"/>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 with all the column names of the table(s) in the SELECT statement. Providing column names avoids this search-and-replace, and enhances performance.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793" name="Google Shape;1793;p180"/>
          <p:cNvSpPr txBox="1"/>
          <p:nvPr/>
        </p:nvSpPr>
        <p:spPr>
          <a:xfrm>
            <a:off x="263352" y="5733256"/>
            <a:ext cx="565813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asterisk symbol “ * ” can be used in the </a:t>
            </a:r>
            <a:r>
              <a:rPr lang="en-IN" sz="1800">
                <a:solidFill>
                  <a:srgbClr val="006C86"/>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clause to denote “all attributes.” </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showMasterSp="0">
  <p:cSld>
    <p:spTree>
      <p:nvGrpSpPr>
        <p:cNvPr id="257" name="Shape 257"/>
        <p:cNvGrpSpPr/>
        <p:nvPr/>
      </p:nvGrpSpPr>
      <p:grpSpPr>
        <a:xfrm>
          <a:off x="0" y="0"/>
          <a:ext cx="0" cy="0"/>
          <a:chOff x="0" y="0"/>
          <a:chExt cx="0" cy="0"/>
        </a:xfrm>
      </p:grpSpPr>
      <p:sp>
        <p:nvSpPr>
          <p:cNvPr id="258" name="Google Shape;258;p18"/>
          <p:cNvSpPr/>
          <p:nvPr/>
        </p:nvSpPr>
        <p:spPr>
          <a:xfrm>
            <a:off x="335360" y="914400"/>
            <a:ext cx="11521280"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A database is a system to </a:t>
            </a:r>
            <a:r>
              <a:rPr lang="en-IN" sz="3200" b="1">
                <a:solidFill>
                  <a:srgbClr val="518592"/>
                </a:solidFill>
                <a:latin typeface="Arial" panose="020B0604020202020204"/>
                <a:ea typeface="Arial" panose="020B0604020202020204"/>
                <a:cs typeface="Arial" panose="020B0604020202020204"/>
                <a:sym typeface="Arial" panose="020B0604020202020204"/>
              </a:rPr>
              <a:t>organize, store </a:t>
            </a:r>
            <a:r>
              <a:rPr lang="en-IN" sz="2400">
                <a:solidFill>
                  <a:schemeClr val="dk1"/>
                </a:solidFill>
                <a:latin typeface="Arial" panose="020B0604020202020204"/>
                <a:ea typeface="Arial" panose="020B0604020202020204"/>
                <a:cs typeface="Arial" panose="020B0604020202020204"/>
                <a:sym typeface="Arial" panose="020B0604020202020204"/>
              </a:rPr>
              <a:t>and</a:t>
            </a:r>
            <a:r>
              <a:rPr lang="en-IN" sz="3200" b="1">
                <a:solidFill>
                  <a:srgbClr val="0070C0"/>
                </a:solidFill>
                <a:latin typeface="Arial" panose="020B0604020202020204"/>
                <a:ea typeface="Arial" panose="020B0604020202020204"/>
                <a:cs typeface="Arial" panose="020B0604020202020204"/>
                <a:sym typeface="Arial" panose="020B0604020202020204"/>
              </a:rPr>
              <a:t> </a:t>
            </a:r>
            <a:r>
              <a:rPr lang="en-IN" sz="3200" b="1">
                <a:solidFill>
                  <a:srgbClr val="518592"/>
                </a:solidFill>
                <a:latin typeface="Arial" panose="020B0604020202020204"/>
                <a:ea typeface="Arial" panose="020B0604020202020204"/>
                <a:cs typeface="Arial" panose="020B0604020202020204"/>
                <a:sym typeface="Arial" panose="020B0604020202020204"/>
              </a:rPr>
              <a:t>retrieve</a:t>
            </a:r>
            <a:r>
              <a:rPr lang="en-IN" sz="2800" b="1">
                <a:solidFill>
                  <a:srgbClr val="C00000"/>
                </a:solidFill>
                <a:latin typeface="Arial" panose="020B0604020202020204"/>
                <a:ea typeface="Arial" panose="020B0604020202020204"/>
                <a:cs typeface="Arial" panose="020B0604020202020204"/>
                <a:sym typeface="Arial" panose="020B0604020202020204"/>
              </a:rPr>
              <a:t> </a:t>
            </a:r>
            <a:r>
              <a:rPr lang="en-IN" sz="2400">
                <a:solidFill>
                  <a:schemeClr val="dk1"/>
                </a:solidFill>
                <a:latin typeface="Arial" panose="020B0604020202020204"/>
                <a:ea typeface="Arial" panose="020B0604020202020204"/>
                <a:cs typeface="Arial" panose="020B0604020202020204"/>
                <a:sym typeface="Arial" panose="020B0604020202020204"/>
              </a:rPr>
              <a:t>large amounts of data easily, which is stored in </a:t>
            </a:r>
            <a:r>
              <a:rPr lang="en-IN" sz="3200" b="1">
                <a:solidFill>
                  <a:srgbClr val="518592"/>
                </a:solidFill>
                <a:latin typeface="Arial" panose="020B0604020202020204"/>
                <a:ea typeface="Arial" panose="020B0604020202020204"/>
                <a:cs typeface="Arial" panose="020B0604020202020204"/>
                <a:sym typeface="Arial" panose="020B0604020202020204"/>
              </a:rPr>
              <a:t>one</a:t>
            </a:r>
            <a:r>
              <a:rPr lang="en-IN" sz="3200" b="1">
                <a:solidFill>
                  <a:srgbClr val="C00000"/>
                </a:solidFill>
                <a:latin typeface="Arial" panose="020B0604020202020204"/>
                <a:ea typeface="Arial" panose="020B0604020202020204"/>
                <a:cs typeface="Arial" panose="020B0604020202020204"/>
                <a:sym typeface="Arial" panose="020B0604020202020204"/>
              </a:rPr>
              <a:t> </a:t>
            </a:r>
            <a:r>
              <a:rPr lang="en-IN" sz="2400">
                <a:solidFill>
                  <a:schemeClr val="dk1"/>
                </a:solidFill>
                <a:latin typeface="Arial" panose="020B0604020202020204"/>
                <a:ea typeface="Arial" panose="020B0604020202020204"/>
                <a:cs typeface="Arial" panose="020B0604020202020204"/>
                <a:sym typeface="Arial" panose="020B0604020202020204"/>
              </a:rPr>
              <a:t>or</a:t>
            </a:r>
            <a:r>
              <a:rPr lang="en-IN" sz="3200" b="1">
                <a:solidFill>
                  <a:srgbClr val="C00000"/>
                </a:solidFill>
                <a:latin typeface="Arial" panose="020B0604020202020204"/>
                <a:ea typeface="Arial" panose="020B0604020202020204"/>
                <a:cs typeface="Arial" panose="020B0604020202020204"/>
                <a:sym typeface="Arial" panose="020B0604020202020204"/>
              </a:rPr>
              <a:t> </a:t>
            </a:r>
            <a:r>
              <a:rPr lang="en-IN" sz="3200" b="1">
                <a:solidFill>
                  <a:srgbClr val="518592"/>
                </a:solidFill>
                <a:latin typeface="Arial" panose="020B0604020202020204"/>
                <a:ea typeface="Arial" panose="020B0604020202020204"/>
                <a:cs typeface="Arial" panose="020B0604020202020204"/>
                <a:sym typeface="Arial" panose="020B0604020202020204"/>
              </a:rPr>
              <a:t>more</a:t>
            </a:r>
            <a:r>
              <a:rPr lang="en-IN" sz="3200" b="1">
                <a:solidFill>
                  <a:srgbClr val="C00000"/>
                </a:solidFill>
                <a:latin typeface="Arial" panose="020B0604020202020204"/>
                <a:ea typeface="Arial" panose="020B0604020202020204"/>
                <a:cs typeface="Arial" panose="020B0604020202020204"/>
                <a:sym typeface="Arial" panose="020B0604020202020204"/>
              </a:rPr>
              <a:t> </a:t>
            </a:r>
            <a:r>
              <a:rPr lang="en-IN" sz="3200" b="1">
                <a:solidFill>
                  <a:srgbClr val="518592"/>
                </a:solidFill>
                <a:latin typeface="Arial" panose="020B0604020202020204"/>
                <a:ea typeface="Arial" panose="020B0604020202020204"/>
                <a:cs typeface="Arial" panose="020B0604020202020204"/>
                <a:sym typeface="Arial" panose="020B0604020202020204"/>
              </a:rPr>
              <a:t>data</a:t>
            </a:r>
            <a:r>
              <a:rPr lang="en-IN" sz="3200" b="1">
                <a:solidFill>
                  <a:srgbClr val="C00000"/>
                </a:solidFill>
                <a:latin typeface="Arial" panose="020B0604020202020204"/>
                <a:ea typeface="Arial" panose="020B0604020202020204"/>
                <a:cs typeface="Arial" panose="020B0604020202020204"/>
                <a:sym typeface="Arial" panose="020B0604020202020204"/>
              </a:rPr>
              <a:t> </a:t>
            </a:r>
            <a:r>
              <a:rPr lang="en-IN" sz="3200" b="1">
                <a:solidFill>
                  <a:srgbClr val="518592"/>
                </a:solidFill>
                <a:latin typeface="Arial" panose="020B0604020202020204"/>
                <a:ea typeface="Arial" panose="020B0604020202020204"/>
                <a:cs typeface="Arial" panose="020B0604020202020204"/>
                <a:sym typeface="Arial" panose="020B0604020202020204"/>
              </a:rPr>
              <a:t>files</a:t>
            </a:r>
            <a:r>
              <a:rPr lang="en-IN" sz="3200" b="1">
                <a:solidFill>
                  <a:srgbClr val="0070C0"/>
                </a:solidFill>
                <a:latin typeface="Arial" panose="020B0604020202020204"/>
                <a:ea typeface="Arial" panose="020B0604020202020204"/>
                <a:cs typeface="Arial" panose="020B0604020202020204"/>
                <a:sym typeface="Arial" panose="020B0604020202020204"/>
              </a:rPr>
              <a:t> </a:t>
            </a:r>
            <a:r>
              <a:rPr lang="en-IN" sz="2400">
                <a:solidFill>
                  <a:schemeClr val="dk1"/>
                </a:solidFill>
                <a:latin typeface="Arial" panose="020B0604020202020204"/>
                <a:ea typeface="Arial" panose="020B0604020202020204"/>
                <a:cs typeface="Arial" panose="020B0604020202020204"/>
                <a:sym typeface="Arial" panose="020B0604020202020204"/>
              </a:rPr>
              <a:t>by </a:t>
            </a:r>
            <a:r>
              <a:rPr lang="en-IN" sz="3200" b="1">
                <a:solidFill>
                  <a:srgbClr val="C00000"/>
                </a:solidFill>
                <a:latin typeface="Arial" panose="020B0604020202020204"/>
                <a:ea typeface="Arial" panose="020B0604020202020204"/>
                <a:cs typeface="Arial" panose="020B0604020202020204"/>
                <a:sym typeface="Arial" panose="020B0604020202020204"/>
              </a:rPr>
              <a:t>one</a:t>
            </a:r>
            <a:r>
              <a:rPr lang="en-IN" sz="3200" b="1">
                <a:solidFill>
                  <a:srgbClr val="0070C0"/>
                </a:solidFill>
                <a:latin typeface="Arial" panose="020B0604020202020204"/>
                <a:ea typeface="Arial" panose="020B0604020202020204"/>
                <a:cs typeface="Arial" panose="020B0604020202020204"/>
                <a:sym typeface="Arial" panose="020B0604020202020204"/>
              </a:rPr>
              <a:t> </a:t>
            </a:r>
            <a:r>
              <a:rPr lang="en-IN" sz="2400">
                <a:solidFill>
                  <a:schemeClr val="dk1"/>
                </a:solidFill>
                <a:latin typeface="Arial" panose="020B0604020202020204"/>
                <a:ea typeface="Arial" panose="020B0604020202020204"/>
                <a:cs typeface="Arial" panose="020B0604020202020204"/>
                <a:sym typeface="Arial" panose="020B0604020202020204"/>
              </a:rPr>
              <a:t>or</a:t>
            </a:r>
            <a:r>
              <a:rPr lang="en-IN" sz="3200" b="1">
                <a:solidFill>
                  <a:srgbClr val="0070C0"/>
                </a:solidFill>
                <a:latin typeface="Arial" panose="020B0604020202020204"/>
                <a:ea typeface="Arial" panose="020B0604020202020204"/>
                <a:cs typeface="Arial" panose="020B0604020202020204"/>
                <a:sym typeface="Arial" panose="020B0604020202020204"/>
              </a:rPr>
              <a:t> </a:t>
            </a:r>
            <a:r>
              <a:rPr lang="en-IN" sz="3200" b="1">
                <a:solidFill>
                  <a:srgbClr val="518592"/>
                </a:solidFill>
                <a:latin typeface="Arial" panose="020B0604020202020204"/>
                <a:ea typeface="Arial" panose="020B0604020202020204"/>
                <a:cs typeface="Arial" panose="020B0604020202020204"/>
                <a:sym typeface="Arial" panose="020B0604020202020204"/>
              </a:rPr>
              <a:t>more</a:t>
            </a:r>
            <a:r>
              <a:rPr lang="en-IN" sz="3200" b="1">
                <a:solidFill>
                  <a:srgbClr val="0070C0"/>
                </a:solidFill>
                <a:latin typeface="Arial" panose="020B0604020202020204"/>
                <a:ea typeface="Arial" panose="020B0604020202020204"/>
                <a:cs typeface="Arial" panose="020B0604020202020204"/>
                <a:sym typeface="Arial" panose="020B0604020202020204"/>
              </a:rPr>
              <a:t> </a:t>
            </a:r>
            <a:r>
              <a:rPr lang="en-IN" sz="3200" b="1">
                <a:solidFill>
                  <a:srgbClr val="518592"/>
                </a:solidFill>
                <a:latin typeface="Arial" panose="020B0604020202020204"/>
                <a:ea typeface="Arial" panose="020B0604020202020204"/>
                <a:cs typeface="Arial" panose="020B0604020202020204"/>
                <a:sym typeface="Arial" panose="020B0604020202020204"/>
              </a:rPr>
              <a:t>users</a:t>
            </a:r>
            <a:r>
              <a:rPr lang="en-IN" sz="3200" b="1">
                <a:solidFill>
                  <a:schemeClr val="dk1"/>
                </a:solidFill>
                <a:latin typeface="Arial" panose="020B0604020202020204"/>
                <a:ea typeface="Arial" panose="020B0604020202020204"/>
                <a:cs typeface="Arial" panose="020B0604020202020204"/>
                <a:sym typeface="Arial" panose="020B0604020202020204"/>
              </a:rPr>
              <a:t>.</a:t>
            </a:r>
            <a:endParaRPr lang="en-IN" sz="3200" b="1">
              <a:solidFill>
                <a:schemeClr val="dk1"/>
              </a:solidFill>
              <a:latin typeface="Arial" panose="020B0604020202020204"/>
              <a:ea typeface="Arial" panose="020B0604020202020204"/>
              <a:cs typeface="Arial" panose="020B0604020202020204"/>
              <a:sym typeface="Arial" panose="020B0604020202020204"/>
            </a:endParaRPr>
          </a:p>
        </p:txBody>
      </p:sp>
      <p:sp>
        <p:nvSpPr>
          <p:cNvPr id="259" name="Google Shape;259;p18"/>
          <p:cNvSpPr/>
          <p:nvPr/>
        </p:nvSpPr>
        <p:spPr>
          <a:xfrm>
            <a:off x="335360" y="2895601"/>
            <a:ext cx="1152128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Each database is a collection of tables, which are called </a:t>
            </a:r>
            <a:r>
              <a:rPr lang="en-IN" sz="3200" b="1">
                <a:solidFill>
                  <a:srgbClr val="518592"/>
                </a:solidFill>
                <a:latin typeface="Arial" panose="020B0604020202020204"/>
                <a:ea typeface="Arial" panose="020B0604020202020204"/>
                <a:cs typeface="Arial" panose="020B0604020202020204"/>
                <a:sym typeface="Arial" panose="020B0604020202020204"/>
              </a:rPr>
              <a:t>relations</a:t>
            </a:r>
            <a:r>
              <a:rPr lang="en-IN" sz="2400">
                <a:solidFill>
                  <a:schemeClr val="dk1"/>
                </a:solidFill>
                <a:latin typeface="Arial" panose="020B0604020202020204"/>
                <a:ea typeface="Arial" panose="020B0604020202020204"/>
                <a:cs typeface="Arial" panose="020B0604020202020204"/>
                <a:sym typeface="Arial" panose="020B0604020202020204"/>
              </a:rPr>
              <a:t>, hence the name </a:t>
            </a:r>
            <a:r>
              <a:rPr lang="en-IN" sz="2400" b="1">
                <a:solidFill>
                  <a:schemeClr val="dk1"/>
                </a:solidFill>
                <a:latin typeface="Arial" panose="020B0604020202020204"/>
                <a:ea typeface="Arial" panose="020B0604020202020204"/>
                <a:cs typeface="Arial" panose="020B0604020202020204"/>
                <a:sym typeface="Arial" panose="020B0604020202020204"/>
              </a:rPr>
              <a:t>"</a:t>
            </a:r>
            <a:r>
              <a:rPr lang="en-IN" sz="3200" b="1">
                <a:solidFill>
                  <a:srgbClr val="518592"/>
                </a:solidFill>
                <a:latin typeface="Arial" panose="020B0604020202020204"/>
                <a:ea typeface="Arial" panose="020B0604020202020204"/>
                <a:cs typeface="Arial" panose="020B0604020202020204"/>
                <a:sym typeface="Arial" panose="020B0604020202020204"/>
              </a:rPr>
              <a:t>relational</a:t>
            </a:r>
            <a:r>
              <a:rPr lang="en-IN" sz="3200" b="1">
                <a:solidFill>
                  <a:srgbClr val="C00000"/>
                </a:solidFill>
                <a:latin typeface="Arial" panose="020B0604020202020204"/>
                <a:ea typeface="Arial" panose="020B0604020202020204"/>
                <a:cs typeface="Arial" panose="020B0604020202020204"/>
                <a:sym typeface="Arial" panose="020B0604020202020204"/>
              </a:rPr>
              <a:t> </a:t>
            </a:r>
            <a:r>
              <a:rPr lang="en-IN" sz="3200" b="1">
                <a:solidFill>
                  <a:srgbClr val="518592"/>
                </a:solidFill>
                <a:latin typeface="Arial" panose="020B0604020202020204"/>
                <a:ea typeface="Arial" panose="020B0604020202020204"/>
                <a:cs typeface="Arial" panose="020B0604020202020204"/>
                <a:sym typeface="Arial" panose="020B0604020202020204"/>
              </a:rPr>
              <a:t>database</a:t>
            </a:r>
            <a:r>
              <a:rPr lang="en-IN" sz="2400" b="1">
                <a:solidFill>
                  <a:schemeClr val="dk1"/>
                </a:solidFill>
                <a:latin typeface="Arial" panose="020B0604020202020204"/>
                <a:ea typeface="Arial" panose="020B0604020202020204"/>
                <a:cs typeface="Arial" panose="020B0604020202020204"/>
                <a:sym typeface="Arial" panose="020B0604020202020204"/>
              </a:rPr>
              <a:t>"</a:t>
            </a:r>
            <a:r>
              <a:rPr lang="en-IN" sz="2400">
                <a:solidFill>
                  <a:schemeClr val="dk1"/>
                </a:solidFill>
                <a:latin typeface="Arial" panose="020B0604020202020204"/>
                <a:ea typeface="Arial" panose="020B0604020202020204"/>
                <a:cs typeface="Arial" panose="020B0604020202020204"/>
                <a:sym typeface="Arial" panose="020B0604020202020204"/>
              </a:rPr>
              <a:t>.</a:t>
            </a:r>
            <a:endParaRPr lang="en-IN"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260" name="Google Shape;260;p1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what is database?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261" name="Google Shape;261;p18"/>
          <p:cNvGraphicFramePr/>
          <p:nvPr/>
        </p:nvGraphicFramePr>
        <p:xfrm>
          <a:off x="9296400" y="6441743"/>
          <a:ext cx="3000000" cy="3000000"/>
        </p:xfrm>
        <a:graphic>
          <a:graphicData uri="http://schemas.openxmlformats.org/drawingml/2006/table">
            <a:tbl>
              <a:tblPr firstRow="1" bandRow="1">
                <a:noFill/>
                <a:tableStyleId>{6FAE17DF-6E17-46A9-926F-F5E9DF979DE5}</a:tableStyleId>
              </a:tblPr>
              <a:tblGrid>
                <a:gridCol w="1205550"/>
              </a:tblGrid>
              <a:tr h="370850">
                <a:tc>
                  <a:txBody>
                    <a:bodyPr/>
                    <a:lstStyle/>
                    <a:p>
                      <a:pPr marL="0" marR="0" lvl="0" indent="0" algn="ctr" rtl="0">
                        <a:spcBef>
                          <a:spcPts val="0"/>
                        </a:spcBef>
                        <a:spcAft>
                          <a:spcPts val="0"/>
                        </a:spcAft>
                        <a:buNone/>
                      </a:pPr>
                      <a:r>
                        <a:rPr lang="en-IN" sz="1400" u="sng" strike="noStrike" cap="none">
                          <a:solidFill>
                            <a:schemeClr val="dk1"/>
                          </a:solidFill>
                          <a:latin typeface="Arial" panose="020B0604020202020204"/>
                          <a:ea typeface="Arial" panose="020B0604020202020204"/>
                          <a:cs typeface="Arial" panose="020B0604020202020204"/>
                          <a:sym typeface="Arial" panose="020B0604020202020204"/>
                          <a:hlinkClick r:id="rId1" action="ppaction://hlinksldjump"/>
                        </a:rPr>
                        <a:t>Index Page</a:t>
                      </a:r>
                      <a:endParaRPr sz="1400" u="none" strike="noStrike" cap="none">
                        <a:solidFill>
                          <a:schemeClr val="dk1"/>
                        </a:solidFill>
                        <a:latin typeface="Arial" panose="020B0604020202020204"/>
                        <a:ea typeface="Arial" panose="020B0604020202020204"/>
                        <a:cs typeface="Arial" panose="020B0604020202020204"/>
                        <a:sym typeface="Arial" panose="020B0604020202020204"/>
                      </a:endParaRPr>
                    </a:p>
                  </a:txBody>
                  <a:tcPr marL="91450" marR="91450" marT="45725" marB="45725">
                    <a:solidFill>
                      <a:schemeClr val="lt1"/>
                    </a:solidFill>
                  </a:tcPr>
                </a:tc>
              </a:tr>
            </a:tbl>
          </a:graphicData>
        </a:graphic>
      </p:graphicFrame>
      <p:pic>
        <p:nvPicPr>
          <p:cNvPr id="262" name="Google Shape;262;p18"/>
          <p:cNvPicPr preferRelativeResize="0"/>
          <p:nvPr/>
        </p:nvPicPr>
        <p:blipFill rotWithShape="1">
          <a:blip r:embed="rId2"/>
          <a:srcRect/>
          <a:stretch>
            <a:fillRect/>
          </a:stretch>
        </p:blipFill>
        <p:spPr>
          <a:xfrm>
            <a:off x="7896200" y="3972819"/>
            <a:ext cx="3816723" cy="2821057"/>
          </a:xfrm>
          <a:prstGeom prst="rect">
            <a:avLst/>
          </a:prstGeom>
          <a:noFill/>
          <a:ln>
            <a:noFill/>
          </a:ln>
        </p:spPr>
      </p:pic>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show="0" showMasterSp="0">
  <p:cSld>
    <p:spTree>
      <p:nvGrpSpPr>
        <p:cNvPr id="1797" name="Shape 1797"/>
        <p:cNvGrpSpPr/>
        <p:nvPr/>
      </p:nvGrpSpPr>
      <p:grpSpPr>
        <a:xfrm>
          <a:off x="0" y="0"/>
          <a:ext cx="0" cy="0"/>
          <a:chOff x="0" y="0"/>
          <a:chExt cx="0" cy="0"/>
        </a:xfrm>
      </p:grpSpPr>
      <p:grpSp>
        <p:nvGrpSpPr>
          <p:cNvPr id="1798" name="Google Shape;1798;p181"/>
          <p:cNvGrpSpPr/>
          <p:nvPr/>
        </p:nvGrpSpPr>
        <p:grpSpPr>
          <a:xfrm>
            <a:off x="1271464" y="548680"/>
            <a:ext cx="6552728" cy="1574045"/>
            <a:chOff x="2209801" y="1265224"/>
            <a:chExt cx="6478487" cy="1574045"/>
          </a:xfrm>
        </p:grpSpPr>
        <p:sp>
          <p:nvSpPr>
            <p:cNvPr id="1799" name="Google Shape;1799;p181"/>
            <p:cNvSpPr/>
            <p:nvPr/>
          </p:nvSpPr>
          <p:spPr>
            <a:xfrm>
              <a:off x="2231571" y="1828199"/>
              <a:ext cx="645671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298AE5"/>
                  </a:solidFill>
                  <a:latin typeface="Arial" panose="020B0604020202020204"/>
                  <a:ea typeface="Arial" panose="020B0604020202020204"/>
                  <a:cs typeface="Arial" panose="020B0604020202020204"/>
                  <a:sym typeface="Arial" panose="020B0604020202020204"/>
                </a:rPr>
                <a:t>SELECT</a:t>
              </a:r>
              <a:r>
                <a:rPr lang="en-IN" sz="24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400">
                  <a:solidFill>
                    <a:schemeClr val="dk1"/>
                  </a:solidFill>
                  <a:latin typeface="Arial" panose="020B0604020202020204"/>
                  <a:ea typeface="Arial" panose="020B0604020202020204"/>
                  <a:cs typeface="Arial" panose="020B0604020202020204"/>
                  <a:sym typeface="Arial" panose="020B0604020202020204"/>
                </a:rPr>
                <a:t>   </a:t>
              </a:r>
              <a:r>
                <a:rPr lang="en-IN" sz="2400">
                  <a:solidFill>
                    <a:srgbClr val="298AE5"/>
                  </a:solidFill>
                  <a:latin typeface="Arial" panose="020B0604020202020204"/>
                  <a:ea typeface="Arial" panose="020B0604020202020204"/>
                  <a:cs typeface="Arial" panose="020B0604020202020204"/>
                  <a:sym typeface="Arial" panose="020B0604020202020204"/>
                </a:rPr>
                <a:t>FROM</a:t>
              </a:r>
              <a:r>
                <a:rPr lang="en-IN" sz="2400">
                  <a:solidFill>
                    <a:schemeClr val="dk1"/>
                  </a:solidFill>
                  <a:latin typeface="Arial" panose="020B0604020202020204"/>
                  <a:ea typeface="Arial" panose="020B0604020202020204"/>
                  <a:cs typeface="Arial" panose="020B0604020202020204"/>
                  <a:sym typeface="Arial" panose="020B0604020202020204"/>
                </a:rPr>
                <a:t> &lt;table_references&gt;</a:t>
              </a:r>
              <a:endParaRPr lang="en-IN"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1800" name="Google Shape;1800;p181"/>
            <p:cNvSpPr/>
            <p:nvPr/>
          </p:nvSpPr>
          <p:spPr>
            <a:xfrm>
              <a:off x="2209801" y="1265224"/>
              <a:ext cx="4241867" cy="461665"/>
            </a:xfrm>
            <a:prstGeom prst="rect">
              <a:avLst/>
            </a:prstGeom>
            <a:solidFill>
              <a:srgbClr val="B3880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FFF00"/>
                  </a:solidFill>
                  <a:latin typeface="Arial" panose="020B0604020202020204"/>
                  <a:ea typeface="Arial" panose="020B0604020202020204"/>
                  <a:cs typeface="Arial" panose="020B0604020202020204"/>
                  <a:sym typeface="Arial" panose="020B0604020202020204"/>
                </a:rPr>
                <a:t>SELECTION Process</a:t>
              </a:r>
              <a:endParaRPr lang="en-IN" sz="2400">
                <a:solidFill>
                  <a:srgbClr val="FFFF00"/>
                </a:solidFill>
                <a:latin typeface="Arial" panose="020B0604020202020204"/>
                <a:ea typeface="Arial" panose="020B0604020202020204"/>
                <a:cs typeface="Arial" panose="020B0604020202020204"/>
                <a:sym typeface="Arial" panose="020B0604020202020204"/>
              </a:endParaRPr>
            </a:p>
          </p:txBody>
        </p:sp>
        <p:sp>
          <p:nvSpPr>
            <p:cNvPr id="1801" name="Google Shape;1801;p181"/>
            <p:cNvSpPr/>
            <p:nvPr/>
          </p:nvSpPr>
          <p:spPr>
            <a:xfrm rot="-5400000">
              <a:off x="3638412" y="2082450"/>
              <a:ext cx="318757" cy="481624"/>
            </a:xfrm>
            <a:prstGeom prst="leftBrace">
              <a:avLst>
                <a:gd name="adj1" fmla="val 8333"/>
                <a:gd name="adj2" fmla="val 50000"/>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802" name="Google Shape;1802;p181"/>
            <p:cNvSpPr/>
            <p:nvPr/>
          </p:nvSpPr>
          <p:spPr>
            <a:xfrm>
              <a:off x="2497833" y="2469937"/>
              <a:ext cx="37444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18592"/>
                  </a:solidFill>
                  <a:latin typeface="Arial" panose="020B0604020202020204"/>
                  <a:ea typeface="Arial" panose="020B0604020202020204"/>
                  <a:cs typeface="Arial" panose="020B0604020202020204"/>
                  <a:sym typeface="Arial" panose="020B0604020202020204"/>
                </a:rPr>
                <a:t>selection-list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field-list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column-list</a:t>
              </a:r>
              <a:endParaRPr lang="en-IN" sz="1800">
                <a:solidFill>
                  <a:srgbClr val="518592"/>
                </a:solidFill>
                <a:latin typeface="Arial" panose="020B0604020202020204"/>
                <a:ea typeface="Arial" panose="020B0604020202020204"/>
                <a:cs typeface="Arial" panose="020B0604020202020204"/>
                <a:sym typeface="Arial" panose="020B0604020202020204"/>
              </a:endParaRPr>
            </a:p>
          </p:txBody>
        </p:sp>
      </p:grpSp>
      <p:sp>
        <p:nvSpPr>
          <p:cNvPr id="1803" name="Google Shape;1803;p18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statement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1804" name="Google Shape;1804;p181"/>
          <p:cNvGrpSpPr/>
          <p:nvPr/>
        </p:nvGrpSpPr>
        <p:grpSpPr>
          <a:xfrm>
            <a:off x="1271463" y="3631935"/>
            <a:ext cx="8136905" cy="1822581"/>
            <a:chOff x="1271464" y="3789040"/>
            <a:chExt cx="8305800" cy="1822581"/>
          </a:xfrm>
        </p:grpSpPr>
        <p:grpSp>
          <p:nvGrpSpPr>
            <p:cNvPr id="1805" name="Google Shape;1805;p181"/>
            <p:cNvGrpSpPr/>
            <p:nvPr/>
          </p:nvGrpSpPr>
          <p:grpSpPr>
            <a:xfrm>
              <a:off x="1271464" y="3789040"/>
              <a:ext cx="8305800" cy="1490463"/>
              <a:chOff x="2209800" y="3660939"/>
              <a:chExt cx="8305800" cy="1490463"/>
            </a:xfrm>
          </p:grpSpPr>
          <p:sp>
            <p:nvSpPr>
              <p:cNvPr id="1806" name="Google Shape;1806;p181"/>
              <p:cNvSpPr/>
              <p:nvPr/>
            </p:nvSpPr>
            <p:spPr>
              <a:xfrm>
                <a:off x="2209800" y="4237003"/>
                <a:ext cx="83058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298AE5"/>
                    </a:solidFill>
                    <a:latin typeface="Arial" panose="020B0604020202020204"/>
                    <a:ea typeface="Arial" panose="020B0604020202020204"/>
                    <a:cs typeface="Arial" panose="020B0604020202020204"/>
                    <a:sym typeface="Arial" panose="020B0604020202020204"/>
                  </a:rPr>
                  <a:t>SELECT</a:t>
                </a:r>
                <a:r>
                  <a:rPr lang="en-IN" sz="2400">
                    <a:solidFill>
                      <a:schemeClr val="dk1"/>
                    </a:solidFill>
                    <a:latin typeface="Arial" panose="020B0604020202020204"/>
                    <a:ea typeface="Arial" panose="020B0604020202020204"/>
                    <a:cs typeface="Arial" panose="020B0604020202020204"/>
                    <a:sym typeface="Arial" panose="020B0604020202020204"/>
                  </a:rPr>
                  <a:t> column-list</a:t>
                </a:r>
                <a:r>
                  <a:rPr lang="en-IN" sz="2400">
                    <a:solidFill>
                      <a:srgbClr val="298AE5"/>
                    </a:solidFill>
                    <a:latin typeface="Arial" panose="020B0604020202020204"/>
                    <a:ea typeface="Arial" panose="020B0604020202020204"/>
                    <a:cs typeface="Arial" panose="020B0604020202020204"/>
                    <a:sym typeface="Arial" panose="020B0604020202020204"/>
                  </a:rPr>
                  <a:t> FROM</a:t>
                </a:r>
                <a:r>
                  <a:rPr lang="en-IN" sz="2400">
                    <a:solidFill>
                      <a:schemeClr val="dk1"/>
                    </a:solidFill>
                    <a:latin typeface="Arial" panose="020B0604020202020204"/>
                    <a:ea typeface="Arial" panose="020B0604020202020204"/>
                    <a:cs typeface="Arial" panose="020B0604020202020204"/>
                    <a:sym typeface="Arial" panose="020B0604020202020204"/>
                  </a:rPr>
                  <a:t> &lt;table_references&gt;</a:t>
                </a:r>
                <a:endParaRPr lang="en-IN"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1807" name="Google Shape;1807;p181"/>
              <p:cNvSpPr/>
              <p:nvPr/>
            </p:nvSpPr>
            <p:spPr>
              <a:xfrm>
                <a:off x="2209801" y="3660939"/>
                <a:ext cx="4241867" cy="461665"/>
              </a:xfrm>
              <a:prstGeom prst="rect">
                <a:avLst/>
              </a:prstGeom>
              <a:solidFill>
                <a:srgbClr val="B3880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FFF00"/>
                    </a:solidFill>
                    <a:latin typeface="Arial" panose="020B0604020202020204"/>
                    <a:ea typeface="Arial" panose="020B0604020202020204"/>
                    <a:cs typeface="Arial" panose="020B0604020202020204"/>
                    <a:sym typeface="Arial" panose="020B0604020202020204"/>
                  </a:rPr>
                  <a:t>PROJECTION Process</a:t>
                </a:r>
                <a:endParaRPr lang="en-IN" sz="2400">
                  <a:solidFill>
                    <a:srgbClr val="FFFF00"/>
                  </a:solidFill>
                  <a:latin typeface="Arial" panose="020B0604020202020204"/>
                  <a:ea typeface="Arial" panose="020B0604020202020204"/>
                  <a:cs typeface="Arial" panose="020B0604020202020204"/>
                  <a:sym typeface="Arial" panose="020B0604020202020204"/>
                </a:endParaRPr>
              </a:p>
            </p:txBody>
          </p:sp>
          <p:sp>
            <p:nvSpPr>
              <p:cNvPr id="1808" name="Google Shape;1808;p181"/>
              <p:cNvSpPr/>
              <p:nvPr/>
            </p:nvSpPr>
            <p:spPr>
              <a:xfrm rot="-5400000">
                <a:off x="4093810" y="4139751"/>
                <a:ext cx="495300" cy="1528001"/>
              </a:xfrm>
              <a:prstGeom prst="leftBrace">
                <a:avLst>
                  <a:gd name="adj1" fmla="val 8333"/>
                  <a:gd name="adj2" fmla="val 50000"/>
                </a:avLst>
              </a:prstGeom>
              <a:no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grpSp>
        <p:sp>
          <p:nvSpPr>
            <p:cNvPr id="1809" name="Google Shape;1809;p181"/>
            <p:cNvSpPr/>
            <p:nvPr/>
          </p:nvSpPr>
          <p:spPr>
            <a:xfrm>
              <a:off x="1775520" y="5242289"/>
              <a:ext cx="38654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518592"/>
                  </a:solidFill>
                  <a:latin typeface="Arial" panose="020B0604020202020204"/>
                  <a:ea typeface="Arial" panose="020B0604020202020204"/>
                  <a:cs typeface="Arial" panose="020B0604020202020204"/>
                  <a:sym typeface="Arial" panose="020B0604020202020204"/>
                </a:rPr>
                <a:t>selection-list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field-list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column-list</a:t>
              </a:r>
              <a:endParaRPr lang="en-IN" sz="1800">
                <a:solidFill>
                  <a:srgbClr val="518592"/>
                </a:solidFill>
                <a:latin typeface="Arial" panose="020B0604020202020204"/>
                <a:ea typeface="Arial" panose="020B0604020202020204"/>
                <a:cs typeface="Arial" panose="020B0604020202020204"/>
                <a:sym typeface="Arial" panose="020B0604020202020204"/>
              </a:endParaRPr>
            </a:p>
          </p:txBody>
        </p:sp>
      </p:grpSp>
      <p:sp>
        <p:nvSpPr>
          <p:cNvPr id="1810" name="Google Shape;1810;p181"/>
          <p:cNvSpPr txBox="1"/>
          <p:nvPr/>
        </p:nvSpPr>
        <p:spPr>
          <a:xfrm>
            <a:off x="335360" y="2340749"/>
            <a:ext cx="6096000" cy="8002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Here, </a:t>
            </a:r>
            <a:r>
              <a:rPr lang="en-IN" sz="1800">
                <a:solidFill>
                  <a:srgbClr val="A67F59"/>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Arial" panose="020B0604020202020204"/>
                <a:ea typeface="Arial" panose="020B0604020202020204"/>
                <a:cs typeface="Arial" panose="020B0604020202020204"/>
                <a:sym typeface="Arial" panose="020B0604020202020204"/>
              </a:rPr>
              <a:t> is known as metacharacter (all columns)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11" name="Google Shape;1811;p181"/>
          <p:cNvSpPr txBox="1"/>
          <p:nvPr/>
        </p:nvSpPr>
        <p:spPr>
          <a:xfrm>
            <a:off x="335360" y="5517232"/>
            <a:ext cx="11521280" cy="10772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Position of columns in SELECT statement will determine the position of columns in the output (as per user requirements)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815" name="Shape 1815"/>
        <p:cNvGrpSpPr/>
        <p:nvPr/>
      </p:nvGrpSpPr>
      <p:grpSpPr>
        <a:xfrm>
          <a:off x="0" y="0"/>
          <a:ext cx="0" cy="0"/>
          <a:chOff x="0" y="0"/>
          <a:chExt cx="0" cy="0"/>
        </a:xfrm>
      </p:grpSpPr>
      <p:sp>
        <p:nvSpPr>
          <p:cNvPr id="1816" name="Google Shape;1816;p182"/>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column - alias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817" name="Google Shape;1817;p182"/>
          <p:cNvSpPr/>
          <p:nvPr/>
        </p:nvSpPr>
        <p:spPr>
          <a:xfrm>
            <a:off x="253749" y="116632"/>
            <a:ext cx="8685669" cy="170303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'HELLO' ' WORLD'</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'HELLO'</a:t>
            </a:r>
            <a:r>
              <a:rPr lang="en-IN" sz="1800">
                <a:solidFill>
                  <a:schemeClr val="dk1"/>
                </a:solidFill>
                <a:latin typeface="Arial" panose="020B0604020202020204"/>
                <a:ea typeface="Arial" panose="020B0604020202020204"/>
                <a:cs typeface="Arial" panose="020B0604020202020204"/>
                <a:sym typeface="Arial" panose="020B0604020202020204"/>
              </a:rPr>
              <a:t> AS 'WORLD';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ename `EmployeeName`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ename AS `EmployeeName`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18" name="Google Shape;1818;p182"/>
          <p:cNvSpPr/>
          <p:nvPr/>
        </p:nvSpPr>
        <p:spPr>
          <a:xfrm>
            <a:off x="251226" y="3276600"/>
            <a:ext cx="11305255" cy="73866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programmer can use an alias to temporarily assign another name to a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column</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or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table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for the duration of a </a:t>
            </a:r>
            <a:r>
              <a:rPr lang="en-IN" sz="22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SELECT</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query</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2000" b="1">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2000" b="1">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819" name="Google Shape;1819;p182"/>
          <p:cNvSpPr/>
          <p:nvPr/>
        </p:nvSpPr>
        <p:spPr>
          <a:xfrm>
            <a:off x="263352" y="4400525"/>
            <a:ext cx="11665296" cy="16927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 the selection-list, a quoted column alias can be specified using identifier</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or string quote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or</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characters.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 </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Assigning an alias_name does not actually rename the column or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cannot use alias in an expression.</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823" name="Shape 1823"/>
        <p:cNvGrpSpPr/>
        <p:nvPr/>
      </p:nvGrpSpPr>
      <p:grpSpPr>
        <a:xfrm>
          <a:off x="0" y="0"/>
          <a:ext cx="0" cy="0"/>
          <a:chOff x="0" y="0"/>
          <a:chExt cx="0" cy="0"/>
        </a:xfrm>
      </p:grpSpPr>
      <p:sp>
        <p:nvSpPr>
          <p:cNvPr id="1824" name="Google Shape;1824;p183"/>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statement - alias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825" name="Google Shape;1825;p183"/>
          <p:cNvSpPr/>
          <p:nvPr/>
        </p:nvSpPr>
        <p:spPr>
          <a:xfrm>
            <a:off x="335361" y="809510"/>
            <a:ext cx="1144927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AS</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0000"/>
                </a:solidFill>
                <a:latin typeface="Arial" panose="020B0604020202020204"/>
                <a:ea typeface="Arial" panose="020B0604020202020204"/>
                <a:cs typeface="Arial" panose="020B0604020202020204"/>
                <a:sym typeface="Arial" panose="020B0604020202020204"/>
              </a:rPr>
              <a:t>alias_name</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AS</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0000"/>
                </a:solidFill>
                <a:latin typeface="Arial" panose="020B0604020202020204"/>
                <a:ea typeface="Arial" panose="020B0604020202020204"/>
                <a:cs typeface="Arial" panose="020B0604020202020204"/>
                <a:sym typeface="Arial" panose="020B0604020202020204"/>
              </a:rPr>
              <a:t>alias_name</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N</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a:solidFill>
                  <a:srgbClr val="0077AA"/>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AS</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0000"/>
                </a:solidFill>
                <a:latin typeface="Arial" panose="020B0604020202020204"/>
                <a:ea typeface="Arial" panose="020B0604020202020204"/>
                <a:cs typeface="Arial" panose="020B0604020202020204"/>
                <a:sym typeface="Arial" panose="020B0604020202020204"/>
              </a:rPr>
              <a:t>alias_name</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1826" name="Google Shape;1826;p183"/>
          <p:cNvSpPr/>
          <p:nvPr/>
        </p:nvSpPr>
        <p:spPr>
          <a:xfrm>
            <a:off x="263353" y="5229476"/>
            <a:ext cx="11665295" cy="129586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empno  AS</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EmployeeID,</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ename</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EmployeeName</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ID  AS</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'Employee ID'</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669900"/>
                </a:solidFill>
                <a:latin typeface="Arial" panose="020B0604020202020204"/>
                <a:ea typeface="Arial" panose="020B0604020202020204"/>
                <a:cs typeface="Arial" panose="020B0604020202020204"/>
                <a:sym typeface="Arial" panose="020B0604020202020204"/>
              </a:rPr>
              <a:t>"Employee Name"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employee;</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27" name="Google Shape;1827;p183"/>
          <p:cNvSpPr/>
          <p:nvPr/>
        </p:nvSpPr>
        <p:spPr>
          <a:xfrm>
            <a:off x="263352" y="1916832"/>
            <a:ext cx="11665296" cy="313932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select_expr can be given an alias using </a:t>
            </a:r>
            <a:r>
              <a:rPr lang="en-IN" sz="1800" b="1">
                <a:solidFill>
                  <a:srgbClr val="0077AA"/>
                </a:solidFill>
                <a:latin typeface="Arial" panose="020B0604020202020204"/>
                <a:ea typeface="Arial" panose="020B0604020202020204"/>
                <a:cs typeface="Arial" panose="020B0604020202020204"/>
                <a:sym typeface="Arial" panose="020B0604020202020204"/>
              </a:rPr>
              <a:t>AS</a:t>
            </a:r>
            <a:r>
              <a:rPr lang="en-IN" sz="1800" b="1">
                <a:solidFill>
                  <a:schemeClr val="dk1"/>
                </a:solidFill>
                <a:latin typeface="Arial" panose="020B0604020202020204"/>
                <a:ea typeface="Arial" panose="020B0604020202020204"/>
                <a:cs typeface="Arial" panose="020B0604020202020204"/>
                <a:sym typeface="Arial" panose="020B0604020202020204"/>
              </a:rPr>
              <a:t> alias_name</a:t>
            </a:r>
            <a:r>
              <a:rPr lang="en-IN" sz="1800">
                <a:solidFill>
                  <a:schemeClr val="dk1"/>
                </a:solidFill>
                <a:latin typeface="Arial" panose="020B0604020202020204"/>
                <a:ea typeface="Arial" panose="020B0604020202020204"/>
                <a:cs typeface="Arial" panose="020B0604020202020204"/>
                <a:sym typeface="Arial" panose="020B0604020202020204"/>
              </a:rPr>
              <a:t>. The alias is used as the expression's column name and can be used in </a:t>
            </a:r>
            <a:r>
              <a:rPr lang="en-IN" sz="1800" b="1">
                <a:solidFill>
                  <a:schemeClr val="dk1"/>
                </a:solidFill>
                <a:latin typeface="Arial" panose="020B0604020202020204"/>
                <a:ea typeface="Arial" panose="020B0604020202020204"/>
                <a:cs typeface="Arial" panose="020B0604020202020204"/>
                <a:sym typeface="Arial" panose="020B0604020202020204"/>
              </a:rPr>
              <a:t>GROUP BY, HAVING, </a:t>
            </a:r>
            <a:r>
              <a:rPr lang="en-IN" sz="1800">
                <a:solidFill>
                  <a:schemeClr val="dk1"/>
                </a:solidFill>
                <a:latin typeface="Arial" panose="020B0604020202020204"/>
                <a:ea typeface="Arial" panose="020B0604020202020204"/>
                <a:cs typeface="Arial" panose="020B0604020202020204"/>
                <a:sym typeface="Arial" panose="020B0604020202020204"/>
              </a:rPr>
              <a:t>or </a:t>
            </a:r>
            <a:r>
              <a:rPr lang="en-IN" sz="1800" b="1">
                <a:solidFill>
                  <a:schemeClr val="dk1"/>
                </a:solidFill>
                <a:latin typeface="Arial" panose="020B0604020202020204"/>
                <a:ea typeface="Arial" panose="020B0604020202020204"/>
                <a:cs typeface="Arial" panose="020B0604020202020204"/>
                <a:sym typeface="Arial" panose="020B0604020202020204"/>
              </a:rPr>
              <a:t>ORDER BY </a:t>
            </a:r>
            <a:r>
              <a:rPr lang="en-IN" sz="1800">
                <a:solidFill>
                  <a:schemeClr val="dk1"/>
                </a:solidFill>
                <a:latin typeface="Arial" panose="020B0604020202020204"/>
                <a:ea typeface="Arial" panose="020B0604020202020204"/>
                <a:cs typeface="Arial" panose="020B0604020202020204"/>
                <a:sym typeface="Arial" panose="020B0604020202020204"/>
              </a:rPr>
              <a:t>clauses.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a:t>
            </a:r>
            <a:r>
              <a:rPr lang="en-IN" sz="1800" b="1">
                <a:solidFill>
                  <a:srgbClr val="0077AA"/>
                </a:solidFill>
                <a:latin typeface="Arial" panose="020B0604020202020204"/>
                <a:ea typeface="Arial" panose="020B0604020202020204"/>
                <a:cs typeface="Arial" panose="020B0604020202020204"/>
                <a:sym typeface="Arial" panose="020B0604020202020204"/>
              </a:rPr>
              <a:t>AS</a:t>
            </a:r>
            <a:r>
              <a:rPr lang="en-IN" sz="1800">
                <a:solidFill>
                  <a:schemeClr val="dk1"/>
                </a:solidFill>
                <a:latin typeface="Arial" panose="020B0604020202020204"/>
                <a:ea typeface="Arial" panose="020B0604020202020204"/>
                <a:cs typeface="Arial" panose="020B0604020202020204"/>
                <a:sym typeface="Arial" panose="020B0604020202020204"/>
              </a:rPr>
              <a:t> keyword is optional when aliasing a select_expr with an identifier.</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Standard SQL </a:t>
            </a:r>
            <a:r>
              <a:rPr lang="en-IN" sz="1800" b="1">
                <a:solidFill>
                  <a:schemeClr val="dk1"/>
                </a:solidFill>
                <a:latin typeface="Arial" panose="020B0604020202020204"/>
                <a:ea typeface="Arial" panose="020B0604020202020204"/>
                <a:cs typeface="Arial" panose="020B0604020202020204"/>
                <a:sym typeface="Arial" panose="020B0604020202020204"/>
              </a:rPr>
              <a:t>disallows</a:t>
            </a:r>
            <a:r>
              <a:rPr lang="en-IN" sz="1800">
                <a:solidFill>
                  <a:schemeClr val="dk1"/>
                </a:solidFill>
                <a:latin typeface="Arial" panose="020B0604020202020204"/>
                <a:ea typeface="Arial" panose="020B0604020202020204"/>
                <a:cs typeface="Arial" panose="020B0604020202020204"/>
                <a:sym typeface="Arial" panose="020B0604020202020204"/>
              </a:rPr>
              <a:t> references to column aliases in a </a:t>
            </a:r>
            <a:r>
              <a:rPr lang="en-IN" sz="1800" b="1" i="1">
                <a:solidFill>
                  <a:schemeClr val="dk1"/>
                </a:solidFill>
                <a:latin typeface="Arial" panose="020B0604020202020204"/>
                <a:ea typeface="Arial" panose="020B0604020202020204"/>
                <a:cs typeface="Arial" panose="020B0604020202020204"/>
                <a:sym typeface="Arial" panose="020B0604020202020204"/>
              </a:rPr>
              <a:t>WHERE</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clause.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table reference can be aliased using </a:t>
            </a:r>
            <a:r>
              <a:rPr lang="en-IN" sz="1800" b="1">
                <a:solidFill>
                  <a:schemeClr val="dk1"/>
                </a:solidFill>
                <a:latin typeface="Arial" panose="020B0604020202020204"/>
                <a:ea typeface="Arial" panose="020B0604020202020204"/>
                <a:cs typeface="Arial" panose="020B0604020202020204"/>
                <a:sym typeface="Arial" panose="020B0604020202020204"/>
              </a:rPr>
              <a:t>tbl_name alias_name </a:t>
            </a:r>
            <a:r>
              <a:rPr lang="en-IN" sz="1800">
                <a:solidFill>
                  <a:schemeClr val="dk1"/>
                </a:solidFill>
                <a:latin typeface="Arial" panose="020B0604020202020204"/>
                <a:ea typeface="Arial" panose="020B0604020202020204"/>
                <a:cs typeface="Arial" panose="020B0604020202020204"/>
                <a:sym typeface="Arial" panose="020B0604020202020204"/>
              </a:rPr>
              <a:t>or</a:t>
            </a:r>
            <a:r>
              <a:rPr lang="en-IN" sz="1800" b="1">
                <a:solidFill>
                  <a:schemeClr val="dk1"/>
                </a:solidFill>
                <a:latin typeface="Arial" panose="020B0604020202020204"/>
                <a:ea typeface="Arial" panose="020B0604020202020204"/>
                <a:cs typeface="Arial" panose="020B0604020202020204"/>
                <a:sym typeface="Arial" panose="020B0604020202020204"/>
              </a:rPr>
              <a:t> tbl_name </a:t>
            </a:r>
            <a:r>
              <a:rPr lang="en-IN" sz="1800" b="1">
                <a:solidFill>
                  <a:srgbClr val="0077AA"/>
                </a:solidFill>
                <a:latin typeface="Arial" panose="020B0604020202020204"/>
                <a:ea typeface="Arial" panose="020B0604020202020204"/>
                <a:cs typeface="Arial" panose="020B0604020202020204"/>
                <a:sym typeface="Arial" panose="020B0604020202020204"/>
              </a:rPr>
              <a:t>AS</a:t>
            </a:r>
            <a:r>
              <a:rPr lang="en-IN" sz="1800" b="1">
                <a:solidFill>
                  <a:schemeClr val="dk1"/>
                </a:solidFill>
                <a:latin typeface="Arial" panose="020B0604020202020204"/>
                <a:ea typeface="Arial" panose="020B0604020202020204"/>
                <a:cs typeface="Arial" panose="020B0604020202020204"/>
                <a:sym typeface="Arial" panose="020B0604020202020204"/>
              </a:rPr>
              <a:t> alias_name</a:t>
            </a:r>
            <a:endParaRPr lang="en-IN" sz="1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the column alias contains spaces, </a:t>
            </a:r>
            <a:r>
              <a:rPr lang="en-IN" sz="1800" b="1">
                <a:solidFill>
                  <a:schemeClr val="dk1"/>
                </a:solidFill>
                <a:latin typeface="Arial" panose="020B0604020202020204"/>
                <a:ea typeface="Arial" panose="020B0604020202020204"/>
                <a:cs typeface="Arial" panose="020B0604020202020204"/>
                <a:sym typeface="Arial" panose="020B0604020202020204"/>
              </a:rPr>
              <a:t>put it in quotes</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Alias name is </a:t>
            </a:r>
            <a:r>
              <a:rPr lang="en-IN" sz="1800" b="1">
                <a:solidFill>
                  <a:schemeClr val="dk1"/>
                </a:solidFill>
                <a:latin typeface="Arial" panose="020B0604020202020204"/>
                <a:ea typeface="Arial" panose="020B0604020202020204"/>
                <a:cs typeface="Arial" panose="020B0604020202020204"/>
                <a:sym typeface="Arial" panose="020B0604020202020204"/>
              </a:rPr>
              <a:t>max 256 characters</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828" name="Google Shape;1828;p183"/>
          <p:cNvGrpSpPr/>
          <p:nvPr/>
        </p:nvGrpSpPr>
        <p:grpSpPr>
          <a:xfrm>
            <a:off x="370694" y="1178292"/>
            <a:ext cx="3925106" cy="635359"/>
            <a:chOff x="370694" y="1137457"/>
            <a:chExt cx="3014032" cy="635359"/>
          </a:xfrm>
        </p:grpSpPr>
        <p:sp>
          <p:nvSpPr>
            <p:cNvPr id="1829" name="Google Shape;1829;p183"/>
            <p:cNvSpPr txBox="1"/>
            <p:nvPr/>
          </p:nvSpPr>
          <p:spPr>
            <a:xfrm>
              <a:off x="370694" y="1311151"/>
              <a:ext cx="301403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ill Sans" panose="020B0502020104020203"/>
                  <a:ea typeface="Gill Sans" panose="020B0502020104020203"/>
                  <a:cs typeface="Gill Sans" panose="020B0502020104020203"/>
                  <a:sym typeface="Gill Sans" panose="020B0502020104020203"/>
                </a:rPr>
                <a:t>column-name as new-name</a:t>
              </a:r>
              <a:endParaRPr lang="en-IN" sz="2400">
                <a:solidFill>
                  <a:schemeClr val="dk1"/>
                </a:solidFill>
                <a:latin typeface="Gill Sans" panose="020B0502020104020203"/>
                <a:ea typeface="Gill Sans" panose="020B0502020104020203"/>
                <a:cs typeface="Gill Sans" panose="020B0502020104020203"/>
                <a:sym typeface="Gill Sans" panose="020B0502020104020203"/>
              </a:endParaRPr>
            </a:p>
          </p:txBody>
        </p:sp>
        <p:cxnSp>
          <p:nvCxnSpPr>
            <p:cNvPr id="1830" name="Google Shape;1830;p183"/>
            <p:cNvCxnSpPr/>
            <p:nvPr/>
          </p:nvCxnSpPr>
          <p:spPr>
            <a:xfrm>
              <a:off x="1062382" y="1137457"/>
              <a:ext cx="0" cy="281598"/>
            </a:xfrm>
            <a:prstGeom prst="straightConnector1">
              <a:avLst/>
            </a:prstGeom>
            <a:noFill/>
            <a:ln w="38100" cap="flat" cmpd="sng">
              <a:solidFill>
                <a:srgbClr val="FF0000"/>
              </a:solidFill>
              <a:prstDash val="solid"/>
              <a:round/>
              <a:headEnd type="none" w="sm" len="sm"/>
              <a:tailEnd type="triangle" w="med" len="med"/>
            </a:ln>
          </p:spPr>
        </p:cxnSp>
        <p:cxnSp>
          <p:nvCxnSpPr>
            <p:cNvPr id="1831" name="Google Shape;1831;p183"/>
            <p:cNvCxnSpPr/>
            <p:nvPr/>
          </p:nvCxnSpPr>
          <p:spPr>
            <a:xfrm>
              <a:off x="2549270" y="1137457"/>
              <a:ext cx="0" cy="353760"/>
            </a:xfrm>
            <a:prstGeom prst="straightConnector1">
              <a:avLst/>
            </a:prstGeom>
            <a:noFill/>
            <a:ln w="38100" cap="flat" cmpd="sng">
              <a:solidFill>
                <a:srgbClr val="FF0000"/>
              </a:solidFill>
              <a:prstDash val="solid"/>
              <a:round/>
              <a:headEnd type="none" w="sm" len="sm"/>
              <a:tailEnd type="triangle" w="med" len="med"/>
            </a:ln>
          </p:spPr>
        </p:cxnSp>
      </p:grpSp>
      <p:grpSp>
        <p:nvGrpSpPr>
          <p:cNvPr id="1832" name="Google Shape;1832;p183"/>
          <p:cNvGrpSpPr/>
          <p:nvPr/>
        </p:nvGrpSpPr>
        <p:grpSpPr>
          <a:xfrm>
            <a:off x="6312024" y="1178292"/>
            <a:ext cx="3456383" cy="635359"/>
            <a:chOff x="370694" y="1137457"/>
            <a:chExt cx="3456383" cy="635359"/>
          </a:xfrm>
        </p:grpSpPr>
        <p:sp>
          <p:nvSpPr>
            <p:cNvPr id="1833" name="Google Shape;1833;p183"/>
            <p:cNvSpPr txBox="1"/>
            <p:nvPr/>
          </p:nvSpPr>
          <p:spPr>
            <a:xfrm>
              <a:off x="370694" y="1311151"/>
              <a:ext cx="345638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Gill Sans" panose="020B0502020104020203"/>
                  <a:ea typeface="Gill Sans" panose="020B0502020104020203"/>
                  <a:cs typeface="Gill Sans" panose="020B0502020104020203"/>
                  <a:sym typeface="Gill Sans" panose="020B0502020104020203"/>
                </a:rPr>
                <a:t>old-name as new-name</a:t>
              </a:r>
              <a:endParaRPr lang="en-IN" sz="2400">
                <a:solidFill>
                  <a:schemeClr val="dk1"/>
                </a:solidFill>
                <a:latin typeface="Gill Sans" panose="020B0502020104020203"/>
                <a:ea typeface="Gill Sans" panose="020B0502020104020203"/>
                <a:cs typeface="Gill Sans" panose="020B0502020104020203"/>
                <a:sym typeface="Gill Sans" panose="020B0502020104020203"/>
              </a:endParaRPr>
            </a:p>
          </p:txBody>
        </p:sp>
        <p:cxnSp>
          <p:nvCxnSpPr>
            <p:cNvPr id="1834" name="Google Shape;1834;p183"/>
            <p:cNvCxnSpPr/>
            <p:nvPr/>
          </p:nvCxnSpPr>
          <p:spPr>
            <a:xfrm flipH="1">
              <a:off x="1127448" y="1137457"/>
              <a:ext cx="144016" cy="281598"/>
            </a:xfrm>
            <a:prstGeom prst="straightConnector1">
              <a:avLst/>
            </a:prstGeom>
            <a:noFill/>
            <a:ln w="38100" cap="flat" cmpd="sng">
              <a:solidFill>
                <a:srgbClr val="FF0000"/>
              </a:solidFill>
              <a:prstDash val="solid"/>
              <a:round/>
              <a:headEnd type="none" w="sm" len="sm"/>
              <a:tailEnd type="triangle" w="med" len="med"/>
            </a:ln>
          </p:spPr>
        </p:cxnSp>
        <p:cxnSp>
          <p:nvCxnSpPr>
            <p:cNvPr id="1835" name="Google Shape;1835;p183"/>
            <p:cNvCxnSpPr/>
            <p:nvPr/>
          </p:nvCxnSpPr>
          <p:spPr>
            <a:xfrm>
              <a:off x="2549270" y="1137457"/>
              <a:ext cx="0" cy="353760"/>
            </a:xfrm>
            <a:prstGeom prst="straightConnector1">
              <a:avLst/>
            </a:prstGeom>
            <a:noFill/>
            <a:ln w="38100" cap="flat" cmpd="sng">
              <a:solidFill>
                <a:srgbClr val="FF0000"/>
              </a:solidFill>
              <a:prstDash val="solid"/>
              <a:round/>
              <a:headEnd type="none" w="sm" len="sm"/>
              <a:tailEnd type="triangle" w="med" len="med"/>
            </a:ln>
          </p:spPr>
        </p:cxnSp>
      </p:gr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839" name="Shape 1839"/>
        <p:cNvGrpSpPr/>
        <p:nvPr/>
      </p:nvGrpSpPr>
      <p:grpSpPr>
        <a:xfrm>
          <a:off x="0" y="0"/>
          <a:ext cx="0" cy="0"/>
          <a:chOff x="0" y="0"/>
          <a:chExt cx="0" cy="0"/>
        </a:xfrm>
      </p:grpSpPr>
      <p:sp>
        <p:nvSpPr>
          <p:cNvPr id="1840" name="Google Shape;1840;p184"/>
          <p:cNvSpPr txBox="1"/>
          <p:nvPr/>
        </p:nvSpPr>
        <p:spPr>
          <a:xfrm>
            <a:off x="1676400" y="2362200"/>
            <a:ext cx="8839200" cy="914400"/>
          </a:xfrm>
          <a:prstGeom prst="rect">
            <a:avLst/>
          </a:prstGeom>
          <a:noFill/>
          <a:ln>
            <a:noFill/>
          </a:ln>
        </p:spPr>
        <p:txBody>
          <a:bodyPr spcFirstLastPara="1" wrap="square" lIns="91425" tIns="45700" rIns="91425" bIns="45700" anchor="t" anchorCtr="0">
            <a:normAutofit fontScale="92500"/>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comparison functions and operator</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841" name="Google Shape;1841;p184"/>
          <p:cNvSpPr txBox="1"/>
          <p:nvPr/>
        </p:nvSpPr>
        <p:spPr>
          <a:xfrm>
            <a:off x="1676400" y="3253843"/>
            <a:ext cx="8839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Comparison operations result in a value of 1</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(TRUE), </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0</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(FALSE)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or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NULL</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842" name="Google Shape;1842;p184"/>
          <p:cNvSpPr/>
          <p:nvPr/>
        </p:nvSpPr>
        <p:spPr>
          <a:xfrm>
            <a:off x="351779" y="3861048"/>
            <a:ext cx="11488442" cy="273921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b="1" i="1">
                <a:solidFill>
                  <a:srgbClr val="6A564F"/>
                </a:solidFill>
                <a:latin typeface="Arial" panose="020B0604020202020204"/>
                <a:ea typeface="Arial" panose="020B0604020202020204"/>
                <a:cs typeface="Arial" panose="020B0604020202020204"/>
                <a:sym typeface="Arial" panose="020B0604020202020204"/>
              </a:rPr>
              <a:t>assignment _operator</a:t>
            </a:r>
            <a:endParaRPr lang="en-IN" sz="2200" b="1" i="1">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assignment</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value on the right hand side may be a literal value, another variable storing a value, or any legal expression that yields a scalar value, including the result of a query (provided that this value is a scalar value). You can perform multiple assignments in the same SET statement. You can perform multiple assignments in the same statement.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Unlike </a:t>
            </a:r>
            <a:r>
              <a:rPr lang="en-IN" sz="2400" b="1">
                <a:solidFill>
                  <a:srgbClr val="945D4A"/>
                </a:solidFill>
                <a:latin typeface="Arial" panose="020B0604020202020204"/>
                <a:ea typeface="Arial" panose="020B0604020202020204"/>
                <a:cs typeface="Arial" panose="020B0604020202020204"/>
                <a:sym typeface="Arial" panose="020B0604020202020204"/>
              </a:rPr>
              <a:t>=</a:t>
            </a:r>
            <a:r>
              <a:rPr lang="en-IN" sz="24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the </a:t>
            </a:r>
            <a:r>
              <a:rPr lang="en-IN" sz="2400" b="1">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operator is never interpreted as a comparison operator. This means you can use := in any valid SQL statement (not just in SET statements) to assign a value to a variable.</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847" name="Shape 1847"/>
        <p:cNvGrpSpPr/>
        <p:nvPr/>
      </p:nvGrpSpPr>
      <p:grpSpPr>
        <a:xfrm>
          <a:off x="0" y="0"/>
          <a:ext cx="0" cy="0"/>
          <a:chOff x="0" y="0"/>
          <a:chExt cx="0" cy="0"/>
        </a:xfrm>
      </p:grpSpPr>
      <p:sp>
        <p:nvSpPr>
          <p:cNvPr id="1848" name="Google Shape;1848;p18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comparison functions and operator</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849" name="Google Shape;1849;p185"/>
          <p:cNvSpPr txBox="1"/>
          <p:nvPr/>
        </p:nvSpPr>
        <p:spPr>
          <a:xfrm>
            <a:off x="191344" y="692696"/>
            <a:ext cx="6192688" cy="6001643"/>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6A564F"/>
              </a:buClr>
              <a:buSzPts val="2200"/>
              <a:buFont typeface="Bookman Old Style" panose="02050604050505020204"/>
              <a:buAutoNum type="arabicPeriod"/>
            </a:pPr>
            <a:r>
              <a:rPr lang="en-IN" sz="2200" b="1" i="1">
                <a:solidFill>
                  <a:srgbClr val="6A564F"/>
                </a:solidFill>
                <a:latin typeface="Arial" panose="020B0604020202020204"/>
                <a:ea typeface="Arial" panose="020B0604020202020204"/>
                <a:cs typeface="Arial" panose="020B0604020202020204"/>
                <a:sym typeface="Arial" panose="020B0604020202020204"/>
              </a:rPr>
              <a:t>arithmetic_operators: </a:t>
            </a:r>
            <a:endParaRPr lang="en-IN" sz="2200" b="1" i="1">
              <a:solidFill>
                <a:srgbClr val="6A564F"/>
              </a:solidFill>
              <a:latin typeface="Arial" panose="020B0604020202020204"/>
              <a:ea typeface="Arial" panose="020B0604020202020204"/>
              <a:cs typeface="Arial" panose="020B0604020202020204"/>
              <a:sym typeface="Arial" panose="020B0604020202020204"/>
            </a:endParaRPr>
          </a:p>
          <a:p>
            <a:pPr marL="450850" marR="0" lvl="0" indent="0" algn="l" rtl="0">
              <a:spcBef>
                <a:spcPts val="0"/>
              </a:spcBef>
              <a:spcAft>
                <a:spcPts val="0"/>
              </a:spcAft>
              <a:buNone/>
            </a:pPr>
            <a:r>
              <a:rPr lang="en-IN" sz="2000">
                <a:solidFill>
                  <a:srgbClr val="A67F59"/>
                </a:solidFill>
                <a:latin typeface="Arial" panose="020B0604020202020204"/>
                <a:ea typeface="Arial" panose="020B0604020202020204"/>
                <a:cs typeface="Arial" panose="020B0604020202020204"/>
                <a:sym typeface="Arial" panose="020B0604020202020204"/>
              </a:rPr>
              <a:t>* </a:t>
            </a:r>
            <a:r>
              <a:rPr lang="en-IN" sz="2000" b="0" i="0">
                <a:solidFill>
                  <a:srgbClr val="A5A5A5"/>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 </a:t>
            </a:r>
            <a:r>
              <a:rPr lang="en-IN" sz="2000">
                <a:solidFill>
                  <a:srgbClr val="A5A5A5"/>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DIV</a:t>
            </a:r>
            <a:r>
              <a:rPr lang="en-IN" sz="2000">
                <a:solidFill>
                  <a:srgbClr val="A5A5A5"/>
                </a:solidFill>
                <a:latin typeface="Arial" panose="020B0604020202020204"/>
                <a:ea typeface="Arial" panose="020B0604020202020204"/>
                <a:cs typeface="Arial" panose="020B0604020202020204"/>
                <a:sym typeface="Arial" panose="020B0604020202020204"/>
              </a:rPr>
              <a:t> |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000">
                <a:solidFill>
                  <a:srgbClr val="A5A5A5"/>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MOD</a:t>
            </a:r>
            <a:r>
              <a:rPr lang="en-IN" sz="2000">
                <a:solidFill>
                  <a:srgbClr val="A5A5A5"/>
                </a:solidFill>
                <a:latin typeface="Arial" panose="020B0604020202020204"/>
                <a:ea typeface="Arial" panose="020B0604020202020204"/>
                <a:cs typeface="Arial" panose="020B0604020202020204"/>
                <a:sym typeface="Arial" panose="020B0604020202020204"/>
              </a:rPr>
              <a:t> | </a:t>
            </a:r>
            <a:r>
              <a:rPr lang="en-IN" sz="2000">
                <a:solidFill>
                  <a:srgbClr val="A67F59"/>
                </a:solidFill>
                <a:latin typeface="Arial" panose="020B0604020202020204"/>
                <a:ea typeface="Arial" panose="020B0604020202020204"/>
                <a:cs typeface="Arial" panose="020B0604020202020204"/>
                <a:sym typeface="Arial" panose="020B0604020202020204"/>
              </a:rPr>
              <a:t>-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rgbClr val="A67F59"/>
                </a:solidFill>
                <a:latin typeface="Arial" panose="020B0604020202020204"/>
                <a:ea typeface="Arial" panose="020B0604020202020204"/>
                <a:cs typeface="Arial" panose="020B0604020202020204"/>
                <a:sym typeface="Arial" panose="020B0604020202020204"/>
              </a:rPr>
              <a:t> +</a:t>
            </a:r>
            <a:endParaRPr lang="en-IN" sz="2000">
              <a:solidFill>
                <a:srgbClr val="A67F5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6A564F"/>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6A564F"/>
              </a:buClr>
              <a:buSzPts val="2200"/>
              <a:buFont typeface="Bookman Old Style" panose="02050604050505020204"/>
              <a:buAutoNum type="arabicPeriod" startAt="2"/>
            </a:pPr>
            <a:r>
              <a:rPr lang="en-IN" sz="2200" b="1" i="1">
                <a:solidFill>
                  <a:srgbClr val="6A564F"/>
                </a:solidFill>
                <a:latin typeface="Arial" panose="020B0604020202020204"/>
                <a:ea typeface="Arial" panose="020B0604020202020204"/>
                <a:cs typeface="Arial" panose="020B0604020202020204"/>
                <a:sym typeface="Arial" panose="020B0604020202020204"/>
              </a:rPr>
              <a:t>comparison_operator: </a:t>
            </a:r>
            <a:endParaRPr lang="en-IN" sz="2200" b="1" i="1">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000">
                <a:solidFill>
                  <a:srgbClr val="A67F59"/>
                </a:solidFill>
                <a:latin typeface="Arial" panose="020B0604020202020204"/>
                <a:ea typeface="Arial" panose="020B0604020202020204"/>
                <a:cs typeface="Arial" panose="020B0604020202020204"/>
                <a:sym typeface="Arial" panose="020B0604020202020204"/>
              </a:rPr>
              <a:t>= </a:t>
            </a:r>
            <a:r>
              <a:rPr lang="en-IN" sz="2000" b="0" i="0">
                <a:solidFill>
                  <a:srgbClr val="A5A5A5"/>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&lt;=&gt; </a:t>
            </a:r>
            <a:r>
              <a:rPr lang="en-IN" sz="2000" b="0" i="0">
                <a:solidFill>
                  <a:srgbClr val="A5A5A5"/>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&gt;= </a:t>
            </a:r>
            <a:r>
              <a:rPr lang="en-IN" sz="2000">
                <a:solidFill>
                  <a:srgbClr val="A5A5A5"/>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&gt;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rgbClr val="A67F59"/>
                </a:solidFill>
                <a:latin typeface="Arial" panose="020B0604020202020204"/>
                <a:ea typeface="Arial" panose="020B0604020202020204"/>
                <a:cs typeface="Arial" panose="020B0604020202020204"/>
                <a:sym typeface="Arial" panose="020B0604020202020204"/>
              </a:rPr>
              <a:t> &lt;=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&lt; </a:t>
            </a:r>
            <a:r>
              <a:rPr lang="en-IN" sz="2000">
                <a:solidFill>
                  <a:srgbClr val="A5A5A5"/>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&lt;&gt;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t>
            </a:r>
            <a:endParaRPr lang="en-IN" sz="2000">
              <a:solidFill>
                <a:srgbClr val="A67F5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6A564F"/>
              </a:solidFill>
              <a:latin typeface="Arial" panose="020B0604020202020204"/>
              <a:ea typeface="Arial" panose="020B0604020202020204"/>
              <a:cs typeface="Arial" panose="020B0604020202020204"/>
              <a:sym typeface="Arial" panose="020B0604020202020204"/>
            </a:endParaRPr>
          </a:p>
          <a:p>
            <a:pPr marL="450850" marR="0" lvl="0" indent="-450850" algn="l" rtl="0">
              <a:spcBef>
                <a:spcPts val="0"/>
              </a:spcBef>
              <a:spcAft>
                <a:spcPts val="0"/>
              </a:spcAft>
              <a:buClr>
                <a:srgbClr val="6A564F"/>
              </a:buClr>
              <a:buSzPts val="2200"/>
              <a:buFont typeface="Bookman Old Style" panose="02050604050505020204"/>
              <a:buAutoNum type="arabicPeriod" startAt="3"/>
            </a:pPr>
            <a:r>
              <a:rPr lang="en-IN" sz="2200" b="1" i="1">
                <a:solidFill>
                  <a:srgbClr val="6A564F"/>
                </a:solidFill>
                <a:latin typeface="Arial" panose="020B0604020202020204"/>
                <a:ea typeface="Arial" panose="020B0604020202020204"/>
                <a:cs typeface="Arial" panose="020B0604020202020204"/>
                <a:sym typeface="Arial" panose="020B0604020202020204"/>
              </a:rPr>
              <a:t>boolean_ predicate:</a:t>
            </a:r>
            <a:endParaRPr lang="en-IN" sz="2200" b="1" i="1">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000" b="0" i="0">
                <a:solidFill>
                  <a:srgbClr val="A67F59"/>
                </a:solidFill>
                <a:latin typeface="Arial" panose="020B0604020202020204"/>
                <a:ea typeface="Arial" panose="020B0604020202020204"/>
                <a:cs typeface="Arial" panose="020B0604020202020204"/>
                <a:sym typeface="Arial" panose="020B0604020202020204"/>
              </a:rPr>
              <a:t>IS</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A67F59"/>
                </a:solidFill>
                <a:latin typeface="Arial" panose="020B0604020202020204"/>
                <a:ea typeface="Arial" panose="020B0604020202020204"/>
                <a:cs typeface="Arial" panose="020B0604020202020204"/>
                <a:sym typeface="Arial" panose="020B0604020202020204"/>
              </a:rPr>
              <a:t>NOT</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B38806"/>
                </a:solidFill>
                <a:latin typeface="Arial" panose="020B0604020202020204"/>
                <a:ea typeface="Arial" panose="020B0604020202020204"/>
                <a:cs typeface="Arial" panose="020B0604020202020204"/>
                <a:sym typeface="Arial" panose="020B0604020202020204"/>
              </a:rPr>
              <a:t>NULL</a:t>
            </a:r>
            <a:r>
              <a:rPr lang="en-IN" sz="2000" b="0" i="0">
                <a:solidFill>
                  <a:srgbClr val="000000"/>
                </a:solidFill>
                <a:latin typeface="Arial" panose="020B0604020202020204"/>
                <a:ea typeface="Arial" panose="020B0604020202020204"/>
                <a:cs typeface="Arial" panose="020B0604020202020204"/>
                <a:sym typeface="Arial" panose="020B0604020202020204"/>
              </a:rPr>
              <a:t> </a:t>
            </a:r>
            <a:endParaRPr lang="en-IN" sz="2000" b="0" i="0">
              <a:solidFill>
                <a:srgbClr val="000000"/>
              </a:solidFill>
              <a:latin typeface="Arial" panose="020B0604020202020204"/>
              <a:ea typeface="Arial" panose="020B0604020202020204"/>
              <a:cs typeface="Arial" panose="020B0604020202020204"/>
              <a:sym typeface="Arial" panose="020B0604020202020204"/>
            </a:endParaRPr>
          </a:p>
          <a:p>
            <a:pPr marL="723900" marR="0" lvl="0" indent="0" algn="l" rtl="0">
              <a:spcBef>
                <a:spcPts val="0"/>
              </a:spcBef>
              <a:spcAft>
                <a:spcPts val="0"/>
              </a:spcAft>
              <a:buNone/>
            </a:pP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expr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&lt;=&gt;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null</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endParaRPr sz="800">
              <a:solidFill>
                <a:srgbClr val="6A564F"/>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6A564F"/>
              </a:buClr>
              <a:buSzPts val="2200"/>
              <a:buFont typeface="Bookman Old Style" panose="02050604050505020204"/>
              <a:buAutoNum type="arabicPeriod" startAt="4"/>
            </a:pPr>
            <a:r>
              <a:rPr lang="en-IN" sz="2200" b="1" i="1">
                <a:solidFill>
                  <a:srgbClr val="6A564F"/>
                </a:solidFill>
                <a:latin typeface="Arial" panose="020B0604020202020204"/>
                <a:ea typeface="Arial" panose="020B0604020202020204"/>
                <a:cs typeface="Arial" panose="020B0604020202020204"/>
                <a:sym typeface="Arial" panose="020B0604020202020204"/>
              </a:rPr>
              <a:t>predicate</a:t>
            </a:r>
            <a:r>
              <a:rPr lang="en-IN" sz="2200" b="1" i="0">
                <a:solidFill>
                  <a:srgbClr val="6A564F"/>
                </a:solidFill>
                <a:latin typeface="Arial" panose="020B0604020202020204"/>
                <a:ea typeface="Arial" panose="020B0604020202020204"/>
                <a:cs typeface="Arial" panose="020B0604020202020204"/>
                <a:sym typeface="Arial" panose="020B0604020202020204"/>
              </a:rPr>
              <a:t>: </a:t>
            </a:r>
            <a:endParaRPr lang="en-IN" sz="2200" b="1" i="0">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000" b="0" i="1">
                <a:solidFill>
                  <a:srgbClr val="000000"/>
                </a:solidFill>
                <a:latin typeface="Arial" panose="020B0604020202020204"/>
                <a:ea typeface="Arial" panose="020B0604020202020204"/>
                <a:cs typeface="Arial" panose="020B0604020202020204"/>
                <a:sym typeface="Arial" panose="020B0604020202020204"/>
              </a:rPr>
              <a:t>expr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A67F59"/>
                </a:solidFill>
                <a:latin typeface="Arial" panose="020B0604020202020204"/>
                <a:ea typeface="Arial" panose="020B0604020202020204"/>
                <a:cs typeface="Arial" panose="020B0604020202020204"/>
                <a:sym typeface="Arial" panose="020B0604020202020204"/>
              </a:rPr>
              <a:t>NOT</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LIKE </a:t>
            </a:r>
            <a:r>
              <a:rPr lang="en-IN" sz="2000" b="0" i="1">
                <a:solidFill>
                  <a:srgbClr val="000000"/>
                </a:solidFill>
                <a:latin typeface="Arial" panose="020B0604020202020204"/>
                <a:ea typeface="Arial" panose="020B0604020202020204"/>
                <a:cs typeface="Arial" panose="020B0604020202020204"/>
                <a:sym typeface="Arial" panose="020B0604020202020204"/>
              </a:rPr>
              <a:t>expr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77AA"/>
                </a:solidFill>
                <a:latin typeface="Arial" panose="020B0604020202020204"/>
                <a:ea typeface="Arial" panose="020B0604020202020204"/>
                <a:cs typeface="Arial" panose="020B0604020202020204"/>
                <a:sym typeface="Arial" panose="020B0604020202020204"/>
              </a:rPr>
              <a:t>ESCAPE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char</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999999"/>
                </a:solidFill>
                <a:latin typeface="Arial" panose="020B0604020202020204"/>
                <a:ea typeface="Arial" panose="020B0604020202020204"/>
                <a:cs typeface="Arial" panose="020B0604020202020204"/>
                <a:sym typeface="Arial" panose="020B0604020202020204"/>
              </a:rPr>
              <a:t> </a:t>
            </a:r>
            <a:r>
              <a:rPr lang="en-IN" sz="2000" b="0" i="0">
                <a:solidFill>
                  <a:srgbClr val="000000"/>
                </a:solidFill>
                <a:latin typeface="Arial" panose="020B0604020202020204"/>
                <a:ea typeface="Arial" panose="020B0604020202020204"/>
                <a:cs typeface="Arial" panose="020B0604020202020204"/>
                <a:sym typeface="Arial" panose="020B0604020202020204"/>
              </a:rPr>
              <a:t> </a:t>
            </a:r>
            <a:endParaRPr lang="en-IN" sz="2000" b="0" i="0">
              <a:solidFill>
                <a:srgbClr val="000000"/>
              </a:solidFill>
              <a:latin typeface="Arial" panose="020B0604020202020204"/>
              <a:ea typeface="Arial" panose="020B0604020202020204"/>
              <a:cs typeface="Arial" panose="020B0604020202020204"/>
              <a:sym typeface="Arial" panose="020B0604020202020204"/>
            </a:endParaRPr>
          </a:p>
          <a:p>
            <a:pPr marL="723900" marR="0" lvl="0" indent="0" algn="l" rtl="0">
              <a:spcBef>
                <a:spcPts val="0"/>
              </a:spcBef>
              <a:spcAft>
                <a:spcPts val="0"/>
              </a:spcAft>
              <a:buNone/>
            </a:pP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expr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A67F59"/>
                </a:solidFill>
                <a:latin typeface="Arial" panose="020B0604020202020204"/>
                <a:ea typeface="Arial" panose="020B0604020202020204"/>
                <a:cs typeface="Arial" panose="020B0604020202020204"/>
                <a:sym typeface="Arial" panose="020B0604020202020204"/>
              </a:rPr>
              <a:t>NOT</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IN </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b="0" i="1">
                <a:solidFill>
                  <a:srgbClr val="000000"/>
                </a:solidFill>
                <a:latin typeface="Arial" panose="020B0604020202020204"/>
                <a:ea typeface="Arial" panose="020B0604020202020204"/>
                <a:cs typeface="Arial" panose="020B0604020202020204"/>
                <a:sym typeface="Arial" panose="020B0604020202020204"/>
              </a:rPr>
              <a:t>expr1, expr2, . . .</a:t>
            </a:r>
            <a:r>
              <a:rPr lang="en-IN" sz="2000" b="0" i="0">
                <a:solidFill>
                  <a:srgbClr val="999999"/>
                </a:solidFill>
                <a:latin typeface="Arial" panose="020B0604020202020204"/>
                <a:ea typeface="Arial" panose="020B0604020202020204"/>
                <a:cs typeface="Arial" panose="020B0604020202020204"/>
                <a:sym typeface="Arial" panose="020B0604020202020204"/>
              </a:rPr>
              <a:t> )</a:t>
            </a:r>
            <a:endParaRPr sz="2000">
              <a:solidFill>
                <a:srgbClr val="000000"/>
              </a:solidFill>
              <a:latin typeface="Arial" panose="020B0604020202020204"/>
              <a:ea typeface="Arial" panose="020B0604020202020204"/>
              <a:cs typeface="Arial" panose="020B0604020202020204"/>
              <a:sym typeface="Arial" panose="020B0604020202020204"/>
            </a:endParaRPr>
          </a:p>
          <a:p>
            <a:pPr marL="723900" marR="0" lvl="0" indent="0" algn="l" rtl="0">
              <a:spcBef>
                <a:spcPts val="0"/>
              </a:spcBef>
              <a:spcAft>
                <a:spcPts val="0"/>
              </a:spcAft>
              <a:buNone/>
            </a:pPr>
            <a:r>
              <a:rPr lang="en-IN" sz="2000" b="0" i="0">
                <a:solidFill>
                  <a:srgbClr val="A67F59"/>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expr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A67F59"/>
                </a:solidFill>
                <a:latin typeface="Arial" panose="020B0604020202020204"/>
                <a:ea typeface="Arial" panose="020B0604020202020204"/>
                <a:cs typeface="Arial" panose="020B0604020202020204"/>
                <a:sym typeface="Arial" panose="020B0604020202020204"/>
              </a:rPr>
              <a:t>NOT</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IN</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1">
                <a:solidFill>
                  <a:srgbClr val="000000"/>
                </a:solidFill>
                <a:latin typeface="Arial" panose="020B0604020202020204"/>
                <a:ea typeface="Arial" panose="020B0604020202020204"/>
                <a:cs typeface="Arial" panose="020B0604020202020204"/>
                <a:sym typeface="Arial" panose="020B0604020202020204"/>
              </a:rPr>
              <a:t>subquery</a:t>
            </a:r>
            <a:r>
              <a:rPr lang="en-IN" sz="2000" b="0" i="0">
                <a:solidFill>
                  <a:srgbClr val="999999"/>
                </a:solidFill>
                <a:latin typeface="Arial" panose="020B0604020202020204"/>
                <a:ea typeface="Arial" panose="020B0604020202020204"/>
                <a:cs typeface="Arial" panose="020B0604020202020204"/>
                <a:sym typeface="Arial" panose="020B0604020202020204"/>
              </a:rPr>
              <a:t>)</a:t>
            </a:r>
            <a:endParaRPr sz="2000" b="0" i="0">
              <a:solidFill>
                <a:srgbClr val="000000"/>
              </a:solidFill>
              <a:latin typeface="Arial" panose="020B0604020202020204"/>
              <a:ea typeface="Arial" panose="020B0604020202020204"/>
              <a:cs typeface="Arial" panose="020B0604020202020204"/>
              <a:sym typeface="Arial" panose="020B0604020202020204"/>
            </a:endParaRPr>
          </a:p>
          <a:p>
            <a:pPr marL="723900" marR="0" lvl="0" indent="0" algn="l" rtl="0">
              <a:spcBef>
                <a:spcPts val="0"/>
              </a:spcBef>
              <a:spcAft>
                <a:spcPts val="0"/>
              </a:spcAft>
              <a:buNone/>
            </a:pP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expr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A67F59"/>
                </a:solidFill>
                <a:latin typeface="Arial" panose="020B0604020202020204"/>
                <a:ea typeface="Arial" panose="020B0604020202020204"/>
                <a:cs typeface="Arial" panose="020B0604020202020204"/>
                <a:sym typeface="Arial" panose="020B0604020202020204"/>
              </a:rPr>
              <a:t>NOT</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BETWEEN</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expr1 </a:t>
            </a:r>
            <a:r>
              <a:rPr lang="en-IN" sz="2000">
                <a:solidFill>
                  <a:srgbClr val="0077AA"/>
                </a:solidFill>
                <a:latin typeface="Arial" panose="020B0604020202020204"/>
                <a:ea typeface="Arial" panose="020B0604020202020204"/>
                <a:cs typeface="Arial" panose="020B0604020202020204"/>
                <a:sym typeface="Arial" panose="020B0604020202020204"/>
              </a:rPr>
              <a:t>AND</a:t>
            </a:r>
            <a:r>
              <a:rPr lang="en-IN" sz="2000" b="0" i="1">
                <a:solidFill>
                  <a:srgbClr val="000000"/>
                </a:solidFill>
                <a:latin typeface="Arial" panose="020B0604020202020204"/>
                <a:ea typeface="Arial" panose="020B0604020202020204"/>
                <a:cs typeface="Arial" panose="020B0604020202020204"/>
                <a:sym typeface="Arial" panose="020B0604020202020204"/>
              </a:rPr>
              <a:t> expr2</a:t>
            </a:r>
            <a:endParaRPr lang="en-IN" sz="2000" b="0" i="1">
              <a:solidFill>
                <a:srgbClr val="000000"/>
              </a:solidFill>
              <a:latin typeface="Arial" panose="020B0604020202020204"/>
              <a:ea typeface="Arial" panose="020B0604020202020204"/>
              <a:cs typeface="Arial" panose="020B0604020202020204"/>
              <a:sym typeface="Arial" panose="020B0604020202020204"/>
            </a:endParaRPr>
          </a:p>
          <a:p>
            <a:pPr marL="0" marR="0" lvl="0" indent="12700" algn="l" rtl="0">
              <a:spcBef>
                <a:spcPts val="0"/>
              </a:spcBef>
              <a:spcAft>
                <a:spcPts val="0"/>
              </a:spcAft>
              <a:buNone/>
            </a:pPr>
            <a:endParaRPr sz="800" b="0" i="0">
              <a:solidFill>
                <a:srgbClr val="999999"/>
              </a:solidFill>
              <a:latin typeface="Arial" panose="020B0604020202020204"/>
              <a:ea typeface="Arial" panose="020B0604020202020204"/>
              <a:cs typeface="Arial" panose="020B0604020202020204"/>
              <a:sym typeface="Arial" panose="020B0604020202020204"/>
            </a:endParaRPr>
          </a:p>
          <a:p>
            <a:pPr marL="450850" marR="0" lvl="0" indent="-450850" algn="l" rtl="0">
              <a:spcBef>
                <a:spcPts val="0"/>
              </a:spcBef>
              <a:spcAft>
                <a:spcPts val="0"/>
              </a:spcAft>
              <a:buClr>
                <a:srgbClr val="6A564F"/>
              </a:buClr>
              <a:buSzPts val="2200"/>
              <a:buFont typeface="Bookman Old Style" panose="02050604050505020204"/>
              <a:buAutoNum type="arabicPeriod" startAt="5"/>
            </a:pPr>
            <a:r>
              <a:rPr lang="en-IN" sz="2200" b="1" i="1">
                <a:solidFill>
                  <a:srgbClr val="6A564F"/>
                </a:solidFill>
                <a:latin typeface="Arial" panose="020B0604020202020204"/>
                <a:ea typeface="Arial" panose="020B0604020202020204"/>
                <a:cs typeface="Arial" panose="020B0604020202020204"/>
                <a:sym typeface="Arial" panose="020B0604020202020204"/>
              </a:rPr>
              <a:t>logical_operators</a:t>
            </a:r>
            <a:endParaRPr lang="en-IN" sz="2200" b="1" i="1">
              <a:solidFill>
                <a:srgbClr val="6A564F"/>
              </a:solidFill>
              <a:latin typeface="Arial" panose="020B0604020202020204"/>
              <a:ea typeface="Arial" panose="020B0604020202020204"/>
              <a:cs typeface="Arial" panose="020B0604020202020204"/>
              <a:sym typeface="Arial" panose="020B0604020202020204"/>
            </a:endParaRPr>
          </a:p>
          <a:p>
            <a:pPr marL="536575"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A67F59"/>
                </a:solidFill>
                <a:latin typeface="Arial" panose="020B0604020202020204"/>
                <a:ea typeface="Arial" panose="020B0604020202020204"/>
                <a:cs typeface="Arial" panose="020B0604020202020204"/>
                <a:sym typeface="Arial" panose="020B0604020202020204"/>
              </a:rPr>
              <a:t> AND</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5A5A5"/>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&amp;&amp;</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chemeClr val="dk1"/>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5A5A5"/>
                </a:solidFill>
                <a:latin typeface="Arial" panose="020B0604020202020204"/>
                <a:ea typeface="Arial" panose="020B0604020202020204"/>
                <a:cs typeface="Arial" panose="020B0604020202020204"/>
                <a:sym typeface="Arial" panose="020B0604020202020204"/>
              </a:rPr>
              <a:t>| </a:t>
            </a:r>
            <a:r>
              <a:rPr lang="en-IN" sz="2000" b="0" i="0">
                <a:solidFill>
                  <a:schemeClr val="dk1"/>
                </a:solidFill>
                <a:latin typeface="Arial" panose="020B0604020202020204"/>
                <a:ea typeface="Arial" panose="020B0604020202020204"/>
                <a:cs typeface="Arial" panose="020B0604020202020204"/>
                <a:sym typeface="Arial" panose="020B0604020202020204"/>
              </a:rPr>
              <a:t>{</a:t>
            </a:r>
            <a:r>
              <a:rPr lang="en-IN" sz="2000" b="0" i="0">
                <a:solidFill>
                  <a:srgbClr val="A5A5A5"/>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OR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5A5A5"/>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a:solidFill>
                  <a:srgbClr val="A5A5A5"/>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6A564F"/>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6A564F"/>
              </a:buClr>
              <a:buSzPts val="2200"/>
              <a:buFont typeface="Bookman Old Style" panose="02050604050505020204"/>
              <a:buAutoNum type="arabicPeriod" startAt="6"/>
            </a:pPr>
            <a:r>
              <a:rPr lang="en-IN" sz="2200" b="1" i="1">
                <a:solidFill>
                  <a:srgbClr val="6A564F"/>
                </a:solidFill>
                <a:latin typeface="Arial" panose="020B0604020202020204"/>
                <a:ea typeface="Arial" panose="020B0604020202020204"/>
                <a:cs typeface="Arial" panose="020B0604020202020204"/>
                <a:sym typeface="Arial" panose="020B0604020202020204"/>
              </a:rPr>
              <a:t>assignment _operator</a:t>
            </a:r>
            <a:endParaRPr lang="en-IN" sz="2200" b="1" i="1">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assignment</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850" name="Google Shape;1850;p185"/>
          <p:cNvSpPr txBox="1"/>
          <p:nvPr/>
        </p:nvSpPr>
        <p:spPr>
          <a:xfrm>
            <a:off x="5519936" y="602104"/>
            <a:ext cx="6480720"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100">
                <a:solidFill>
                  <a:srgbClr val="0099FF"/>
                </a:solidFill>
                <a:latin typeface="Arial" panose="020B0604020202020204"/>
                <a:ea typeface="Arial" panose="020B0604020202020204"/>
                <a:cs typeface="Arial" panose="020B0604020202020204"/>
                <a:sym typeface="Arial" panose="020B0604020202020204"/>
              </a:rPr>
              <a:t>operand meaning</a:t>
            </a:r>
            <a:r>
              <a:rPr lang="en-IN" sz="2100">
                <a:solidFill>
                  <a:schemeClr val="dk1"/>
                </a:solidFill>
                <a:latin typeface="Arial" panose="020B0604020202020204"/>
                <a:ea typeface="Arial" panose="020B0604020202020204"/>
                <a:cs typeface="Arial" panose="020B0604020202020204"/>
                <a:sym typeface="Arial" panose="020B0604020202020204"/>
              </a:rPr>
              <a:t>: the quantity on which an operation is to be done.</a:t>
            </a:r>
            <a:endParaRPr lang="en-IN"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1851" name="Google Shape;1851;p185"/>
          <p:cNvSpPr txBox="1"/>
          <p:nvPr/>
        </p:nvSpPr>
        <p:spPr>
          <a:xfrm>
            <a:off x="6744072" y="1494640"/>
            <a:ext cx="5040560"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e.g.</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
              <a:solidFill>
                <a:srgbClr val="FF0000"/>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000000"/>
              </a:buClr>
              <a:buSzPts val="2200"/>
              <a:buFont typeface="Bookman Old Style" panose="02050604050505020204"/>
              <a:buAutoNum type="arabicPeriod"/>
            </a:pPr>
            <a:r>
              <a:rPr lang="en-IN" sz="2200" i="1">
                <a:solidFill>
                  <a:srgbClr val="000000"/>
                </a:solidFill>
                <a:latin typeface="Arial" panose="020B0604020202020204"/>
                <a:ea typeface="Arial" panose="020B0604020202020204"/>
                <a:cs typeface="Arial" panose="020B0604020202020204"/>
                <a:sym typeface="Arial" panose="020B0604020202020204"/>
              </a:rPr>
              <a:t>operand1</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a:t>
            </a:r>
            <a:r>
              <a:rPr lang="en-IN" sz="2200" b="1" i="1">
                <a:solidFill>
                  <a:srgbClr val="6A564F"/>
                </a:solidFill>
                <a:latin typeface="Arial" panose="020B0604020202020204"/>
                <a:ea typeface="Arial" panose="020B0604020202020204"/>
                <a:cs typeface="Arial" panose="020B0604020202020204"/>
                <a:sym typeface="Arial" panose="020B0604020202020204"/>
              </a:rPr>
              <a:t> </a:t>
            </a:r>
            <a:r>
              <a:rPr lang="en-IN" sz="2200" i="1">
                <a:solidFill>
                  <a:srgbClr val="000000"/>
                </a:solidFill>
                <a:latin typeface="Arial" panose="020B0604020202020204"/>
                <a:ea typeface="Arial" panose="020B0604020202020204"/>
                <a:cs typeface="Arial" panose="020B0604020202020204"/>
                <a:sym typeface="Arial" panose="020B0604020202020204"/>
              </a:rPr>
              <a:t>operand2</a:t>
            </a:r>
            <a:endParaRPr lang="en-IN" sz="2200" i="1">
              <a:solidFill>
                <a:srgbClr val="000000"/>
              </a:solidFill>
              <a:latin typeface="Arial" panose="020B0604020202020204"/>
              <a:ea typeface="Arial" panose="020B0604020202020204"/>
              <a:cs typeface="Arial" panose="020B0604020202020204"/>
              <a:sym typeface="Arial" panose="020B0604020202020204"/>
            </a:endParaRPr>
          </a:p>
          <a:p>
            <a:pPr marL="457200" marR="0" lvl="0" indent="-419100" algn="l" rtl="0">
              <a:spcBef>
                <a:spcPts val="0"/>
              </a:spcBef>
              <a:spcAft>
                <a:spcPts val="0"/>
              </a:spcAft>
              <a:buClr>
                <a:schemeClr val="dk1"/>
              </a:buClr>
              <a:buSzPts val="600"/>
              <a:buFont typeface="Bookman Old Style" panose="02050604050505020204"/>
              <a:buNone/>
            </a:pPr>
            <a:endParaRPr sz="600" i="1">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000000"/>
              </a:buClr>
              <a:buSzPts val="2200"/>
              <a:buFont typeface="Bookman Old Style" panose="02050604050505020204"/>
              <a:buAutoNum type="arabicPeriod"/>
            </a:pPr>
            <a:r>
              <a:rPr lang="en-IN" sz="2200" i="1">
                <a:solidFill>
                  <a:srgbClr val="000000"/>
                </a:solidFill>
                <a:latin typeface="Arial" panose="020B0604020202020204"/>
                <a:ea typeface="Arial" panose="020B0604020202020204"/>
                <a:cs typeface="Arial" panose="020B0604020202020204"/>
                <a:sym typeface="Arial" panose="020B0604020202020204"/>
              </a:rPr>
              <a:t>operand1</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a:t>
            </a:r>
            <a:r>
              <a:rPr lang="en-IN" sz="2200" b="1" i="1">
                <a:solidFill>
                  <a:srgbClr val="6A564F"/>
                </a:solidFill>
                <a:latin typeface="Arial" panose="020B0604020202020204"/>
                <a:ea typeface="Arial" panose="020B0604020202020204"/>
                <a:cs typeface="Arial" panose="020B0604020202020204"/>
                <a:sym typeface="Arial" panose="020B0604020202020204"/>
              </a:rPr>
              <a:t> </a:t>
            </a:r>
            <a:r>
              <a:rPr lang="en-IN" sz="2200" i="1">
                <a:solidFill>
                  <a:srgbClr val="000000"/>
                </a:solidFill>
                <a:latin typeface="Arial" panose="020B0604020202020204"/>
                <a:ea typeface="Arial" panose="020B0604020202020204"/>
                <a:cs typeface="Arial" panose="020B0604020202020204"/>
                <a:sym typeface="Arial" panose="020B0604020202020204"/>
              </a:rPr>
              <a:t>operand2</a:t>
            </a:r>
            <a:endParaRPr lang="en-IN" sz="2200" i="1">
              <a:solidFill>
                <a:srgbClr val="000000"/>
              </a:solidFill>
              <a:latin typeface="Arial" panose="020B0604020202020204"/>
              <a:ea typeface="Arial" panose="020B0604020202020204"/>
              <a:cs typeface="Arial" panose="020B0604020202020204"/>
              <a:sym typeface="Arial" panose="020B0604020202020204"/>
            </a:endParaRPr>
          </a:p>
          <a:p>
            <a:pPr marL="457200" marR="0" lvl="0" indent="-419100" algn="l" rtl="0">
              <a:spcBef>
                <a:spcPts val="0"/>
              </a:spcBef>
              <a:spcAft>
                <a:spcPts val="0"/>
              </a:spcAft>
              <a:buClr>
                <a:schemeClr val="dk1"/>
              </a:buClr>
              <a:buSzPts val="600"/>
              <a:buFont typeface="Bookman Old Style" panose="02050604050505020204"/>
              <a:buNone/>
            </a:pPr>
            <a:endParaRPr sz="600" i="1">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000000"/>
              </a:buClr>
              <a:buSzPts val="2200"/>
              <a:buFont typeface="Bookman Old Style" panose="02050604050505020204"/>
              <a:buAutoNum type="arabicPeriod"/>
            </a:pPr>
            <a:r>
              <a:rPr lang="en-IN" sz="2200" i="1">
                <a:solidFill>
                  <a:srgbClr val="000000"/>
                </a:solidFill>
                <a:latin typeface="Arial" panose="020B0604020202020204"/>
                <a:ea typeface="Arial" panose="020B0604020202020204"/>
                <a:cs typeface="Arial" panose="020B0604020202020204"/>
                <a:sym typeface="Arial" panose="020B0604020202020204"/>
              </a:rPr>
              <a:t>operand </a:t>
            </a:r>
            <a:r>
              <a:rPr lang="en-IN" sz="2200">
                <a:solidFill>
                  <a:srgbClr val="A67F59"/>
                </a:solidFill>
                <a:latin typeface="Arial" panose="020B0604020202020204"/>
                <a:ea typeface="Arial" panose="020B0604020202020204"/>
                <a:cs typeface="Arial" panose="020B0604020202020204"/>
                <a:sym typeface="Arial" panose="020B0604020202020204"/>
              </a:rPr>
              <a:t>IS</a:t>
            </a:r>
            <a:r>
              <a:rPr lang="en-IN" sz="2200" b="0" i="0">
                <a:solidFill>
                  <a:srgbClr val="999999"/>
                </a:solidFill>
                <a:latin typeface="Arial" panose="020B0604020202020204"/>
                <a:ea typeface="Arial" panose="020B0604020202020204"/>
                <a:cs typeface="Arial" panose="020B0604020202020204"/>
                <a:sym typeface="Arial" panose="020B0604020202020204"/>
              </a:rPr>
              <a:t> [</a:t>
            </a:r>
            <a:r>
              <a:rPr lang="en-IN" sz="2200" b="0" i="0">
                <a:solidFill>
                  <a:srgbClr val="A67F59"/>
                </a:solidFill>
                <a:latin typeface="Arial" panose="020B0604020202020204"/>
                <a:ea typeface="Arial" panose="020B0604020202020204"/>
                <a:cs typeface="Arial" panose="020B0604020202020204"/>
                <a:sym typeface="Arial" panose="020B0604020202020204"/>
              </a:rPr>
              <a:t>NOT</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i="1">
                <a:solidFill>
                  <a:srgbClr val="000000"/>
                </a:solidFill>
                <a:latin typeface="Arial" panose="020B0604020202020204"/>
                <a:ea typeface="Arial" panose="020B0604020202020204"/>
                <a:cs typeface="Arial" panose="020B0604020202020204"/>
                <a:sym typeface="Arial" panose="020B0604020202020204"/>
              </a:rPr>
              <a:t> </a:t>
            </a:r>
            <a:r>
              <a:rPr lang="en-IN" sz="2200" i="1">
                <a:solidFill>
                  <a:srgbClr val="B38806"/>
                </a:solidFill>
                <a:latin typeface="Arial" panose="020B0604020202020204"/>
                <a:ea typeface="Arial" panose="020B0604020202020204"/>
                <a:cs typeface="Arial" panose="020B0604020202020204"/>
                <a:sym typeface="Arial" panose="020B0604020202020204"/>
              </a:rPr>
              <a:t>NULL</a:t>
            </a:r>
            <a:endParaRPr lang="en-IN" sz="2200" i="1">
              <a:solidFill>
                <a:srgbClr val="B38806"/>
              </a:solidFill>
              <a:latin typeface="Arial" panose="020B0604020202020204"/>
              <a:ea typeface="Arial" panose="020B0604020202020204"/>
              <a:cs typeface="Arial" panose="020B0604020202020204"/>
              <a:sym typeface="Arial" panose="020B0604020202020204"/>
            </a:endParaRPr>
          </a:p>
          <a:p>
            <a:pPr marL="457200" marR="0" lvl="0" indent="-419100" algn="l" rtl="0">
              <a:spcBef>
                <a:spcPts val="0"/>
              </a:spcBef>
              <a:spcAft>
                <a:spcPts val="0"/>
              </a:spcAft>
              <a:buClr>
                <a:schemeClr val="dk1"/>
              </a:buClr>
              <a:buSzPts val="600"/>
              <a:buFont typeface="Bookman Old Style" panose="02050604050505020204"/>
              <a:buNone/>
            </a:pPr>
            <a:endParaRPr sz="600" i="1">
              <a:solidFill>
                <a:srgbClr val="990055"/>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000000"/>
              </a:buClr>
              <a:buSzPts val="2200"/>
              <a:buFont typeface="Bookman Old Style" panose="02050604050505020204"/>
              <a:buAutoNum type="arabicPeriod"/>
            </a:pPr>
            <a:r>
              <a:rPr lang="en-IN" sz="2200" i="1">
                <a:solidFill>
                  <a:srgbClr val="000000"/>
                </a:solidFill>
                <a:latin typeface="Arial" panose="020B0604020202020204"/>
                <a:ea typeface="Arial" panose="020B0604020202020204"/>
                <a:cs typeface="Arial" panose="020B0604020202020204"/>
                <a:sym typeface="Arial" panose="020B0604020202020204"/>
              </a:rPr>
              <a:t>operand</a:t>
            </a:r>
            <a:r>
              <a:rPr lang="en-IN" sz="2200" i="1">
                <a:solidFill>
                  <a:srgbClr val="990055"/>
                </a:solidFill>
                <a:latin typeface="Arial" panose="020B0604020202020204"/>
                <a:ea typeface="Arial" panose="020B0604020202020204"/>
                <a:cs typeface="Arial" panose="020B0604020202020204"/>
                <a:sym typeface="Arial" panose="020B0604020202020204"/>
              </a:rPr>
              <a:t> </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A67F59"/>
                </a:solidFill>
                <a:latin typeface="Arial" panose="020B0604020202020204"/>
                <a:ea typeface="Arial" panose="020B0604020202020204"/>
                <a:cs typeface="Arial" panose="020B0604020202020204"/>
                <a:sym typeface="Arial" panose="020B0604020202020204"/>
              </a:rPr>
              <a:t>NOT</a:t>
            </a:r>
            <a:r>
              <a:rPr lang="en-IN" sz="2200" b="0" i="0">
                <a:solidFill>
                  <a:srgbClr val="999999"/>
                </a:solidFill>
                <a:latin typeface="Arial" panose="020B0604020202020204"/>
                <a:ea typeface="Arial" panose="020B0604020202020204"/>
                <a:cs typeface="Arial" panose="020B0604020202020204"/>
                <a:sym typeface="Arial" panose="020B0604020202020204"/>
              </a:rPr>
              <a:t>] </a:t>
            </a:r>
            <a:r>
              <a:rPr lang="en-IN" sz="2200">
                <a:solidFill>
                  <a:srgbClr val="0077AA"/>
                </a:solidFill>
                <a:latin typeface="Arial" panose="020B0604020202020204"/>
                <a:ea typeface="Arial" panose="020B0604020202020204"/>
                <a:cs typeface="Arial" panose="020B0604020202020204"/>
                <a:sym typeface="Arial" panose="020B0604020202020204"/>
              </a:rPr>
              <a:t>LIKE </a:t>
            </a:r>
            <a:r>
              <a:rPr lang="en-IN" sz="2200">
                <a:solidFill>
                  <a:srgbClr val="669900"/>
                </a:solidFill>
                <a:latin typeface="Arial" panose="020B0604020202020204"/>
                <a:ea typeface="Arial" panose="020B0604020202020204"/>
                <a:cs typeface="Arial" panose="020B0604020202020204"/>
                <a:sym typeface="Arial" panose="020B0604020202020204"/>
              </a:rPr>
              <a:t>'pattern'</a:t>
            </a:r>
            <a:endParaRPr lang="en-IN" sz="2200">
              <a:solidFill>
                <a:srgbClr val="669900"/>
              </a:solidFill>
              <a:latin typeface="Arial" panose="020B0604020202020204"/>
              <a:ea typeface="Arial" panose="020B0604020202020204"/>
              <a:cs typeface="Arial" panose="020B0604020202020204"/>
              <a:sym typeface="Arial" panose="020B0604020202020204"/>
            </a:endParaRPr>
          </a:p>
          <a:p>
            <a:pPr marL="457200" marR="0" lvl="0" indent="-419100" algn="l" rtl="0">
              <a:spcBef>
                <a:spcPts val="0"/>
              </a:spcBef>
              <a:spcAft>
                <a:spcPts val="0"/>
              </a:spcAft>
              <a:buClr>
                <a:schemeClr val="dk1"/>
              </a:buClr>
              <a:buSzPts val="600"/>
              <a:buFont typeface="Bookman Old Style" panose="02050604050505020204"/>
              <a:buNone/>
            </a:pPr>
            <a:endParaRPr sz="600">
              <a:solidFill>
                <a:srgbClr val="669900"/>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000000"/>
              </a:buClr>
              <a:buSzPts val="2200"/>
              <a:buFont typeface="Bookman Old Style" panose="02050604050505020204"/>
              <a:buAutoNum type="arabicPeriod"/>
            </a:pPr>
            <a:r>
              <a:rPr lang="en-IN" sz="2200" b="0" i="1">
                <a:solidFill>
                  <a:srgbClr val="000000"/>
                </a:solidFill>
                <a:latin typeface="Arial" panose="020B0604020202020204"/>
                <a:ea typeface="Arial" panose="020B0604020202020204"/>
                <a:cs typeface="Arial" panose="020B0604020202020204"/>
                <a:sym typeface="Arial" panose="020B0604020202020204"/>
              </a:rPr>
              <a:t>expr</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AND</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1">
                <a:solidFill>
                  <a:srgbClr val="000000"/>
                </a:solidFill>
                <a:latin typeface="Arial" panose="020B0604020202020204"/>
                <a:ea typeface="Arial" panose="020B0604020202020204"/>
                <a:cs typeface="Arial" panose="020B0604020202020204"/>
                <a:sym typeface="Arial" panose="020B0604020202020204"/>
              </a:rPr>
              <a:t>expr</a:t>
            </a:r>
            <a:endParaRPr lang="en-IN" sz="2200" b="0" i="1">
              <a:solidFill>
                <a:srgbClr val="000000"/>
              </a:solidFill>
              <a:latin typeface="Arial" panose="020B0604020202020204"/>
              <a:ea typeface="Arial" panose="020B0604020202020204"/>
              <a:cs typeface="Arial" panose="020B0604020202020204"/>
              <a:sym typeface="Arial" panose="020B0604020202020204"/>
            </a:endParaRPr>
          </a:p>
          <a:p>
            <a:pPr marL="457200" marR="0" lvl="0" indent="-419100" algn="l" rtl="0">
              <a:spcBef>
                <a:spcPts val="0"/>
              </a:spcBef>
              <a:spcAft>
                <a:spcPts val="0"/>
              </a:spcAft>
              <a:buClr>
                <a:schemeClr val="dk1"/>
              </a:buClr>
              <a:buSzPts val="600"/>
              <a:buFont typeface="Bookman Old Style" panose="02050604050505020204"/>
              <a:buNone/>
            </a:pPr>
            <a:endParaRPr sz="600" b="0" i="1">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000000"/>
              </a:buClr>
              <a:buSzPts val="2200"/>
              <a:buFont typeface="Bookman Old Style" panose="02050604050505020204"/>
              <a:buAutoNum type="arabicPeriod"/>
            </a:pPr>
            <a:r>
              <a:rPr lang="en-IN" sz="2200" i="1">
                <a:solidFill>
                  <a:srgbClr val="000000"/>
                </a:solidFill>
                <a:latin typeface="Arial" panose="020B0604020202020204"/>
                <a:ea typeface="Arial" panose="020B0604020202020204"/>
                <a:cs typeface="Arial" panose="020B0604020202020204"/>
                <a:sym typeface="Arial" panose="020B0604020202020204"/>
              </a:rPr>
              <a:t>Operand := 1001</a:t>
            </a:r>
            <a:endParaRPr lang="en-IN" sz="2200" i="1">
              <a:solidFill>
                <a:srgbClr val="000000"/>
              </a:solidFill>
              <a:latin typeface="Arial" panose="020B0604020202020204"/>
              <a:ea typeface="Arial" panose="020B0604020202020204"/>
              <a:cs typeface="Arial" panose="020B0604020202020204"/>
              <a:sym typeface="Arial" panose="020B0604020202020204"/>
            </a:endParaRPr>
          </a:p>
        </p:txBody>
      </p:sp>
      <p:sp>
        <p:nvSpPr>
          <p:cNvPr id="1852" name="Google Shape;1852;p185"/>
          <p:cNvSpPr txBox="1"/>
          <p:nvPr/>
        </p:nvSpPr>
        <p:spPr>
          <a:xfrm>
            <a:off x="6744072" y="4725144"/>
            <a:ext cx="5040560" cy="7694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23</a:t>
            </a:r>
            <a:r>
              <a:rPr lang="en-IN" sz="1800">
                <a:solidFill>
                  <a:schemeClr val="dk1"/>
                </a:solidFill>
                <a:latin typeface="Arial" panose="020B0604020202020204"/>
                <a:ea typeface="Arial" panose="020B0604020202020204"/>
                <a:cs typeface="Arial" panose="020B0604020202020204"/>
                <a:sym typeface="Arial" panose="020B0604020202020204"/>
              </a:rPr>
              <a:t> DIV </a:t>
            </a:r>
            <a:r>
              <a:rPr lang="en-IN" sz="1800">
                <a:solidFill>
                  <a:srgbClr val="990055"/>
                </a:solidFill>
                <a:latin typeface="Arial" panose="020B0604020202020204"/>
                <a:ea typeface="Arial" panose="020B0604020202020204"/>
                <a:cs typeface="Arial" panose="020B0604020202020204"/>
                <a:sym typeface="Arial" panose="020B0604020202020204"/>
              </a:rPr>
              <a:t>6</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669900"/>
                </a:solidFill>
                <a:latin typeface="Arial" panose="020B0604020202020204"/>
                <a:ea typeface="Arial" panose="020B0604020202020204"/>
                <a:cs typeface="Arial" panose="020B0604020202020204"/>
                <a:sym typeface="Arial" panose="020B0604020202020204"/>
              </a:rPr>
              <a:t>#3</a:t>
            </a: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23</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990055"/>
                </a:solidFill>
                <a:latin typeface="Arial" panose="020B0604020202020204"/>
                <a:ea typeface="Arial" panose="020B0604020202020204"/>
                <a:cs typeface="Arial" panose="020B0604020202020204"/>
                <a:sym typeface="Arial" panose="020B0604020202020204"/>
              </a:rPr>
              <a:t>6</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669900"/>
                </a:solidFill>
                <a:latin typeface="Arial" panose="020B0604020202020204"/>
                <a:ea typeface="Arial" panose="020B0604020202020204"/>
                <a:cs typeface="Arial" panose="020B0604020202020204"/>
                <a:sym typeface="Arial" panose="020B0604020202020204"/>
              </a:rPr>
              <a:t>#3 .8333</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53" name="Google Shape;1853;p185"/>
          <p:cNvSpPr/>
          <p:nvPr/>
        </p:nvSpPr>
        <p:spPr>
          <a:xfrm>
            <a:off x="6745064" y="5678101"/>
            <a:ext cx="4608512" cy="86177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6C86"/>
              </a:buClr>
              <a:buSzPts val="1800"/>
              <a:buFont typeface="Arial" panose="020B0604020202020204"/>
              <a:buChar char="•"/>
            </a:pPr>
            <a:r>
              <a:rPr lang="en-IN" sz="1800">
                <a:solidFill>
                  <a:srgbClr val="006C86"/>
                </a:solidFill>
                <a:latin typeface="Arial" panose="020B0604020202020204"/>
                <a:ea typeface="Arial" panose="020B0604020202020204"/>
                <a:cs typeface="Arial" panose="020B0604020202020204"/>
                <a:sym typeface="Arial" panose="020B0604020202020204"/>
              </a:rPr>
              <a:t>AND has higher precedence than OR.</a:t>
            </a:r>
            <a:endParaRPr sz="1800">
              <a:solidFill>
                <a:srgbClr val="006C86"/>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857" name="Shape 1857"/>
        <p:cNvGrpSpPr/>
        <p:nvPr/>
      </p:nvGrpSpPr>
      <p:grpSpPr>
        <a:xfrm>
          <a:off x="0" y="0"/>
          <a:ext cx="0" cy="0"/>
          <a:chOff x="0" y="0"/>
          <a:chExt cx="0" cy="0"/>
        </a:xfrm>
      </p:grpSpPr>
      <p:sp>
        <p:nvSpPr>
          <p:cNvPr id="1858" name="Google Shape;1858;p186"/>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column - expressions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859" name="Google Shape;1859;p186"/>
          <p:cNvSpPr/>
          <p:nvPr/>
        </p:nvSpPr>
        <p:spPr>
          <a:xfrm>
            <a:off x="335360" y="3286125"/>
            <a:ext cx="11377264"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"Strings are automatically converted to numbers and numbers to strings as necessary." This means that in order to compare a string to a number, it tries to parse a number from the start of the string. In this case there is no number there, so it converts to 0, and 0 = 0 is true.</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860" name="Google Shape;1860;p186"/>
          <p:cNvSpPr txBox="1"/>
          <p:nvPr/>
        </p:nvSpPr>
        <p:spPr>
          <a:xfrm>
            <a:off x="335360" y="44624"/>
            <a:ext cx="2736304" cy="96795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0077AA"/>
              </a:buClr>
              <a:buSzPts val="2000"/>
              <a:buFont typeface="Arial" panose="020B0604020202020204"/>
              <a:buChar char="•"/>
            </a:pPr>
            <a:r>
              <a:rPr lang="en-IN" sz="2000">
                <a:solidFill>
                  <a:srgbClr val="0077AA"/>
                </a:solidFill>
                <a:latin typeface="Arial" panose="020B0604020202020204"/>
                <a:ea typeface="Arial" panose="020B0604020202020204"/>
                <a:cs typeface="Arial" panose="020B0604020202020204"/>
                <a:sym typeface="Arial" panose="020B0604020202020204"/>
              </a:rPr>
              <a:t>WHERE</a:t>
            </a:r>
            <a:r>
              <a:rPr lang="en-IN" sz="2000" b="0" i="0">
                <a:solidFill>
                  <a:srgbClr val="4A4A4A"/>
                </a:solidFill>
                <a:latin typeface="Arial" panose="020B0604020202020204"/>
                <a:ea typeface="Arial" panose="020B0604020202020204"/>
                <a:cs typeface="Arial" panose="020B0604020202020204"/>
                <a:sym typeface="Arial" panose="020B0604020202020204"/>
              </a:rPr>
              <a:t> col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4A4A4A"/>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4</a:t>
            </a:r>
            <a:r>
              <a:rPr lang="en-IN" sz="2000" b="0" i="0">
                <a:solidFill>
                  <a:srgbClr val="4A4A4A"/>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&lt;</a:t>
            </a:r>
            <a:r>
              <a:rPr lang="en-IN" sz="2000" b="0" i="0">
                <a:solidFill>
                  <a:srgbClr val="4A4A4A"/>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16</a:t>
            </a:r>
            <a:endParaRPr lang="en-IN" sz="1800">
              <a:solidFill>
                <a:srgbClr val="990055"/>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50000"/>
              </a:lnSpc>
              <a:spcBef>
                <a:spcPts val="0"/>
              </a:spcBef>
              <a:spcAft>
                <a:spcPts val="0"/>
              </a:spcAft>
              <a:buClr>
                <a:srgbClr val="0077AA"/>
              </a:buClr>
              <a:buSzPts val="2000"/>
              <a:buFont typeface="Arial" panose="020B0604020202020204"/>
              <a:buChar char="•"/>
            </a:pPr>
            <a:r>
              <a:rPr lang="en-IN" sz="2000">
                <a:solidFill>
                  <a:srgbClr val="0077AA"/>
                </a:solidFill>
                <a:latin typeface="Arial" panose="020B0604020202020204"/>
                <a:ea typeface="Arial" panose="020B0604020202020204"/>
                <a:cs typeface="Arial" panose="020B0604020202020204"/>
                <a:sym typeface="Arial" panose="020B0604020202020204"/>
              </a:rPr>
              <a:t>WHERE</a:t>
            </a:r>
            <a:r>
              <a:rPr lang="en-IN" sz="2000" b="0" i="0">
                <a:solidFill>
                  <a:srgbClr val="4A4A4A"/>
                </a:solidFill>
                <a:latin typeface="Arial" panose="020B0604020202020204"/>
                <a:ea typeface="Arial" panose="020B0604020202020204"/>
                <a:cs typeface="Arial" panose="020B0604020202020204"/>
                <a:sym typeface="Arial" panose="020B0604020202020204"/>
              </a:rPr>
              <a:t> col </a:t>
            </a:r>
            <a:r>
              <a:rPr lang="en-IN" sz="2000">
                <a:solidFill>
                  <a:srgbClr val="A67F59"/>
                </a:solidFill>
                <a:latin typeface="Arial" panose="020B0604020202020204"/>
                <a:ea typeface="Arial" panose="020B0604020202020204"/>
                <a:cs typeface="Arial" panose="020B0604020202020204"/>
                <a:sym typeface="Arial" panose="020B0604020202020204"/>
              </a:rPr>
              <a:t>&lt;</a:t>
            </a:r>
            <a:r>
              <a:rPr lang="en-IN" sz="2000" b="0" i="0">
                <a:solidFill>
                  <a:srgbClr val="4A4A4A"/>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16</a:t>
            </a:r>
            <a:r>
              <a:rPr lang="en-IN" sz="2000" b="0" i="0">
                <a:solidFill>
                  <a:srgbClr val="4A4A4A"/>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4A4A4A"/>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4</a:t>
            </a:r>
            <a:endParaRPr lang="en-IN" sz="1800">
              <a:solidFill>
                <a:srgbClr val="990055"/>
              </a:solidFill>
              <a:latin typeface="Arial" panose="020B0604020202020204"/>
              <a:ea typeface="Arial" panose="020B0604020202020204"/>
              <a:cs typeface="Arial" panose="020B0604020202020204"/>
              <a:sym typeface="Arial" panose="020B0604020202020204"/>
            </a:endParaRPr>
          </a:p>
        </p:txBody>
      </p:sp>
      <p:sp>
        <p:nvSpPr>
          <p:cNvPr id="1861" name="Google Shape;1861;p186"/>
          <p:cNvSpPr txBox="1"/>
          <p:nvPr/>
        </p:nvSpPr>
        <p:spPr>
          <a:xfrm>
            <a:off x="335360" y="1502724"/>
            <a:ext cx="1137726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CONCAT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 </a:t>
            </a:r>
            <a:r>
              <a:rPr lang="en-IN" sz="1800">
                <a:solidFill>
                  <a:srgbClr val="39AE0A"/>
                </a:solidFill>
                <a:latin typeface="Arial" panose="020B0604020202020204"/>
                <a:ea typeface="Arial" panose="020B0604020202020204"/>
                <a:cs typeface="Arial" panose="020B0604020202020204"/>
                <a:sym typeface="Arial" panose="020B0604020202020204"/>
              </a:rPr>
              <a:t>"saleel"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865" name="Shape 1865"/>
        <p:cNvGrpSpPr/>
        <p:nvPr/>
      </p:nvGrpSpPr>
      <p:grpSpPr>
        <a:xfrm>
          <a:off x="0" y="0"/>
          <a:ext cx="0" cy="0"/>
          <a:chOff x="0" y="0"/>
          <a:chExt cx="0" cy="0"/>
        </a:xfrm>
      </p:grpSpPr>
      <p:sp>
        <p:nvSpPr>
          <p:cNvPr id="1866" name="Google Shape;1866;p18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statement - expressions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867" name="Google Shape;1867;p187"/>
          <p:cNvSpPr/>
          <p:nvPr/>
        </p:nvSpPr>
        <p:spPr>
          <a:xfrm>
            <a:off x="711874" y="830060"/>
            <a:ext cx="4592038" cy="400110"/>
          </a:xfrm>
          <a:prstGeom prst="rect">
            <a:avLst/>
          </a:prstGeom>
          <a:solidFill>
            <a:srgbClr val="B3880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FF00"/>
                </a:solidFill>
                <a:latin typeface="Arial" panose="020B0604020202020204"/>
                <a:ea typeface="Arial" panose="020B0604020202020204"/>
                <a:cs typeface="Arial" panose="020B0604020202020204"/>
                <a:sym typeface="Arial" panose="020B0604020202020204"/>
              </a:rPr>
              <a:t>Column EXPRESSIONS</a:t>
            </a:r>
            <a:endParaRPr sz="2000">
              <a:solidFill>
                <a:srgbClr val="FFFF00"/>
              </a:solidFill>
              <a:latin typeface="Arial" panose="020B0604020202020204"/>
              <a:ea typeface="Arial" panose="020B0604020202020204"/>
              <a:cs typeface="Arial" panose="020B0604020202020204"/>
              <a:sym typeface="Arial" panose="020B0604020202020204"/>
            </a:endParaRPr>
          </a:p>
        </p:txBody>
      </p:sp>
      <p:sp>
        <p:nvSpPr>
          <p:cNvPr id="1868" name="Google Shape;1868;p187"/>
          <p:cNvSpPr/>
          <p:nvPr/>
        </p:nvSpPr>
        <p:spPr>
          <a:xfrm>
            <a:off x="695400" y="1356398"/>
            <a:ext cx="88392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a:t>
            </a:r>
            <a:r>
              <a:rPr lang="en-IN" sz="2000" baseline="-25000">
                <a:solidFill>
                  <a:srgbClr val="0077AA"/>
                </a:solidFill>
                <a:latin typeface="Arial" panose="020B0604020202020204"/>
                <a:ea typeface="Arial" panose="020B0604020202020204"/>
                <a:cs typeface="Arial" panose="020B0604020202020204"/>
                <a:sym typeface="Arial" panose="020B0604020202020204"/>
              </a:rPr>
              <a:t>4</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expressions</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endParaRPr lang="en-IN" sz="2000" b="1" i="1">
              <a:solidFill>
                <a:srgbClr val="0077AA"/>
              </a:solidFill>
              <a:latin typeface="Arial" panose="020B0604020202020204"/>
              <a:ea typeface="Arial" panose="020B0604020202020204"/>
              <a:cs typeface="Arial" panose="020B0604020202020204"/>
              <a:sym typeface="Arial" panose="020B0604020202020204"/>
            </a:endParaRPr>
          </a:p>
        </p:txBody>
      </p:sp>
      <p:sp>
        <p:nvSpPr>
          <p:cNvPr id="1869" name="Google Shape;1869;p187"/>
          <p:cNvSpPr/>
          <p:nvPr/>
        </p:nvSpPr>
        <p:spPr>
          <a:xfrm>
            <a:off x="695400" y="1987398"/>
            <a:ext cx="2340000" cy="461985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'1' </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'1a'</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'1a'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70" name="Google Shape;1870;p187"/>
          <p:cNvSpPr txBox="1"/>
          <p:nvPr/>
        </p:nvSpPr>
        <p:spPr>
          <a:xfrm>
            <a:off x="6113673" y="1987398"/>
            <a:ext cx="5514325" cy="254236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sal, sal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1000</a:t>
            </a:r>
            <a:r>
              <a:rPr lang="en-IN" sz="1800">
                <a:solidFill>
                  <a:schemeClr val="dk1"/>
                </a:solidFill>
                <a:latin typeface="Arial" panose="020B0604020202020204"/>
                <a:ea typeface="Arial" panose="020B0604020202020204"/>
                <a:cs typeface="Arial" panose="020B0604020202020204"/>
                <a:sym typeface="Arial" panose="020B0604020202020204"/>
              </a:rPr>
              <a:t> AS</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'New Salary'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sal, comm, sal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comm</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sal, comm, sal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IFNULL</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comm,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 </a:t>
            </a:r>
            <a:r>
              <a:rPr lang="en-IN" sz="1800">
                <a:solidFill>
                  <a:schemeClr val="dk1"/>
                </a:solidFill>
                <a:latin typeface="Arial" panose="020B0604020202020204"/>
                <a:ea typeface="Arial" panose="020B0604020202020204"/>
                <a:cs typeface="Arial" panose="020B0604020202020204"/>
                <a:sym typeface="Arial" panose="020B0604020202020204"/>
              </a:rPr>
              <a:t>ename, </a:t>
            </a:r>
            <a:r>
              <a:rPr lang="en-IN" sz="1800">
                <a:solidFill>
                  <a:srgbClr val="262626"/>
                </a:solidFill>
                <a:latin typeface="Arial" panose="020B0604020202020204"/>
                <a:ea typeface="Arial" panose="020B0604020202020204"/>
                <a:cs typeface="Arial" panose="020B0604020202020204"/>
                <a:sym typeface="Arial" panose="020B0604020202020204"/>
              </a:rPr>
              <a:t>ename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262626"/>
                </a:solidFill>
                <a:latin typeface="Arial" panose="020B0604020202020204"/>
                <a:ea typeface="Arial" panose="020B0604020202020204"/>
                <a:cs typeface="Arial" panose="020B0604020202020204"/>
                <a:sym typeface="Arial" panose="020B0604020202020204"/>
              </a:rPr>
              <a:t> ename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chemeClr val="dk1"/>
                </a:solidFill>
                <a:latin typeface="Arial" panose="020B0604020202020204"/>
                <a:ea typeface="Arial" panose="020B0604020202020204"/>
                <a:cs typeface="Arial" panose="020B0604020202020204"/>
                <a:sym typeface="Arial" panose="020B0604020202020204"/>
              </a:rPr>
              <a:t>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 </a:t>
            </a:r>
            <a:r>
              <a:rPr lang="en-IN" sz="1800">
                <a:solidFill>
                  <a:schemeClr val="dk1"/>
                </a:solidFill>
                <a:latin typeface="Arial" panose="020B0604020202020204"/>
                <a:ea typeface="Arial" panose="020B0604020202020204"/>
                <a:cs typeface="Arial" panose="020B0604020202020204"/>
                <a:sym typeface="Arial" panose="020B0604020202020204"/>
              </a:rPr>
              <a:t>ename, </a:t>
            </a:r>
            <a:r>
              <a:rPr lang="en-IN" sz="1800">
                <a:solidFill>
                  <a:srgbClr val="262626"/>
                </a:solidFill>
                <a:latin typeface="Arial" panose="020B0604020202020204"/>
                <a:ea typeface="Arial" panose="020B0604020202020204"/>
                <a:cs typeface="Arial" panose="020B0604020202020204"/>
                <a:sym typeface="Arial" panose="020B0604020202020204"/>
              </a:rPr>
              <a:t>ename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262626"/>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'smith'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chemeClr val="dk1"/>
                </a:solidFill>
                <a:latin typeface="Arial" panose="020B0604020202020204"/>
                <a:ea typeface="Arial" panose="020B0604020202020204"/>
                <a:cs typeface="Arial" panose="020B0604020202020204"/>
                <a:sym typeface="Arial" panose="020B0604020202020204"/>
              </a:rPr>
              <a:t>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c1, c1 </a:t>
            </a:r>
            <a:r>
              <a:rPr lang="en-IN" sz="1800">
                <a:solidFill>
                  <a:srgbClr val="A67F5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1 R1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numberString;</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71" name="Google Shape;1871;p187"/>
          <p:cNvSpPr/>
          <p:nvPr/>
        </p:nvSpPr>
        <p:spPr>
          <a:xfrm>
            <a:off x="3215680" y="1987398"/>
            <a:ext cx="2741858" cy="378885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123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-123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123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6699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-123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2435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'2435Saleel'</a:t>
            </a:r>
            <a:r>
              <a:rPr lang="en-IN" sz="1800">
                <a:solidFill>
                  <a:srgbClr val="990055"/>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1872" name="Google Shape;1872;p187"/>
          <p:cNvGrpSpPr/>
          <p:nvPr/>
        </p:nvGrpSpPr>
        <p:grpSpPr>
          <a:xfrm>
            <a:off x="6113672" y="4869160"/>
            <a:ext cx="5814975" cy="1768850"/>
            <a:chOff x="5673867" y="4727466"/>
            <a:chExt cx="6254781" cy="1768850"/>
          </a:xfrm>
        </p:grpSpPr>
        <p:sp>
          <p:nvSpPr>
            <p:cNvPr id="1873" name="Google Shape;1873;p187"/>
            <p:cNvSpPr/>
            <p:nvPr/>
          </p:nvSpPr>
          <p:spPr>
            <a:xfrm>
              <a:off x="5807968" y="5580571"/>
              <a:ext cx="2340000" cy="88036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74" name="Google Shape;1874;p187"/>
            <p:cNvSpPr/>
            <p:nvPr/>
          </p:nvSpPr>
          <p:spPr>
            <a:xfrm>
              <a:off x="5673867" y="4727466"/>
              <a:ext cx="6254781" cy="80021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6C86"/>
                  </a:solidFill>
                  <a:latin typeface="Arial" panose="020B0604020202020204"/>
                  <a:ea typeface="Arial" panose="020B0604020202020204"/>
                  <a:cs typeface="Arial" panose="020B0604020202020204"/>
                  <a:sym typeface="Arial" panose="020B0604020202020204"/>
                </a:rPr>
                <a:t>If any expression evaluated with NULL, returns NULL.</a:t>
              </a:r>
              <a:endParaRPr lang="en-IN" sz="1800">
                <a:solidFill>
                  <a:srgbClr val="006C86"/>
                </a:solidFill>
                <a:latin typeface="Arial" panose="020B0604020202020204"/>
                <a:ea typeface="Arial" panose="020B0604020202020204"/>
                <a:cs typeface="Arial" panose="020B0604020202020204"/>
                <a:sym typeface="Arial" panose="020B0604020202020204"/>
              </a:endParaRPr>
            </a:p>
          </p:txBody>
        </p:sp>
        <p:sp>
          <p:nvSpPr>
            <p:cNvPr id="1875" name="Google Shape;1875;p187"/>
            <p:cNvSpPr txBox="1"/>
            <p:nvPr/>
          </p:nvSpPr>
          <p:spPr>
            <a:xfrm>
              <a:off x="8238456" y="5615947"/>
              <a:ext cx="2340000" cy="88036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NULL</a:t>
              </a:r>
              <a:r>
                <a:rPr lang="en-IN" sz="1800">
                  <a:solidFill>
                    <a:srgbClr val="6699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879" name="Shape 1879"/>
        <p:cNvGrpSpPr/>
        <p:nvPr/>
      </p:nvGrpSpPr>
      <p:grpSpPr>
        <a:xfrm>
          <a:off x="0" y="0"/>
          <a:ext cx="0" cy="0"/>
          <a:chOff x="0" y="0"/>
          <a:chExt cx="0" cy="0"/>
        </a:xfrm>
      </p:grpSpPr>
      <p:sp>
        <p:nvSpPr>
          <p:cNvPr id="1880" name="Google Shape;1880;p188"/>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identifiers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881" name="Google Shape;1881;p188"/>
          <p:cNvSpPr/>
          <p:nvPr/>
        </p:nvSpPr>
        <p:spPr>
          <a:xfrm>
            <a:off x="479376" y="3276601"/>
            <a:ext cx="1116124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Certain objects within MySQL, including database, table, index, column, alias, view, stored procedure, stored functions, triggers, partition, tablespace, and other object names are known as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identifiers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882" name="Google Shape;1882;p188"/>
          <p:cNvSpPr txBox="1"/>
          <p:nvPr/>
        </p:nvSpPr>
        <p:spPr>
          <a:xfrm>
            <a:off x="479376" y="229613"/>
            <a:ext cx="11161240" cy="16927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F0000"/>
                </a:solidFill>
                <a:latin typeface="Arial" panose="020B0604020202020204"/>
                <a:ea typeface="Arial" panose="020B0604020202020204"/>
                <a:cs typeface="Arial" panose="020B0604020202020204"/>
                <a:sym typeface="Arial" panose="020B0604020202020204"/>
              </a:rPr>
              <a:t>Note:</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In SQL, the same name can be used for two (or more) attributes as long as the attributes are in different relations. If this is the case, and a multi-table query refers to two or more attributes with the same name, we must </a:t>
            </a:r>
            <a:r>
              <a:rPr lang="en-IN" sz="1800" b="1" i="1">
                <a:solidFill>
                  <a:schemeClr val="dk1"/>
                </a:solidFill>
                <a:latin typeface="Arial" panose="020B0604020202020204"/>
                <a:ea typeface="Arial" panose="020B0604020202020204"/>
                <a:cs typeface="Arial" panose="020B0604020202020204"/>
                <a:sym typeface="Arial" panose="020B0604020202020204"/>
              </a:rPr>
              <a:t>qualify</a:t>
            </a:r>
            <a:r>
              <a:rPr lang="en-IN" sz="1800">
                <a:solidFill>
                  <a:schemeClr val="dk1"/>
                </a:solidFill>
                <a:latin typeface="Arial" panose="020B0604020202020204"/>
                <a:ea typeface="Arial" panose="020B0604020202020204"/>
                <a:cs typeface="Arial" panose="020B0604020202020204"/>
                <a:sym typeface="Arial" panose="020B0604020202020204"/>
              </a:rPr>
              <a:t> the attribute name with the relation name to prevent ambiguity. This is done by prefixing the relation name to the attribute name and separating the two by a period (</a:t>
            </a: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886" name="Shape 1886"/>
        <p:cNvGrpSpPr/>
        <p:nvPr/>
      </p:nvGrpSpPr>
      <p:grpSpPr>
        <a:xfrm>
          <a:off x="0" y="0"/>
          <a:ext cx="0" cy="0"/>
          <a:chOff x="0" y="0"/>
          <a:chExt cx="0" cy="0"/>
        </a:xfrm>
      </p:grpSpPr>
      <p:sp>
        <p:nvSpPr>
          <p:cNvPr id="1887" name="Google Shape;1887;p189"/>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identifiers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888" name="Google Shape;1888;p189"/>
          <p:cNvSpPr/>
          <p:nvPr/>
        </p:nvSpPr>
        <p:spPr>
          <a:xfrm>
            <a:off x="408404" y="1916832"/>
            <a:ext cx="11521279" cy="2308324"/>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 refer to a table within the default database as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800100" marR="0" lvl="1" indent="-342900" algn="l" rtl="0">
              <a:spcBef>
                <a:spcPts val="0"/>
              </a:spcBef>
              <a:spcAft>
                <a:spcPts val="0"/>
              </a:spcAft>
              <a:buClr>
                <a:srgbClr val="2658E6"/>
              </a:buClr>
              <a:buSzPts val="1800"/>
              <a:buFont typeface="Bookman Old Style" panose="02050604050505020204"/>
              <a:buAutoNum type="arabicPeriod"/>
            </a:pPr>
            <a:r>
              <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rPr>
              <a:t>tbl_name</a:t>
            </a:r>
            <a:endPar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endParaRPr>
          </a:p>
          <a:p>
            <a:pPr marL="800100" marR="0" lvl="1" indent="-342900" algn="l" rtl="0">
              <a:spcBef>
                <a:spcPts val="0"/>
              </a:spcBef>
              <a:spcAft>
                <a:spcPts val="0"/>
              </a:spcAft>
              <a:buClr>
                <a:srgbClr val="2658E6"/>
              </a:buClr>
              <a:buSzPts val="1800"/>
              <a:buFont typeface="Bookman Old Style" panose="02050604050505020204"/>
              <a:buAutoNum type="arabicPeriod"/>
            </a:pPr>
            <a:r>
              <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rPr>
              <a:t>db_name.tbl_name.</a:t>
            </a:r>
            <a:endPar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 refer to a column as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800100" marR="0" lvl="1" indent="-342900" algn="l" rtl="0">
              <a:spcBef>
                <a:spcPts val="0"/>
              </a:spcBef>
              <a:spcAft>
                <a:spcPts val="0"/>
              </a:spcAft>
              <a:buClr>
                <a:srgbClr val="2658E6"/>
              </a:buClr>
              <a:buSzPts val="1800"/>
              <a:buFont typeface="Bookman Old Style" panose="02050604050505020204"/>
              <a:buAutoNum type="arabicPeriod"/>
            </a:pPr>
            <a:r>
              <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rPr>
              <a:t>col_name</a:t>
            </a:r>
            <a:endPar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endParaRPr>
          </a:p>
          <a:p>
            <a:pPr marL="800100" marR="0" lvl="1" indent="-342900" algn="l" rtl="0">
              <a:spcBef>
                <a:spcPts val="0"/>
              </a:spcBef>
              <a:spcAft>
                <a:spcPts val="0"/>
              </a:spcAft>
              <a:buClr>
                <a:srgbClr val="2658E6"/>
              </a:buClr>
              <a:buSzPts val="1800"/>
              <a:buFont typeface="Bookman Old Style" panose="02050604050505020204"/>
              <a:buAutoNum type="arabicPeriod"/>
            </a:pPr>
            <a:r>
              <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rPr>
              <a:t>tbl_name.col_name </a:t>
            </a:r>
            <a:endPar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endParaRPr>
          </a:p>
          <a:p>
            <a:pPr marL="800100" marR="0" lvl="1" indent="-342900" algn="l" rtl="0">
              <a:spcBef>
                <a:spcPts val="0"/>
              </a:spcBef>
              <a:spcAft>
                <a:spcPts val="0"/>
              </a:spcAft>
              <a:buClr>
                <a:srgbClr val="2658E6"/>
              </a:buClr>
              <a:buSzPts val="1800"/>
              <a:buFont typeface="Bookman Old Style" panose="02050604050505020204"/>
              <a:buAutoNum type="arabicPeriod"/>
            </a:pPr>
            <a:r>
              <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rPr>
              <a:t>db_name.tbl_name.col_name.</a:t>
            </a:r>
            <a:endParaRPr lang="en-IN" sz="1800" b="0" i="0" u="none" strike="noStrike" cap="none">
              <a:solidFill>
                <a:srgbClr val="2658E6"/>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889" name="Google Shape;1889;p189"/>
          <p:cNvSpPr/>
          <p:nvPr/>
        </p:nvSpPr>
        <p:spPr>
          <a:xfrm>
            <a:off x="407369" y="4725145"/>
            <a:ext cx="11521279" cy="153888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need not specify a </a:t>
            </a:r>
            <a:r>
              <a:rPr lang="en-IN" sz="1800" b="1" i="1">
                <a:solidFill>
                  <a:schemeClr val="dk1"/>
                </a:solidFill>
                <a:latin typeface="Arial" panose="020B0604020202020204"/>
                <a:ea typeface="Arial" panose="020B0604020202020204"/>
                <a:cs typeface="Arial" panose="020B0604020202020204"/>
                <a:sym typeface="Arial" panose="020B0604020202020204"/>
              </a:rPr>
              <a:t>tbl_name</a:t>
            </a:r>
            <a:r>
              <a:rPr lang="en-IN" sz="1800">
                <a:solidFill>
                  <a:schemeClr val="dk1"/>
                </a:solidFill>
                <a:latin typeface="Arial" panose="020B0604020202020204"/>
                <a:ea typeface="Arial" panose="020B0604020202020204"/>
                <a:cs typeface="Arial" panose="020B0604020202020204"/>
                <a:sym typeface="Arial" panose="020B0604020202020204"/>
              </a:rPr>
              <a:t> or </a:t>
            </a:r>
            <a:r>
              <a:rPr lang="en-IN" sz="1800" b="1" i="1">
                <a:solidFill>
                  <a:schemeClr val="dk1"/>
                </a:solidFill>
                <a:latin typeface="Arial" panose="020B0604020202020204"/>
                <a:ea typeface="Arial" panose="020B0604020202020204"/>
                <a:cs typeface="Arial" panose="020B0604020202020204"/>
                <a:sym typeface="Arial" panose="020B0604020202020204"/>
              </a:rPr>
              <a:t>db_name.tbl_name</a:t>
            </a:r>
            <a:r>
              <a:rPr lang="en-IN" sz="1800">
                <a:solidFill>
                  <a:schemeClr val="dk1"/>
                </a:solidFill>
                <a:latin typeface="Arial" panose="020B0604020202020204"/>
                <a:ea typeface="Arial" panose="020B0604020202020204"/>
                <a:cs typeface="Arial" panose="020B0604020202020204"/>
                <a:sym typeface="Arial" panose="020B0604020202020204"/>
              </a:rPr>
              <a:t> prefix for a column reference unless the reference would be ambiguous.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identifier quote character is the backtick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890" name="Google Shape;1890;p189"/>
          <p:cNvSpPr/>
          <p:nvPr/>
        </p:nvSpPr>
        <p:spPr>
          <a:xfrm>
            <a:off x="335360" y="594825"/>
            <a:ext cx="11521279"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The maximum length for each type of identifiers like (</a:t>
            </a:r>
            <a:r>
              <a:rPr lang="en-IN" sz="22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Database, Table, Column, Index, Constraint, View, Stored Program, Compound Statement Label, User-Defined Variable, Tablespace</a:t>
            </a:r>
            <a:r>
              <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is </a:t>
            </a:r>
            <a:r>
              <a:rPr lang="en-IN" sz="2200" b="1">
                <a:solidFill>
                  <a:srgbClr val="FF0000"/>
                </a:solidFill>
                <a:latin typeface="Quattrocento Sans" panose="020B0502050000020003"/>
                <a:ea typeface="Quattrocento Sans" panose="020B0502050000020003"/>
                <a:cs typeface="Quattrocento Sans" panose="020B0502050000020003"/>
                <a:sym typeface="Quattrocento Sans" panose="020B0502050000020003"/>
              </a:rPr>
              <a:t>64</a:t>
            </a:r>
            <a:r>
              <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2200" b="1">
                <a:solidFill>
                  <a:srgbClr val="FF0000"/>
                </a:solidFill>
                <a:latin typeface="Quattrocento Sans" panose="020B0502050000020003"/>
                <a:ea typeface="Quattrocento Sans" panose="020B0502050000020003"/>
                <a:cs typeface="Quattrocento Sans" panose="020B0502050000020003"/>
                <a:sym typeface="Quattrocento Sans" panose="020B0502050000020003"/>
              </a:rPr>
              <a:t>characters</a:t>
            </a:r>
            <a:r>
              <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whereas for </a:t>
            </a:r>
            <a:r>
              <a:rPr lang="en-IN" sz="22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Alias</a:t>
            </a:r>
            <a:r>
              <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is </a:t>
            </a:r>
            <a:r>
              <a:rPr lang="en-IN" sz="2200" b="1">
                <a:solidFill>
                  <a:srgbClr val="FF0000"/>
                </a:solidFill>
                <a:latin typeface="Quattrocento Sans" panose="020B0502050000020003"/>
                <a:ea typeface="Quattrocento Sans" panose="020B0502050000020003"/>
                <a:cs typeface="Quattrocento Sans" panose="020B0502050000020003"/>
                <a:sym typeface="Quattrocento Sans" panose="020B0502050000020003"/>
              </a:rPr>
              <a:t>256</a:t>
            </a:r>
            <a:r>
              <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2200" b="1">
                <a:solidFill>
                  <a:srgbClr val="FF0000"/>
                </a:solidFill>
                <a:latin typeface="Quattrocento Sans" panose="020B0502050000020003"/>
                <a:ea typeface="Quattrocento Sans" panose="020B0502050000020003"/>
                <a:cs typeface="Quattrocento Sans" panose="020B0502050000020003"/>
                <a:sym typeface="Quattrocento Sans" panose="020B0502050000020003"/>
              </a:rPr>
              <a:t>characters</a:t>
            </a:r>
            <a:r>
              <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22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894" name="Shape 1894"/>
        <p:cNvGrpSpPr/>
        <p:nvPr/>
      </p:nvGrpSpPr>
      <p:grpSpPr>
        <a:xfrm>
          <a:off x="0" y="0"/>
          <a:ext cx="0" cy="0"/>
          <a:chOff x="0" y="0"/>
          <a:chExt cx="0" cy="0"/>
        </a:xfrm>
      </p:grpSpPr>
      <p:sp>
        <p:nvSpPr>
          <p:cNvPr id="1895" name="Google Shape;1895;p190"/>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control flow functions</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266" name="Shape 266"/>
        <p:cNvGrpSpPr/>
        <p:nvPr/>
      </p:nvGrpSpPr>
      <p:grpSpPr>
        <a:xfrm>
          <a:off x="0" y="0"/>
          <a:ext cx="0" cy="0"/>
          <a:chOff x="0" y="0"/>
          <a:chExt cx="0" cy="0"/>
        </a:xfrm>
      </p:grpSpPr>
      <p:pic>
        <p:nvPicPr>
          <p:cNvPr id="267" name="Google Shape;267;p19"/>
          <p:cNvPicPr preferRelativeResize="0"/>
          <p:nvPr/>
        </p:nvPicPr>
        <p:blipFill rotWithShape="1">
          <a:blip r:embed="rId1"/>
          <a:srcRect/>
          <a:stretch>
            <a:fillRect/>
          </a:stretch>
        </p:blipFill>
        <p:spPr>
          <a:xfrm>
            <a:off x="7709511" y="4941168"/>
            <a:ext cx="4362359" cy="1916832"/>
          </a:xfrm>
          <a:prstGeom prst="rect">
            <a:avLst/>
          </a:prstGeom>
          <a:noFill/>
          <a:ln>
            <a:noFill/>
          </a:ln>
        </p:spPr>
      </p:pic>
      <p:sp>
        <p:nvSpPr>
          <p:cNvPr id="268" name="Google Shape;268;p19"/>
          <p:cNvSpPr txBox="1"/>
          <p:nvPr/>
        </p:nvSpPr>
        <p:spPr>
          <a:xfrm>
            <a:off x="1676182" y="1905000"/>
            <a:ext cx="8838049" cy="76944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DBMS</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69" name="Google Shape;269;p19"/>
          <p:cNvSpPr txBox="1"/>
          <p:nvPr/>
        </p:nvSpPr>
        <p:spPr>
          <a:xfrm>
            <a:off x="344426" y="2780928"/>
            <a:ext cx="1157356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a:solidFill>
                  <a:schemeClr val="lt1"/>
                </a:solidFill>
                <a:latin typeface="Arial" panose="020B0604020202020204"/>
                <a:ea typeface="Arial" panose="020B0604020202020204"/>
                <a:cs typeface="Arial" panose="020B0604020202020204"/>
                <a:sym typeface="Arial" panose="020B0604020202020204"/>
              </a:rPr>
              <a:t>The </a:t>
            </a:r>
            <a:r>
              <a:rPr lang="en-IN" sz="1800">
                <a:solidFill>
                  <a:schemeClr val="lt1"/>
                </a:solidFill>
                <a:latin typeface="Arial" panose="020B0604020202020204"/>
                <a:ea typeface="Arial" panose="020B0604020202020204"/>
                <a:cs typeface="Arial" panose="020B0604020202020204"/>
                <a:sym typeface="Arial" panose="020B0604020202020204"/>
              </a:rPr>
              <a:t>database management system (DBMS) is the software that interacts with </a:t>
            </a:r>
            <a:r>
              <a:rPr lang="en-IN" sz="1800" b="1">
                <a:solidFill>
                  <a:schemeClr val="lt1"/>
                </a:solidFill>
                <a:latin typeface="Arial" panose="020B0604020202020204"/>
                <a:ea typeface="Arial" panose="020B0604020202020204"/>
                <a:cs typeface="Arial" panose="020B0604020202020204"/>
                <a:sym typeface="Arial" panose="020B0604020202020204"/>
              </a:rPr>
              <a:t>end users</a:t>
            </a:r>
            <a:r>
              <a:rPr lang="en-IN" sz="1800">
                <a:solidFill>
                  <a:schemeClr val="lt1"/>
                </a:solidFill>
                <a:latin typeface="Arial" panose="020B0604020202020204"/>
                <a:ea typeface="Arial" panose="020B0604020202020204"/>
                <a:cs typeface="Arial" panose="020B0604020202020204"/>
                <a:sym typeface="Arial" panose="020B0604020202020204"/>
              </a:rPr>
              <a:t>, </a:t>
            </a:r>
            <a:r>
              <a:rPr lang="en-IN" sz="1800" b="1">
                <a:solidFill>
                  <a:schemeClr val="lt1"/>
                </a:solidFill>
                <a:latin typeface="Arial" panose="020B0604020202020204"/>
                <a:ea typeface="Arial" panose="020B0604020202020204"/>
                <a:cs typeface="Arial" panose="020B0604020202020204"/>
                <a:sym typeface="Arial" panose="020B0604020202020204"/>
              </a:rPr>
              <a:t>applications</a:t>
            </a:r>
            <a:r>
              <a:rPr lang="en-IN" sz="1800">
                <a:solidFill>
                  <a:schemeClr val="lt1"/>
                </a:solidFill>
                <a:latin typeface="Arial" panose="020B0604020202020204"/>
                <a:ea typeface="Arial" panose="020B0604020202020204"/>
                <a:cs typeface="Arial" panose="020B0604020202020204"/>
                <a:sym typeface="Arial" panose="020B0604020202020204"/>
              </a:rPr>
              <a:t>, and the </a:t>
            </a:r>
            <a:r>
              <a:rPr lang="en-IN" sz="1800" b="1">
                <a:solidFill>
                  <a:schemeClr val="lt1"/>
                </a:solidFill>
                <a:latin typeface="Arial" panose="020B0604020202020204"/>
                <a:ea typeface="Arial" panose="020B0604020202020204"/>
                <a:cs typeface="Arial" panose="020B0604020202020204"/>
                <a:sym typeface="Arial" panose="020B0604020202020204"/>
              </a:rPr>
              <a:t>database</a:t>
            </a:r>
            <a:r>
              <a:rPr lang="en-IN" sz="1800">
                <a:solidFill>
                  <a:schemeClr val="lt1"/>
                </a:solidFill>
                <a:latin typeface="Arial" panose="020B0604020202020204"/>
                <a:ea typeface="Arial" panose="020B0604020202020204"/>
                <a:cs typeface="Arial" panose="020B0604020202020204"/>
                <a:sym typeface="Arial" panose="020B0604020202020204"/>
              </a:rPr>
              <a:t> itself to store and analyze the data.</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70" name="Google Shape;270;p19"/>
          <p:cNvSpPr/>
          <p:nvPr/>
        </p:nvSpPr>
        <p:spPr>
          <a:xfrm>
            <a:off x="190550" y="2852936"/>
            <a:ext cx="11881320" cy="175432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Arial" panose="020B0604020202020204"/>
              <a:buChar char="•"/>
            </a:pP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database: </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Is the collection of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related</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 </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which is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organized, </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database can store and retrieve large amount of data easily, which is stored in one or more data files by one or more users, it is called as </a:t>
            </a:r>
            <a:r>
              <a:rPr lang="en-IN" sz="2400" b="1">
                <a:solidFill>
                  <a:srgbClr val="570528"/>
                </a:solidFill>
                <a:latin typeface="Palatino Linotype" panose="02040502050505030304"/>
                <a:ea typeface="Palatino Linotype" panose="02040502050505030304"/>
                <a:cs typeface="Palatino Linotype" panose="02040502050505030304"/>
                <a:sym typeface="Palatino Linotype" panose="02040502050505030304"/>
              </a:rPr>
              <a:t>structured data</a:t>
            </a:r>
            <a:r>
              <a:rPr lang="en-IN" sz="24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4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60350" algn="l" rtl="0">
              <a:spcBef>
                <a:spcPts val="0"/>
              </a:spcBef>
              <a:spcAft>
                <a:spcPts val="0"/>
              </a:spcAft>
              <a:buClr>
                <a:schemeClr val="dk1"/>
              </a:buClr>
              <a:buSzPts val="400"/>
              <a:buFont typeface="Arial" panose="020B0604020202020204"/>
              <a:buNone/>
            </a:pPr>
            <a:endParaRPr sz="4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2000"/>
              <a:buFont typeface="Arial" panose="020B0604020202020204"/>
              <a:buChar char="•"/>
            </a:pP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management</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system</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it is a software, designed to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define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manipulate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retrieve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manage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data in a database.</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71" name="Google Shape;271;p19"/>
          <p:cNvSpPr txBox="1"/>
          <p:nvPr/>
        </p:nvSpPr>
        <p:spPr>
          <a:xfrm>
            <a:off x="2207568" y="260648"/>
            <a:ext cx="75608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relation schema represents name of the relation with its attributes.</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72" name="Google Shape;272;p19"/>
          <p:cNvSpPr/>
          <p:nvPr/>
        </p:nvSpPr>
        <p:spPr>
          <a:xfrm>
            <a:off x="335360" y="260648"/>
            <a:ext cx="11593288"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Relation Schema</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FF0000"/>
              </a:buClr>
              <a:buSzPts val="1800"/>
              <a:buFont typeface="Arial" panose="020B0604020202020204"/>
              <a:buChar char="•"/>
            </a:pP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student (roll_no int, name varchar, address varchar, phone varchar and age int) is relation schema for STUDENT</a:t>
            </a:r>
            <a:endParaRPr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0">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899" name="Shape 1899"/>
        <p:cNvGrpSpPr/>
        <p:nvPr/>
      </p:nvGrpSpPr>
      <p:grpSpPr>
        <a:xfrm>
          <a:off x="0" y="0"/>
          <a:ext cx="0" cy="0"/>
          <a:chOff x="0" y="0"/>
          <a:chExt cx="0" cy="0"/>
        </a:xfrm>
      </p:grpSpPr>
      <p:sp>
        <p:nvSpPr>
          <p:cNvPr id="1900" name="Google Shape;1900;p19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control flow functions - ifnull</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901" name="Google Shape;1901;p191"/>
          <p:cNvSpPr/>
          <p:nvPr/>
        </p:nvSpPr>
        <p:spPr>
          <a:xfrm>
            <a:off x="439483" y="822326"/>
            <a:ext cx="2184467" cy="400110"/>
          </a:xfrm>
          <a:prstGeom prst="rect">
            <a:avLst/>
          </a:prstGeom>
          <a:solidFill>
            <a:srgbClr val="B3880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FF00"/>
                </a:solidFill>
                <a:latin typeface="Arial" panose="020B0604020202020204"/>
                <a:ea typeface="Arial" panose="020B0604020202020204"/>
                <a:cs typeface="Arial" panose="020B0604020202020204"/>
                <a:sym typeface="Arial" panose="020B0604020202020204"/>
              </a:rPr>
              <a:t>IFNULL function</a:t>
            </a:r>
            <a:endParaRPr lang="en-IN" sz="2000">
              <a:solidFill>
                <a:srgbClr val="FFFF00"/>
              </a:solidFill>
              <a:latin typeface="Arial" panose="020B0604020202020204"/>
              <a:ea typeface="Arial" panose="020B0604020202020204"/>
              <a:cs typeface="Arial" panose="020B0604020202020204"/>
              <a:sym typeface="Arial" panose="020B0604020202020204"/>
            </a:endParaRPr>
          </a:p>
        </p:txBody>
      </p:sp>
      <p:sp>
        <p:nvSpPr>
          <p:cNvPr id="1902" name="Google Shape;1902;p191"/>
          <p:cNvSpPr/>
          <p:nvPr/>
        </p:nvSpPr>
        <p:spPr>
          <a:xfrm>
            <a:off x="407368" y="1527756"/>
            <a:ext cx="11017223"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222222"/>
                </a:solidFill>
                <a:latin typeface="Arial" panose="020B0604020202020204"/>
                <a:ea typeface="Arial" panose="020B0604020202020204"/>
                <a:cs typeface="Arial" panose="020B0604020202020204"/>
                <a:sym typeface="Arial" panose="020B0604020202020204"/>
              </a:rPr>
              <a:t>MySQL IFNULL</a:t>
            </a:r>
            <a:r>
              <a:rPr lang="en-IN" sz="1800">
                <a:solidFill>
                  <a:srgbClr val="222222"/>
                </a:solidFill>
                <a:latin typeface="Arial" panose="020B0604020202020204"/>
                <a:ea typeface="Arial" panose="020B0604020202020204"/>
                <a:cs typeface="Arial" panose="020B0604020202020204"/>
                <a:sym typeface="Arial" panose="020B0604020202020204"/>
              </a:rPr>
              <a:t>() takes two expressions, if the first expression is not NULL, it returns the first expression. Otherwise, it returns the second expression, </a:t>
            </a:r>
            <a:r>
              <a:rPr lang="en-IN" sz="2000" b="1">
                <a:solidFill>
                  <a:srgbClr val="222222"/>
                </a:solidFill>
                <a:latin typeface="Arial" panose="020B0604020202020204"/>
                <a:ea typeface="Arial" panose="020B0604020202020204"/>
                <a:cs typeface="Arial" panose="020B0604020202020204"/>
                <a:sym typeface="Arial" panose="020B0604020202020204"/>
              </a:rPr>
              <a:t>it returns either numeric or string value.</a:t>
            </a:r>
            <a:endParaRPr lang="en-IN" sz="2000" b="1">
              <a:solidFill>
                <a:srgbClr val="222222"/>
              </a:solidFill>
              <a:latin typeface="Arial" panose="020B0604020202020204"/>
              <a:ea typeface="Arial" panose="020B0604020202020204"/>
              <a:cs typeface="Arial" panose="020B0604020202020204"/>
              <a:sym typeface="Arial" panose="020B0604020202020204"/>
            </a:endParaRPr>
          </a:p>
        </p:txBody>
      </p:sp>
      <p:sp>
        <p:nvSpPr>
          <p:cNvPr id="1903" name="Google Shape;1903;p191"/>
          <p:cNvSpPr/>
          <p:nvPr/>
        </p:nvSpPr>
        <p:spPr>
          <a:xfrm>
            <a:off x="439483" y="2600900"/>
            <a:ext cx="8839199" cy="461616"/>
          </a:xfrm>
          <a:prstGeom prst="rect">
            <a:avLst/>
          </a:prstGeom>
          <a:solidFill>
            <a:schemeClr val="lt1"/>
          </a:solidFill>
          <a:ln>
            <a:noFill/>
          </a:ln>
        </p:spPr>
        <p:txBody>
          <a:bodyPr spcFirstLastPara="1" wrap="square" lIns="0" tIns="0" rIns="0" bIns="152350" anchor="ctr" anchorCtr="0">
            <a:spAutoFit/>
          </a:bodyPr>
          <a:lstStyle/>
          <a:p>
            <a:pPr marL="0" marR="0" lvl="0" indent="0" algn="l" rtl="0">
              <a:spcBef>
                <a:spcPts val="0"/>
              </a:spcBef>
              <a:spcAft>
                <a:spcPts val="0"/>
              </a:spcAft>
              <a:buNone/>
            </a:pPr>
            <a:r>
              <a:rPr lang="en-IN" sz="2000">
                <a:solidFill>
                  <a:srgbClr val="DD4A68"/>
                </a:solidFill>
                <a:latin typeface="Arial" panose="020B0604020202020204"/>
                <a:ea typeface="Arial" panose="020B0604020202020204"/>
                <a:cs typeface="Arial" panose="020B0604020202020204"/>
                <a:sym typeface="Arial" panose="020B0604020202020204"/>
              </a:rPr>
              <a:t>IFNULL</a:t>
            </a:r>
            <a:r>
              <a:rPr lang="en-IN" sz="2000">
                <a:solidFill>
                  <a:srgbClr val="262626"/>
                </a:solidFill>
                <a:latin typeface="Arial" panose="020B0604020202020204"/>
                <a:ea typeface="Arial" panose="020B0604020202020204"/>
                <a:cs typeface="Arial" panose="020B0604020202020204"/>
                <a:sym typeface="Arial" panose="020B0604020202020204"/>
              </a:rPr>
              <a:t>(expression1, expression2) </a:t>
            </a:r>
            <a:endParaRPr lang="en-IN" sz="2000">
              <a:solidFill>
                <a:srgbClr val="262626"/>
              </a:solidFill>
              <a:latin typeface="Arial" panose="020B0604020202020204"/>
              <a:ea typeface="Arial" panose="020B0604020202020204"/>
              <a:cs typeface="Arial" panose="020B0604020202020204"/>
              <a:sym typeface="Arial" panose="020B0604020202020204"/>
            </a:endParaRPr>
          </a:p>
        </p:txBody>
      </p:sp>
      <p:sp>
        <p:nvSpPr>
          <p:cNvPr id="1904" name="Google Shape;1904;p191"/>
          <p:cNvSpPr/>
          <p:nvPr/>
        </p:nvSpPr>
        <p:spPr>
          <a:xfrm>
            <a:off x="375792" y="3568224"/>
            <a:ext cx="8839200" cy="216982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IFNULL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R1;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IFNULL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B38806"/>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R1;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IFNULL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AS R1;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IFNULL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'Yes'</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R1;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comm, </a:t>
            </a:r>
            <a:r>
              <a:rPr lang="en-IN" sz="1800">
                <a:solidFill>
                  <a:srgbClr val="DD4A68"/>
                </a:solidFill>
                <a:latin typeface="Arial" panose="020B0604020202020204"/>
                <a:ea typeface="Arial" panose="020B0604020202020204"/>
                <a:cs typeface="Arial" panose="020B0604020202020204"/>
                <a:sym typeface="Arial" panose="020B0604020202020204"/>
              </a:rPr>
              <a:t>IFNULL</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comm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comm</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.25</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1000</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908" name="Shape 1908"/>
        <p:cNvGrpSpPr/>
        <p:nvPr/>
      </p:nvGrpSpPr>
      <p:grpSpPr>
        <a:xfrm>
          <a:off x="0" y="0"/>
          <a:ext cx="0" cy="0"/>
          <a:chOff x="0" y="0"/>
          <a:chExt cx="0" cy="0"/>
        </a:xfrm>
      </p:grpSpPr>
      <p:sp>
        <p:nvSpPr>
          <p:cNvPr id="1909" name="Google Shape;1909;p19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control flow functions - if</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910" name="Google Shape;1910;p192"/>
          <p:cNvSpPr/>
          <p:nvPr/>
        </p:nvSpPr>
        <p:spPr>
          <a:xfrm>
            <a:off x="439483" y="833043"/>
            <a:ext cx="1498667" cy="400110"/>
          </a:xfrm>
          <a:prstGeom prst="rect">
            <a:avLst/>
          </a:prstGeom>
          <a:solidFill>
            <a:srgbClr val="B3880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FF00"/>
                </a:solidFill>
                <a:latin typeface="Arial" panose="020B0604020202020204"/>
                <a:ea typeface="Arial" panose="020B0604020202020204"/>
                <a:cs typeface="Arial" panose="020B0604020202020204"/>
                <a:sym typeface="Arial" panose="020B0604020202020204"/>
              </a:rPr>
              <a:t>IF function</a:t>
            </a:r>
            <a:endParaRPr lang="en-IN" sz="2000">
              <a:solidFill>
                <a:srgbClr val="FFFF00"/>
              </a:solidFill>
              <a:latin typeface="Arial" panose="020B0604020202020204"/>
              <a:ea typeface="Arial" panose="020B0604020202020204"/>
              <a:cs typeface="Arial" panose="020B0604020202020204"/>
              <a:sym typeface="Arial" panose="020B0604020202020204"/>
            </a:endParaRPr>
          </a:p>
        </p:txBody>
      </p:sp>
      <p:sp>
        <p:nvSpPr>
          <p:cNvPr id="1911" name="Google Shape;1911;p192"/>
          <p:cNvSpPr/>
          <p:nvPr/>
        </p:nvSpPr>
        <p:spPr>
          <a:xfrm>
            <a:off x="427492" y="1504725"/>
            <a:ext cx="1120113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22222"/>
                </a:solidFill>
                <a:latin typeface="Arial" panose="020B0604020202020204"/>
                <a:ea typeface="Arial" panose="020B0604020202020204"/>
                <a:cs typeface="Arial" panose="020B0604020202020204"/>
                <a:sym typeface="Arial" panose="020B0604020202020204"/>
              </a:rPr>
              <a:t>If </a:t>
            </a:r>
            <a:r>
              <a:rPr lang="en-IN" sz="1800" b="1">
                <a:solidFill>
                  <a:srgbClr val="222222"/>
                </a:solidFill>
                <a:latin typeface="Arial" panose="020B0604020202020204"/>
                <a:ea typeface="Arial" panose="020B0604020202020204"/>
                <a:cs typeface="Arial" panose="020B0604020202020204"/>
                <a:sym typeface="Arial" panose="020B0604020202020204"/>
              </a:rPr>
              <a:t>expr1 is TRUE or expr1 &lt;&gt; 0 or expr1 &lt;&gt; NULL</a:t>
            </a:r>
            <a:r>
              <a:rPr lang="en-IN" sz="1800">
                <a:solidFill>
                  <a:srgbClr val="222222"/>
                </a:solidFill>
                <a:latin typeface="Arial" panose="020B0604020202020204"/>
                <a:ea typeface="Arial" panose="020B0604020202020204"/>
                <a:cs typeface="Arial" panose="020B0604020202020204"/>
                <a:sym typeface="Arial" panose="020B0604020202020204"/>
              </a:rPr>
              <a:t>, then IF() returns expr2, otherwise it returns expr3, </a:t>
            </a:r>
            <a:r>
              <a:rPr lang="en-IN" sz="1800" b="1">
                <a:solidFill>
                  <a:srgbClr val="222222"/>
                </a:solidFill>
                <a:latin typeface="Arial" panose="020B0604020202020204"/>
                <a:ea typeface="Arial" panose="020B0604020202020204"/>
                <a:cs typeface="Arial" panose="020B0604020202020204"/>
                <a:sym typeface="Arial" panose="020B0604020202020204"/>
              </a:rPr>
              <a:t>it returns either numeric or string value.</a:t>
            </a:r>
            <a:endParaRPr lang="en-IN" sz="1800" b="1">
              <a:solidFill>
                <a:srgbClr val="222222"/>
              </a:solidFill>
              <a:latin typeface="Arial" panose="020B0604020202020204"/>
              <a:ea typeface="Arial" panose="020B0604020202020204"/>
              <a:cs typeface="Arial" panose="020B0604020202020204"/>
              <a:sym typeface="Arial" panose="020B0604020202020204"/>
            </a:endParaRPr>
          </a:p>
        </p:txBody>
      </p:sp>
      <p:sp>
        <p:nvSpPr>
          <p:cNvPr id="1912" name="Google Shape;1912;p192"/>
          <p:cNvSpPr/>
          <p:nvPr/>
        </p:nvSpPr>
        <p:spPr>
          <a:xfrm>
            <a:off x="551384" y="2343141"/>
            <a:ext cx="8839199" cy="461616"/>
          </a:xfrm>
          <a:prstGeom prst="rect">
            <a:avLst/>
          </a:prstGeom>
          <a:solidFill>
            <a:schemeClr val="lt1"/>
          </a:solidFill>
          <a:ln>
            <a:noFill/>
          </a:ln>
        </p:spPr>
        <p:txBody>
          <a:bodyPr spcFirstLastPara="1" wrap="square" lIns="0" tIns="0" rIns="0" bIns="152350" anchor="ctr" anchorCtr="0">
            <a:spAutoFit/>
          </a:bodyPr>
          <a:lstStyle/>
          <a:p>
            <a:pPr marL="0" marR="0" lvl="0" indent="0" algn="l" rtl="0">
              <a:spcBef>
                <a:spcPts val="0"/>
              </a:spcBef>
              <a:spcAft>
                <a:spcPts val="0"/>
              </a:spcAft>
              <a:buNone/>
            </a:pPr>
            <a:r>
              <a:rPr lang="en-IN" sz="2000">
                <a:solidFill>
                  <a:srgbClr val="DD4A68"/>
                </a:solidFill>
                <a:latin typeface="Arial" panose="020B0604020202020204"/>
                <a:ea typeface="Arial" panose="020B0604020202020204"/>
                <a:cs typeface="Arial" panose="020B0604020202020204"/>
                <a:sym typeface="Arial" panose="020B0604020202020204"/>
              </a:rPr>
              <a:t>IF</a:t>
            </a:r>
            <a:r>
              <a:rPr lang="en-IN" sz="2000">
                <a:solidFill>
                  <a:srgbClr val="262626"/>
                </a:solidFill>
                <a:latin typeface="Arial" panose="020B0604020202020204"/>
                <a:ea typeface="Arial" panose="020B0604020202020204"/>
                <a:cs typeface="Arial" panose="020B0604020202020204"/>
                <a:sym typeface="Arial" panose="020B0604020202020204"/>
              </a:rPr>
              <a:t>(expr1, expr2 , expr3) </a:t>
            </a:r>
            <a:endParaRPr lang="en-IN" sz="2000">
              <a:solidFill>
                <a:srgbClr val="262626"/>
              </a:solidFill>
              <a:latin typeface="Arial" panose="020B0604020202020204"/>
              <a:ea typeface="Arial" panose="020B0604020202020204"/>
              <a:cs typeface="Arial" panose="020B0604020202020204"/>
              <a:sym typeface="Arial" panose="020B0604020202020204"/>
            </a:endParaRPr>
          </a:p>
        </p:txBody>
      </p:sp>
      <p:sp>
        <p:nvSpPr>
          <p:cNvPr id="1913" name="Google Shape;1913;p192"/>
          <p:cNvSpPr/>
          <p:nvPr/>
        </p:nvSpPr>
        <p:spPr>
          <a:xfrm>
            <a:off x="551383" y="2852936"/>
            <a:ext cx="11201132" cy="332398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&gt;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R1;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rgbClr val="990055"/>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sal,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3000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'Ok'</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'Not Bad'</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ename, sal,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3000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AND</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'FORD'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'N'</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ename, sal, comm,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comm </a:t>
            </a:r>
            <a:r>
              <a:rPr lang="en-IN" sz="1800">
                <a:solidFill>
                  <a:srgbClr val="945D4A"/>
                </a:solidFill>
                <a:latin typeface="Arial" panose="020B0604020202020204"/>
                <a:ea typeface="Arial" panose="020B0604020202020204"/>
                <a:cs typeface="Arial" panose="020B0604020202020204"/>
                <a:sym typeface="Arial" panose="020B0604020202020204"/>
              </a:rPr>
              <a:t>IS NULL </a:t>
            </a:r>
            <a:r>
              <a:rPr lang="en-IN" sz="1800">
                <a:solidFill>
                  <a:schemeClr val="dk1"/>
                </a:solidFill>
                <a:latin typeface="Arial" panose="020B0604020202020204"/>
                <a:ea typeface="Arial" panose="020B0604020202020204"/>
                <a:cs typeface="Arial" panose="020B0604020202020204"/>
                <a:sym typeface="Arial" panose="020B0604020202020204"/>
              </a:rPr>
              <a:t>&amp;&amp;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'FORD'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'N'</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deptno,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deptno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deptno</a:t>
            </a:r>
            <a:r>
              <a:rPr lang="en-IN" sz="1800">
                <a:solidFill>
                  <a:srgbClr val="945D4A"/>
                </a:solidFill>
                <a:latin typeface="Arial" panose="020B0604020202020204"/>
                <a:ea typeface="Arial" panose="020B0604020202020204"/>
                <a:cs typeface="Arial" panose="020B0604020202020204"/>
                <a:sym typeface="Arial" panose="020B0604020202020204"/>
              </a:rPr>
              <a:t> = </a:t>
            </a:r>
            <a:r>
              <a:rPr lang="en-IN" sz="1800">
                <a:solidFill>
                  <a:srgbClr val="990055"/>
                </a:solidFill>
                <a:latin typeface="Arial" panose="020B0604020202020204"/>
                <a:ea typeface="Arial" panose="020B0604020202020204"/>
                <a:cs typeface="Arial" panose="020B0604020202020204"/>
                <a:sym typeface="Arial" panose="020B0604020202020204"/>
              </a:rPr>
              <a:t>20</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669900"/>
                </a:solidFill>
                <a:latin typeface="Arial" panose="020B0604020202020204"/>
                <a:ea typeface="Arial" panose="020B0604020202020204"/>
                <a:cs typeface="Arial" panose="020B0604020202020204"/>
                <a:sym typeface="Arial" panose="020B0604020202020204"/>
              </a:rPr>
              <a:t>'Purchase'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'N/A'</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productid, productname, unitprice, unitsinstock, reorderlevel,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unitsinstock </a:t>
            </a:r>
            <a:r>
              <a:rPr lang="en-IN" sz="1800">
                <a:solidFill>
                  <a:srgbClr val="945D4A"/>
                </a:solidFill>
                <a:latin typeface="Arial" panose="020B0604020202020204"/>
                <a:ea typeface="Arial" panose="020B0604020202020204"/>
                <a:cs typeface="Arial" panose="020B0604020202020204"/>
                <a:sym typeface="Arial" panose="020B0604020202020204"/>
              </a:rPr>
              <a:t>&lt;</a:t>
            </a:r>
            <a:r>
              <a:rPr lang="en-IN" sz="1800">
                <a:solidFill>
                  <a:schemeClr val="dk1"/>
                </a:solidFill>
                <a:latin typeface="Arial" panose="020B0604020202020204"/>
                <a:ea typeface="Arial" panose="020B0604020202020204"/>
                <a:cs typeface="Arial" panose="020B0604020202020204"/>
                <a:sym typeface="Arial" panose="020B0604020202020204"/>
              </a:rPr>
              <a:t> reorderlevel, </a:t>
            </a:r>
            <a:r>
              <a:rPr lang="en-IN" sz="1800">
                <a:solidFill>
                  <a:srgbClr val="669900"/>
                </a:solidFill>
                <a:latin typeface="Arial" panose="020B0604020202020204"/>
                <a:ea typeface="Arial" panose="020B0604020202020204"/>
                <a:cs typeface="Arial" panose="020B0604020202020204"/>
                <a:sym typeface="Arial" panose="020B0604020202020204"/>
              </a:rPr>
              <a:t>'Stock is less'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'Good Stock'</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'Stock Report'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products;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hiredate,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YEAR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hiredate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4</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AND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YEAR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hiredate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&lt;&gt;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OR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YEAR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hiredate</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400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'Leap Year’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'Not A Leap Year'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917" name="Shape 1917"/>
        <p:cNvGrpSpPr/>
        <p:nvPr/>
      </p:nvGrpSpPr>
      <p:grpSpPr>
        <a:xfrm>
          <a:off x="0" y="0"/>
          <a:ext cx="0" cy="0"/>
          <a:chOff x="0" y="0"/>
          <a:chExt cx="0" cy="0"/>
        </a:xfrm>
      </p:grpSpPr>
      <p:sp>
        <p:nvSpPr>
          <p:cNvPr id="1918" name="Google Shape;1918;p193"/>
          <p:cNvSpPr/>
          <p:nvPr/>
        </p:nvSpPr>
        <p:spPr>
          <a:xfrm>
            <a:off x="431766" y="833043"/>
            <a:ext cx="2184467" cy="400110"/>
          </a:xfrm>
          <a:prstGeom prst="rect">
            <a:avLst/>
          </a:prstGeom>
          <a:solidFill>
            <a:srgbClr val="B3880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FF00"/>
                </a:solidFill>
                <a:latin typeface="Arial" panose="020B0604020202020204"/>
                <a:ea typeface="Arial" panose="020B0604020202020204"/>
                <a:cs typeface="Arial" panose="020B0604020202020204"/>
                <a:sym typeface="Arial" panose="020B0604020202020204"/>
              </a:rPr>
              <a:t>NULLIF function</a:t>
            </a:r>
            <a:endParaRPr lang="en-IN" sz="2000">
              <a:solidFill>
                <a:srgbClr val="FFFF00"/>
              </a:solidFill>
              <a:latin typeface="Arial" panose="020B0604020202020204"/>
              <a:ea typeface="Arial" panose="020B0604020202020204"/>
              <a:cs typeface="Arial" panose="020B0604020202020204"/>
              <a:sym typeface="Arial" panose="020B0604020202020204"/>
            </a:endParaRPr>
          </a:p>
        </p:txBody>
      </p:sp>
      <p:sp>
        <p:nvSpPr>
          <p:cNvPr id="1919" name="Google Shape;1919;p19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control flow functions - nullif</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920" name="Google Shape;1920;p193"/>
          <p:cNvSpPr/>
          <p:nvPr/>
        </p:nvSpPr>
        <p:spPr>
          <a:xfrm>
            <a:off x="431766" y="1659399"/>
            <a:ext cx="88900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22222"/>
                </a:solidFill>
                <a:latin typeface="Arial" panose="020B0604020202020204"/>
                <a:ea typeface="Arial" panose="020B0604020202020204"/>
                <a:cs typeface="Arial" panose="020B0604020202020204"/>
                <a:sym typeface="Arial" panose="020B0604020202020204"/>
              </a:rPr>
              <a:t>Returns </a:t>
            </a:r>
            <a:r>
              <a:rPr lang="en-IN" sz="1800" b="1">
                <a:solidFill>
                  <a:srgbClr val="222222"/>
                </a:solidFill>
                <a:latin typeface="Arial" panose="020B0604020202020204"/>
                <a:ea typeface="Arial" panose="020B0604020202020204"/>
                <a:cs typeface="Arial" panose="020B0604020202020204"/>
                <a:sym typeface="Arial" panose="020B0604020202020204"/>
              </a:rPr>
              <a:t>NULL</a:t>
            </a:r>
            <a:r>
              <a:rPr lang="en-IN" sz="1800">
                <a:solidFill>
                  <a:srgbClr val="222222"/>
                </a:solidFill>
                <a:latin typeface="Arial" panose="020B0604020202020204"/>
                <a:ea typeface="Arial" panose="020B0604020202020204"/>
                <a:cs typeface="Arial" panose="020B0604020202020204"/>
                <a:sym typeface="Arial" panose="020B0604020202020204"/>
              </a:rPr>
              <a:t> if expr1 = expr2 is true, otherwise returns expr1.</a:t>
            </a:r>
            <a:endParaRPr sz="1800" b="1">
              <a:solidFill>
                <a:srgbClr val="222222"/>
              </a:solidFill>
              <a:latin typeface="Arial" panose="020B0604020202020204"/>
              <a:ea typeface="Arial" panose="020B0604020202020204"/>
              <a:cs typeface="Arial" panose="020B0604020202020204"/>
              <a:sym typeface="Arial" panose="020B0604020202020204"/>
            </a:endParaRPr>
          </a:p>
        </p:txBody>
      </p:sp>
      <p:sp>
        <p:nvSpPr>
          <p:cNvPr id="1921" name="Google Shape;1921;p193"/>
          <p:cNvSpPr/>
          <p:nvPr/>
        </p:nvSpPr>
        <p:spPr>
          <a:xfrm>
            <a:off x="497981" y="2307776"/>
            <a:ext cx="8839199" cy="461616"/>
          </a:xfrm>
          <a:prstGeom prst="rect">
            <a:avLst/>
          </a:prstGeom>
          <a:solidFill>
            <a:schemeClr val="lt1"/>
          </a:solidFill>
          <a:ln>
            <a:noFill/>
          </a:ln>
        </p:spPr>
        <p:txBody>
          <a:bodyPr spcFirstLastPara="1" wrap="square" lIns="0" tIns="0" rIns="0" bIns="152350" anchor="ctr" anchorCtr="0">
            <a:spAutoFit/>
          </a:bodyPr>
          <a:lstStyle/>
          <a:p>
            <a:pPr marL="0" marR="0" lvl="0" indent="0" algn="l" rtl="0">
              <a:spcBef>
                <a:spcPts val="0"/>
              </a:spcBef>
              <a:spcAft>
                <a:spcPts val="0"/>
              </a:spcAft>
              <a:buNone/>
            </a:pPr>
            <a:r>
              <a:rPr lang="en-IN" sz="2000">
                <a:solidFill>
                  <a:srgbClr val="DD4A68"/>
                </a:solidFill>
                <a:latin typeface="Arial" panose="020B0604020202020204"/>
                <a:ea typeface="Arial" panose="020B0604020202020204"/>
                <a:cs typeface="Arial" panose="020B0604020202020204"/>
                <a:sym typeface="Arial" panose="020B0604020202020204"/>
              </a:rPr>
              <a:t>NULLIF</a:t>
            </a:r>
            <a:r>
              <a:rPr lang="en-IN" sz="2000">
                <a:solidFill>
                  <a:srgbClr val="262626"/>
                </a:solidFill>
                <a:latin typeface="Arial" panose="020B0604020202020204"/>
                <a:ea typeface="Arial" panose="020B0604020202020204"/>
                <a:cs typeface="Arial" panose="020B0604020202020204"/>
                <a:sym typeface="Arial" panose="020B0604020202020204"/>
              </a:rPr>
              <a:t>(expr1, expr2) </a:t>
            </a:r>
            <a:endParaRPr lang="en-IN" sz="2000">
              <a:solidFill>
                <a:srgbClr val="262626"/>
              </a:solidFill>
              <a:latin typeface="Arial" panose="020B0604020202020204"/>
              <a:ea typeface="Arial" panose="020B0604020202020204"/>
              <a:cs typeface="Arial" panose="020B0604020202020204"/>
              <a:sym typeface="Arial" panose="020B0604020202020204"/>
            </a:endParaRPr>
          </a:p>
        </p:txBody>
      </p:sp>
      <p:sp>
        <p:nvSpPr>
          <p:cNvPr id="1922" name="Google Shape;1922;p193"/>
          <p:cNvSpPr/>
          <p:nvPr/>
        </p:nvSpPr>
        <p:spPr>
          <a:xfrm>
            <a:off x="497981" y="3103354"/>
            <a:ext cx="8839200" cy="87203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NULLIF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R1;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NULLIF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R1;</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926" name="Shape 1926"/>
        <p:cNvGrpSpPr/>
        <p:nvPr/>
      </p:nvGrpSpPr>
      <p:grpSpPr>
        <a:xfrm>
          <a:off x="0" y="0"/>
          <a:ext cx="0" cy="0"/>
          <a:chOff x="0" y="0"/>
          <a:chExt cx="0" cy="0"/>
        </a:xfrm>
      </p:grpSpPr>
      <p:sp>
        <p:nvSpPr>
          <p:cNvPr id="1927" name="Google Shape;1927;p194"/>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datetime functions</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928" name="Google Shape;1928;p194"/>
          <p:cNvSpPr txBox="1"/>
          <p:nvPr/>
        </p:nvSpPr>
        <p:spPr>
          <a:xfrm>
            <a:off x="17877" y="32136"/>
            <a:ext cx="609372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DATEDIFF</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CURDATE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hiredate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 365.25</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932" name="Shape 1932"/>
        <p:cNvGrpSpPr/>
        <p:nvPr/>
      </p:nvGrpSpPr>
      <p:grpSpPr>
        <a:xfrm>
          <a:off x="0" y="0"/>
          <a:ext cx="0" cy="0"/>
          <a:chOff x="0" y="0"/>
          <a:chExt cx="0" cy="0"/>
        </a:xfrm>
      </p:grpSpPr>
      <p:sp>
        <p:nvSpPr>
          <p:cNvPr id="1933" name="Google Shape;1933;p195"/>
          <p:cNvSpPr/>
          <p:nvPr/>
        </p:nvSpPr>
        <p:spPr>
          <a:xfrm>
            <a:off x="361539" y="832104"/>
            <a:ext cx="109910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22222"/>
                </a:solidFill>
                <a:latin typeface="Arial" panose="020B0604020202020204"/>
                <a:ea typeface="Arial" panose="020B0604020202020204"/>
                <a:cs typeface="Arial" panose="020B0604020202020204"/>
                <a:sym typeface="Arial" panose="020B0604020202020204"/>
              </a:rPr>
              <a:t>In MySQL, the </a:t>
            </a:r>
            <a:r>
              <a:rPr lang="en-IN" sz="2400" b="1">
                <a:solidFill>
                  <a:srgbClr val="365860"/>
                </a:solidFill>
                <a:latin typeface="Arial" panose="020B0604020202020204"/>
                <a:ea typeface="Arial" panose="020B0604020202020204"/>
                <a:cs typeface="Arial" panose="020B0604020202020204"/>
                <a:sym typeface="Arial" panose="020B0604020202020204"/>
              </a:rPr>
              <a:t>NOW()</a:t>
            </a:r>
            <a:r>
              <a:rPr lang="en-IN" sz="2000">
                <a:solidFill>
                  <a:srgbClr val="222222"/>
                </a:solidFill>
                <a:latin typeface="Arial" panose="020B0604020202020204"/>
                <a:ea typeface="Arial" panose="020B0604020202020204"/>
                <a:cs typeface="Arial" panose="020B0604020202020204"/>
                <a:sym typeface="Arial" panose="020B0604020202020204"/>
              </a:rPr>
              <a:t> function returns a default value for a </a:t>
            </a:r>
            <a:r>
              <a:rPr lang="en-IN" sz="2000" b="1">
                <a:solidFill>
                  <a:srgbClr val="222222"/>
                </a:solidFill>
                <a:latin typeface="Arial" panose="020B0604020202020204"/>
                <a:ea typeface="Arial" panose="020B0604020202020204"/>
                <a:cs typeface="Arial" panose="020B0604020202020204"/>
                <a:sym typeface="Arial" panose="020B0604020202020204"/>
              </a:rPr>
              <a:t>DATETIME</a:t>
            </a:r>
            <a:r>
              <a:rPr lang="en-IN" sz="2000">
                <a:solidFill>
                  <a:srgbClr val="222222"/>
                </a:solidFill>
                <a:latin typeface="Arial" panose="020B0604020202020204"/>
                <a:ea typeface="Arial" panose="020B0604020202020204"/>
                <a:cs typeface="Arial" panose="020B0604020202020204"/>
                <a:sym typeface="Arial" panose="020B0604020202020204"/>
              </a:rPr>
              <a:t>.</a:t>
            </a:r>
            <a:endParaRPr lang="en-IN" sz="2000">
              <a:solidFill>
                <a:srgbClr val="222222"/>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Gill Sans" panose="020B0502020104020203"/>
                <a:ea typeface="Gill Sans" panose="020B0502020104020203"/>
                <a:cs typeface="Gill Sans" panose="020B0502020104020203"/>
                <a:sym typeface="Gill Sans" panose="020B0502020104020203"/>
              </a:rPr>
              <a:t>MySQL inserts the current </a:t>
            </a:r>
            <a:r>
              <a:rPr lang="en-IN" sz="2400" b="1">
                <a:solidFill>
                  <a:srgbClr val="222222"/>
                </a:solidFill>
                <a:latin typeface="Arial" panose="020B0604020202020204"/>
                <a:ea typeface="Arial" panose="020B0604020202020204"/>
                <a:cs typeface="Arial" panose="020B0604020202020204"/>
                <a:sym typeface="Arial" panose="020B0604020202020204"/>
              </a:rPr>
              <a:t>date and time </a:t>
            </a:r>
            <a:r>
              <a:rPr lang="en-IN" sz="2000">
                <a:solidFill>
                  <a:schemeClr val="dk1"/>
                </a:solidFill>
                <a:latin typeface="Gill Sans" panose="020B0502020104020203"/>
                <a:ea typeface="Gill Sans" panose="020B0502020104020203"/>
                <a:cs typeface="Gill Sans" panose="020B0502020104020203"/>
                <a:sym typeface="Gill Sans" panose="020B0502020104020203"/>
              </a:rPr>
              <a:t>into the column whose default value is NOW().</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934" name="Google Shape;1934;p195"/>
          <p:cNvSpPr/>
          <p:nvPr/>
        </p:nvSpPr>
        <p:spPr>
          <a:xfrm>
            <a:off x="335361" y="2165955"/>
            <a:ext cx="1101722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In MySQL, the </a:t>
            </a:r>
            <a:r>
              <a:rPr lang="en-IN" sz="2400" b="1">
                <a:solidFill>
                  <a:srgbClr val="365860"/>
                </a:solidFill>
                <a:latin typeface="Arial" panose="020B0604020202020204"/>
                <a:ea typeface="Arial" panose="020B0604020202020204"/>
                <a:cs typeface="Arial" panose="020B0604020202020204"/>
                <a:sym typeface="Arial" panose="020B0604020202020204"/>
              </a:rPr>
              <a:t>CURDATE()</a:t>
            </a:r>
            <a:r>
              <a:rPr lang="en-IN" sz="2400" b="1">
                <a:solidFill>
                  <a:srgbClr val="222222"/>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returns the current date in 'YYYY-MM-DD'. </a:t>
            </a:r>
            <a:r>
              <a:rPr lang="en-IN" sz="2400" b="1">
                <a:solidFill>
                  <a:srgbClr val="222222"/>
                </a:solidFill>
                <a:latin typeface="Arial" panose="020B0604020202020204"/>
                <a:ea typeface="Arial" panose="020B0604020202020204"/>
                <a:cs typeface="Arial" panose="020B0604020202020204"/>
                <a:sym typeface="Arial" panose="020B0604020202020204"/>
              </a:rPr>
              <a:t>CURRENT_DATE()</a:t>
            </a:r>
            <a:r>
              <a:rPr lang="en-IN" sz="1800">
                <a:solidFill>
                  <a:schemeClr val="dk1"/>
                </a:solidFill>
                <a:latin typeface="Arial" panose="020B0604020202020204"/>
                <a:ea typeface="Arial" panose="020B0604020202020204"/>
                <a:cs typeface="Arial" panose="020B0604020202020204"/>
                <a:sym typeface="Arial" panose="020B0604020202020204"/>
              </a:rPr>
              <a:t> and </a:t>
            </a:r>
            <a:r>
              <a:rPr lang="en-IN" sz="2400" b="1">
                <a:solidFill>
                  <a:srgbClr val="222222"/>
                </a:solidFill>
                <a:latin typeface="Arial" panose="020B0604020202020204"/>
                <a:ea typeface="Arial" panose="020B0604020202020204"/>
                <a:cs typeface="Arial" panose="020B0604020202020204"/>
                <a:sym typeface="Arial" panose="020B0604020202020204"/>
              </a:rPr>
              <a:t>CURRENT_DATE </a:t>
            </a:r>
            <a:r>
              <a:rPr lang="en-IN" sz="1800">
                <a:solidFill>
                  <a:schemeClr val="dk1"/>
                </a:solidFill>
                <a:latin typeface="Arial" panose="020B0604020202020204"/>
                <a:ea typeface="Arial" panose="020B0604020202020204"/>
                <a:cs typeface="Arial" panose="020B0604020202020204"/>
                <a:sym typeface="Arial" panose="020B0604020202020204"/>
              </a:rPr>
              <a:t>are the </a:t>
            </a:r>
            <a:r>
              <a:rPr lang="en-IN" sz="1800" b="1">
                <a:solidFill>
                  <a:srgbClr val="633E31"/>
                </a:solidFill>
                <a:latin typeface="Arial" panose="020B0604020202020204"/>
                <a:ea typeface="Arial" panose="020B0604020202020204"/>
                <a:cs typeface="Arial" panose="020B0604020202020204"/>
                <a:sym typeface="Arial" panose="020B0604020202020204"/>
              </a:rPr>
              <a:t>synonym of CURDATE().</a:t>
            </a:r>
            <a:endParaRPr lang="en-IN" sz="1800" b="1">
              <a:solidFill>
                <a:srgbClr val="633E31"/>
              </a:solidFill>
              <a:latin typeface="Arial" panose="020B0604020202020204"/>
              <a:ea typeface="Arial" panose="020B0604020202020204"/>
              <a:cs typeface="Arial" panose="020B0604020202020204"/>
              <a:sym typeface="Arial" panose="020B0604020202020204"/>
            </a:endParaRPr>
          </a:p>
        </p:txBody>
      </p:sp>
      <p:sp>
        <p:nvSpPr>
          <p:cNvPr id="1935" name="Google Shape;1935;p195"/>
          <p:cNvSpPr/>
          <p:nvPr/>
        </p:nvSpPr>
        <p:spPr>
          <a:xfrm>
            <a:off x="372875" y="3534107"/>
            <a:ext cx="1097970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In MySQL, the </a:t>
            </a:r>
            <a:r>
              <a:rPr lang="en-IN" sz="2400" b="1">
                <a:solidFill>
                  <a:srgbClr val="365860"/>
                </a:solidFill>
                <a:latin typeface="Arial" panose="020B0604020202020204"/>
                <a:ea typeface="Arial" panose="020B0604020202020204"/>
                <a:cs typeface="Arial" panose="020B0604020202020204"/>
                <a:sym typeface="Arial" panose="020B0604020202020204"/>
              </a:rPr>
              <a:t>CURTIME()</a:t>
            </a:r>
            <a:r>
              <a:rPr lang="en-IN" sz="2400" b="1">
                <a:solidFill>
                  <a:srgbClr val="222222"/>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returns the value of current time in 'HH:MM:SS'. </a:t>
            </a:r>
            <a:r>
              <a:rPr lang="en-IN" sz="2400" b="1">
                <a:solidFill>
                  <a:srgbClr val="222222"/>
                </a:solidFill>
                <a:latin typeface="Arial" panose="020B0604020202020204"/>
                <a:ea typeface="Arial" panose="020B0604020202020204"/>
                <a:cs typeface="Arial" panose="020B0604020202020204"/>
                <a:sym typeface="Arial" panose="020B0604020202020204"/>
              </a:rPr>
              <a:t>CURRENT_TIME() </a:t>
            </a:r>
            <a:r>
              <a:rPr lang="en-IN" sz="1800">
                <a:solidFill>
                  <a:schemeClr val="dk1"/>
                </a:solidFill>
                <a:latin typeface="Arial" panose="020B0604020202020204"/>
                <a:ea typeface="Arial" panose="020B0604020202020204"/>
                <a:cs typeface="Arial" panose="020B0604020202020204"/>
                <a:sym typeface="Arial" panose="020B0604020202020204"/>
              </a:rPr>
              <a:t>and </a:t>
            </a:r>
            <a:r>
              <a:rPr lang="en-IN" sz="2400" b="1">
                <a:solidFill>
                  <a:srgbClr val="222222"/>
                </a:solidFill>
                <a:latin typeface="Arial" panose="020B0604020202020204"/>
                <a:ea typeface="Arial" panose="020B0604020202020204"/>
                <a:cs typeface="Arial" panose="020B0604020202020204"/>
                <a:sym typeface="Arial" panose="020B0604020202020204"/>
              </a:rPr>
              <a:t>CURRENT_TIME</a:t>
            </a:r>
            <a:r>
              <a:rPr lang="en-IN" sz="1800">
                <a:solidFill>
                  <a:schemeClr val="dk1"/>
                </a:solidFill>
                <a:latin typeface="Arial" panose="020B0604020202020204"/>
                <a:ea typeface="Arial" panose="020B0604020202020204"/>
                <a:cs typeface="Arial" panose="020B0604020202020204"/>
                <a:sym typeface="Arial" panose="020B0604020202020204"/>
              </a:rPr>
              <a:t> are the </a:t>
            </a:r>
            <a:r>
              <a:rPr lang="en-IN" sz="1800" b="1">
                <a:solidFill>
                  <a:srgbClr val="633E31"/>
                </a:solidFill>
                <a:latin typeface="Arial" panose="020B0604020202020204"/>
                <a:ea typeface="Arial" panose="020B0604020202020204"/>
                <a:cs typeface="Arial" panose="020B0604020202020204"/>
                <a:sym typeface="Arial" panose="020B0604020202020204"/>
              </a:rPr>
              <a:t>synonym of CURTIME().</a:t>
            </a:r>
            <a:endParaRPr lang="en-IN" sz="1800" b="1">
              <a:solidFill>
                <a:srgbClr val="633E31"/>
              </a:solidFill>
              <a:latin typeface="Arial" panose="020B0604020202020204"/>
              <a:ea typeface="Arial" panose="020B0604020202020204"/>
              <a:cs typeface="Arial" panose="020B0604020202020204"/>
              <a:sym typeface="Arial" panose="020B0604020202020204"/>
            </a:endParaRPr>
          </a:p>
        </p:txBody>
      </p:sp>
      <p:sp>
        <p:nvSpPr>
          <p:cNvPr id="1936" name="Google Shape;1936;p19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sysdate(), now(), curdate(), curtime()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940" name="Shape 1940"/>
        <p:cNvGrpSpPr/>
        <p:nvPr/>
      </p:nvGrpSpPr>
      <p:grpSpPr>
        <a:xfrm>
          <a:off x="0" y="0"/>
          <a:ext cx="0" cy="0"/>
          <a:chOff x="0" y="0"/>
          <a:chExt cx="0" cy="0"/>
        </a:xfrm>
      </p:grpSpPr>
      <p:sp>
        <p:nvSpPr>
          <p:cNvPr id="1941" name="Google Shape;1941;p19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 or - operator</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942" name="Google Shape;1942;p196"/>
          <p:cNvSpPr/>
          <p:nvPr/>
        </p:nvSpPr>
        <p:spPr>
          <a:xfrm>
            <a:off x="490779" y="702085"/>
            <a:ext cx="1121044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Date arithmetic also can be performed using INTERVAL together with the + or - operator</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943" name="Google Shape;1943;p196"/>
          <p:cNvSpPr/>
          <p:nvPr/>
        </p:nvSpPr>
        <p:spPr>
          <a:xfrm>
            <a:off x="551384" y="1195993"/>
            <a:ext cx="10945216" cy="769393"/>
          </a:xfrm>
          <a:prstGeom prst="rect">
            <a:avLst/>
          </a:prstGeom>
          <a:solidFill>
            <a:schemeClr val="lt1"/>
          </a:solidFill>
          <a:ln>
            <a:noFill/>
          </a:ln>
        </p:spPr>
        <p:txBody>
          <a:bodyPr spcFirstLastPara="1" wrap="square" lIns="0" tIns="0" rIns="0" bIns="152350" anchor="ctr"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date </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 </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 </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 </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date </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 </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 </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 </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endParaRPr lang="en-IN" sz="2000">
              <a:solidFill>
                <a:srgbClr val="7F7F7F"/>
              </a:solidFill>
              <a:latin typeface="Arial" panose="020B0604020202020204"/>
              <a:ea typeface="Arial" panose="020B0604020202020204"/>
              <a:cs typeface="Arial" panose="020B0604020202020204"/>
              <a:sym typeface="Arial" panose="020B0604020202020204"/>
            </a:endParaRPr>
          </a:p>
        </p:txBody>
      </p:sp>
      <p:graphicFrame>
        <p:nvGraphicFramePr>
          <p:cNvPr id="1944" name="Google Shape;1944;p196"/>
          <p:cNvGraphicFramePr/>
          <p:nvPr/>
        </p:nvGraphicFramePr>
        <p:xfrm>
          <a:off x="191344" y="2687913"/>
          <a:ext cx="11803625" cy="3981375"/>
        </p:xfrm>
        <a:graphic>
          <a:graphicData uri="http://schemas.openxmlformats.org/drawingml/2006/table">
            <a:tbl>
              <a:tblPr firstRow="1" bandRow="1">
                <a:noFill/>
                <a:tableStyleId>{FBBF7A9B-EB3E-4919-B887-81D37DE2BB05}</a:tableStyleId>
              </a:tblPr>
              <a:tblGrid>
                <a:gridCol w="2674800"/>
                <a:gridCol w="2674800"/>
                <a:gridCol w="2674025"/>
                <a:gridCol w="3780000"/>
              </a:tblGrid>
              <a:tr h="442375">
                <a:tc>
                  <a:txBody>
                    <a:bodyPr/>
                    <a:lstStyle/>
                    <a:p>
                      <a:pPr marL="0" marR="0" lvl="0" indent="0" algn="ctr" rtl="0">
                        <a:spcBef>
                          <a:spcPts val="0"/>
                        </a:spcBef>
                        <a:spcAft>
                          <a:spcPts val="0"/>
                        </a:spcAft>
                        <a:buNone/>
                      </a:pPr>
                      <a:r>
                        <a:rPr lang="en-IN" sz="2000">
                          <a:latin typeface="Arial" panose="020B0604020202020204"/>
                          <a:ea typeface="Arial" panose="020B0604020202020204"/>
                          <a:cs typeface="Arial" panose="020B0604020202020204"/>
                          <a:sym typeface="Arial" panose="020B0604020202020204"/>
                        </a:rPr>
                        <a:t>unit Value</a:t>
                      </a:r>
                      <a:endParaRPr lang="en-IN" sz="2000">
                        <a:latin typeface="Arial" panose="020B0604020202020204"/>
                        <a:ea typeface="Arial" panose="020B0604020202020204"/>
                        <a:cs typeface="Arial" panose="020B0604020202020204"/>
                        <a:sym typeface="Arial" panose="020B0604020202020204"/>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6C86"/>
                    </a:solidFill>
                  </a:tcPr>
                </a:tc>
                <a:tc>
                  <a:txBody>
                    <a:bodyPr/>
                    <a:lstStyle/>
                    <a:p>
                      <a:pPr marL="0" marR="0" lvl="0" indent="0" algn="ctr" rtl="0">
                        <a:spcBef>
                          <a:spcPts val="0"/>
                        </a:spcBef>
                        <a:spcAft>
                          <a:spcPts val="0"/>
                        </a:spcAft>
                        <a:buNone/>
                      </a:pPr>
                      <a:r>
                        <a:rPr lang="en-IN" sz="2000">
                          <a:latin typeface="Arial" panose="020B0604020202020204"/>
                          <a:ea typeface="Arial" panose="020B0604020202020204"/>
                          <a:cs typeface="Arial" panose="020B0604020202020204"/>
                          <a:sym typeface="Arial" panose="020B0604020202020204"/>
                        </a:rPr>
                        <a:t>expr</a:t>
                      </a:r>
                      <a:endParaRPr lang="en-IN" sz="2000">
                        <a:latin typeface="Arial" panose="020B0604020202020204"/>
                        <a:ea typeface="Arial" panose="020B0604020202020204"/>
                        <a:cs typeface="Arial" panose="020B0604020202020204"/>
                        <a:sym typeface="Arial" panose="020B0604020202020204"/>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6C86"/>
                    </a:solidFill>
                  </a:tcPr>
                </a:tc>
                <a:tc>
                  <a:txBody>
                    <a:bodyPr/>
                    <a:lstStyle/>
                    <a:p>
                      <a:pPr marL="0" marR="0" lvl="0" indent="0" algn="ctr" rtl="0">
                        <a:lnSpc>
                          <a:spcPct val="100000"/>
                        </a:lnSpc>
                        <a:spcBef>
                          <a:spcPts val="0"/>
                        </a:spcBef>
                        <a:spcAft>
                          <a:spcPts val="0"/>
                        </a:spcAft>
                        <a:buClr>
                          <a:schemeClr val="dk1"/>
                        </a:buClr>
                        <a:buSzPts val="2000"/>
                        <a:buFont typeface="Arial" panose="020B0604020202020204"/>
                        <a:buNone/>
                      </a:pPr>
                      <a:r>
                        <a:rPr lang="en-IN" sz="2000">
                          <a:latin typeface="Arial" panose="020B0604020202020204"/>
                          <a:ea typeface="Arial" panose="020B0604020202020204"/>
                          <a:cs typeface="Arial" panose="020B0604020202020204"/>
                          <a:sym typeface="Arial" panose="020B0604020202020204"/>
                        </a:rPr>
                        <a:t>unit Value</a:t>
                      </a:r>
                      <a:endParaRPr lang="en-IN" sz="2000">
                        <a:latin typeface="Arial" panose="020B0604020202020204"/>
                        <a:ea typeface="Arial" panose="020B0604020202020204"/>
                        <a:cs typeface="Arial" panose="020B0604020202020204"/>
                        <a:sym typeface="Arial" panose="020B0604020202020204"/>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6C86"/>
                    </a:solidFill>
                  </a:tcPr>
                </a:tc>
                <a:tc>
                  <a:txBody>
                    <a:bodyPr/>
                    <a:lstStyle/>
                    <a:p>
                      <a:pPr marL="0" marR="0" lvl="0" indent="0" algn="ctr" rtl="0">
                        <a:lnSpc>
                          <a:spcPct val="100000"/>
                        </a:lnSpc>
                        <a:spcBef>
                          <a:spcPts val="0"/>
                        </a:spcBef>
                        <a:spcAft>
                          <a:spcPts val="0"/>
                        </a:spcAft>
                        <a:buClr>
                          <a:schemeClr val="dk1"/>
                        </a:buClr>
                        <a:buSzPts val="2000"/>
                        <a:buFont typeface="Arial" panose="020B0604020202020204"/>
                        <a:buNone/>
                      </a:pPr>
                      <a:r>
                        <a:rPr lang="en-IN" sz="2000">
                          <a:latin typeface="Arial" panose="020B0604020202020204"/>
                          <a:ea typeface="Arial" panose="020B0604020202020204"/>
                          <a:cs typeface="Arial" panose="020B0604020202020204"/>
                          <a:sym typeface="Arial" panose="020B0604020202020204"/>
                        </a:rPr>
                        <a:t>expr</a:t>
                      </a:r>
                      <a:endParaRPr lang="en-IN" sz="2000">
                        <a:latin typeface="Arial" panose="020B0604020202020204"/>
                        <a:ea typeface="Arial" panose="020B0604020202020204"/>
                        <a:cs typeface="Arial" panose="020B0604020202020204"/>
                        <a:sym typeface="Arial" panose="020B0604020202020204"/>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006C86"/>
                    </a:solidFill>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SECOND</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SECONDS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DAY_HOUR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'DAYS HOURS'  </a:t>
                      </a:r>
                      <a:r>
                        <a:rPr lang="en-IN" sz="1800">
                          <a:solidFill>
                            <a:srgbClr val="FF0000"/>
                          </a:solidFill>
                          <a:latin typeface="Arial" panose="020B0604020202020204"/>
                          <a:ea typeface="Arial" panose="020B0604020202020204"/>
                          <a:cs typeface="Arial" panose="020B0604020202020204"/>
                          <a:sym typeface="Arial" panose="020B0604020202020204"/>
                        </a:rPr>
                        <a:t>e.g.</a:t>
                      </a:r>
                      <a:r>
                        <a:rPr lang="en-IN" sz="1800">
                          <a:solidFill>
                            <a:schemeClr val="dk1"/>
                          </a:solidFill>
                          <a:latin typeface="Arial" panose="020B0604020202020204"/>
                          <a:ea typeface="Arial" panose="020B0604020202020204"/>
                          <a:cs typeface="Arial" panose="020B0604020202020204"/>
                          <a:sym typeface="Arial" panose="020B0604020202020204"/>
                        </a:rPr>
                        <a:t> '1 1'</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MINUTE</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MINUTES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DAY_MINUTE</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'DAYS HOURS:MINUTES' </a:t>
                      </a:r>
                      <a:r>
                        <a:rPr lang="en-IN" sz="1800">
                          <a:solidFill>
                            <a:srgbClr val="FF0000"/>
                          </a:solidFill>
                          <a:latin typeface="Arial" panose="020B0604020202020204"/>
                          <a:ea typeface="Arial" panose="020B0604020202020204"/>
                          <a:cs typeface="Arial" panose="020B0604020202020204"/>
                          <a:sym typeface="Arial" panose="020B0604020202020204"/>
                        </a:rPr>
                        <a:t>e.g.</a:t>
                      </a:r>
                      <a:r>
                        <a:rPr lang="en-IN" sz="1800">
                          <a:solidFill>
                            <a:schemeClr val="dk1"/>
                          </a:solidFill>
                          <a:latin typeface="Arial" panose="020B0604020202020204"/>
                          <a:ea typeface="Arial" panose="020B0604020202020204"/>
                          <a:cs typeface="Arial" panose="020B0604020202020204"/>
                          <a:sym typeface="Arial" panose="020B0604020202020204"/>
                        </a:rPr>
                        <a:t> '1 3:34'</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HOUR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HOURS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DAY_SECOND</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'DAYS HOURS:MINUTES:SECONDS'</a:t>
                      </a:r>
                      <a:endParaRPr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DAY</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HOUR_MINUTE</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'HOURS:MINUTES' </a:t>
                      </a:r>
                      <a:r>
                        <a:rPr lang="en-IN" sz="1800">
                          <a:solidFill>
                            <a:srgbClr val="FF0000"/>
                          </a:solidFill>
                          <a:latin typeface="Arial" panose="020B0604020202020204"/>
                          <a:ea typeface="Arial" panose="020B0604020202020204"/>
                          <a:cs typeface="Arial" panose="020B0604020202020204"/>
                          <a:sym typeface="Arial" panose="020B0604020202020204"/>
                        </a:rPr>
                        <a:t>e.g.</a:t>
                      </a:r>
                      <a:r>
                        <a:rPr lang="en-IN" sz="1800">
                          <a:solidFill>
                            <a:schemeClr val="dk1"/>
                          </a:solidFill>
                          <a:latin typeface="Arial" panose="020B0604020202020204"/>
                          <a:ea typeface="Arial" panose="020B0604020202020204"/>
                          <a:cs typeface="Arial" panose="020B0604020202020204"/>
                          <a:sym typeface="Arial" panose="020B0604020202020204"/>
                        </a:rPr>
                        <a:t> '3:34'</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WEEK</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WEEKS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HOUR_SECOND</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'HOURS:MINUTES:SECONDS'</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MONTH</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MONTHS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MINUTE_SECOND</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'MINUTES:SECONDS' </a:t>
                      </a:r>
                      <a:r>
                        <a:rPr lang="en-IN" sz="1800">
                          <a:solidFill>
                            <a:srgbClr val="FF0000"/>
                          </a:solidFill>
                          <a:latin typeface="Arial" panose="020B0604020202020204"/>
                          <a:ea typeface="Arial" panose="020B0604020202020204"/>
                          <a:cs typeface="Arial" panose="020B0604020202020204"/>
                          <a:sym typeface="Arial" panose="020B0604020202020204"/>
                        </a:rPr>
                        <a:t>e.g.</a:t>
                      </a:r>
                      <a:r>
                        <a:rPr lang="en-IN" sz="1800">
                          <a:solidFill>
                            <a:schemeClr val="dk1"/>
                          </a:solidFill>
                          <a:latin typeface="Arial" panose="020B0604020202020204"/>
                          <a:ea typeface="Arial" panose="020B0604020202020204"/>
                          <a:cs typeface="Arial" panose="020B0604020202020204"/>
                          <a:sym typeface="Arial" panose="020B0604020202020204"/>
                        </a:rPr>
                        <a:t> '27:34'</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QUARTER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QUARTERS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YEAR_MONTH</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'YEARS-MONTHS' </a:t>
                      </a:r>
                      <a:r>
                        <a:rPr lang="en-IN" sz="1800">
                          <a:solidFill>
                            <a:srgbClr val="FF0000"/>
                          </a:solidFill>
                          <a:latin typeface="Arial" panose="020B0604020202020204"/>
                          <a:ea typeface="Arial" panose="020B0604020202020204"/>
                          <a:cs typeface="Arial" panose="020B0604020202020204"/>
                          <a:sym typeface="Arial" panose="020B0604020202020204"/>
                        </a:rPr>
                        <a:t>e.g.</a:t>
                      </a:r>
                      <a:r>
                        <a:rPr lang="en-IN" sz="1800">
                          <a:solidFill>
                            <a:schemeClr val="dk1"/>
                          </a:solidFill>
                          <a:latin typeface="Arial" panose="020B0604020202020204"/>
                          <a:ea typeface="Arial" panose="020B0604020202020204"/>
                          <a:cs typeface="Arial" panose="020B0604020202020204"/>
                          <a:sym typeface="Arial" panose="020B0604020202020204"/>
                        </a:rPr>
                        <a:t> '1-3'</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YEAR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YEARS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800">
                        <a:latin typeface="Arial" panose="020B0604020202020204"/>
                        <a:ea typeface="Arial" panose="020B0604020202020204"/>
                        <a:cs typeface="Arial" panose="020B0604020202020204"/>
                        <a:sym typeface="Arial" panose="020B0604020202020204"/>
                      </a:endParaRPr>
                    </a:p>
                  </a:txBody>
                  <a:tcPr marL="76200" marR="76200" marT="76200" marB="762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
        <p:nvSpPr>
          <p:cNvPr id="1945" name="Google Shape;1945;p196"/>
          <p:cNvSpPr/>
          <p:nvPr/>
        </p:nvSpPr>
        <p:spPr>
          <a:xfrm>
            <a:off x="576000" y="1918800"/>
            <a:ext cx="8719456"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INTERVAL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DAY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INTERVAL </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YEAR_MONTH</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949" name="Shape 1949"/>
        <p:cNvGrpSpPr/>
        <p:nvPr/>
      </p:nvGrpSpPr>
      <p:grpSpPr>
        <a:xfrm>
          <a:off x="0" y="0"/>
          <a:ext cx="0" cy="0"/>
          <a:chOff x="0" y="0"/>
          <a:chExt cx="0" cy="0"/>
        </a:xfrm>
      </p:grpSpPr>
      <p:sp>
        <p:nvSpPr>
          <p:cNvPr id="1950" name="Google Shape;1950;p19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adddate()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951" name="Google Shape;1951;p197"/>
          <p:cNvSpPr/>
          <p:nvPr/>
        </p:nvSpPr>
        <p:spPr>
          <a:xfrm>
            <a:off x="575477" y="1188460"/>
            <a:ext cx="86759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ADDDATE(</a:t>
            </a:r>
            <a:r>
              <a:rPr lang="en-IN" sz="2000">
                <a:solidFill>
                  <a:schemeClr val="dk2"/>
                </a:solidFill>
                <a:latin typeface="Arial" panose="020B0604020202020204"/>
                <a:ea typeface="Arial" panose="020B0604020202020204"/>
                <a:cs typeface="Arial" panose="020B0604020202020204"/>
                <a:sym typeface="Arial" panose="020B0604020202020204"/>
              </a:rPr>
              <a:t>date,</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DATE_ADD (</a:t>
            </a:r>
            <a:r>
              <a:rPr lang="en-IN" sz="2000">
                <a:solidFill>
                  <a:schemeClr val="dk2"/>
                </a:solidFill>
                <a:latin typeface="Arial" panose="020B0604020202020204"/>
                <a:ea typeface="Arial" panose="020B0604020202020204"/>
                <a:cs typeface="Arial" panose="020B0604020202020204"/>
                <a:sym typeface="Arial" panose="020B0604020202020204"/>
              </a:rPr>
              <a:t>date,</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1952" name="Google Shape;1952;p197"/>
          <p:cNvSpPr/>
          <p:nvPr/>
        </p:nvSpPr>
        <p:spPr>
          <a:xfrm>
            <a:off x="551384" y="479396"/>
            <a:ext cx="87194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a:solidFill>
                  <a:schemeClr val="dk1"/>
                </a:solidFill>
                <a:latin typeface="Arial" panose="020B0604020202020204"/>
                <a:ea typeface="Arial" panose="020B0604020202020204"/>
                <a:cs typeface="Arial" panose="020B0604020202020204"/>
                <a:sym typeface="Arial" panose="020B0604020202020204"/>
              </a:rPr>
              <a:t>ADDDATE() </a:t>
            </a:r>
            <a:r>
              <a:rPr lang="en-IN" sz="2400">
                <a:solidFill>
                  <a:schemeClr val="dk1"/>
                </a:solidFill>
                <a:latin typeface="Arial" panose="020B0604020202020204"/>
                <a:ea typeface="Arial" panose="020B0604020202020204"/>
                <a:cs typeface="Arial" panose="020B0604020202020204"/>
                <a:sym typeface="Arial" panose="020B0604020202020204"/>
              </a:rPr>
              <a:t>is a synonym for </a:t>
            </a:r>
            <a:r>
              <a:rPr lang="en-IN" sz="2800" b="1">
                <a:solidFill>
                  <a:schemeClr val="dk1"/>
                </a:solidFill>
                <a:latin typeface="Arial" panose="020B0604020202020204"/>
                <a:ea typeface="Arial" panose="020B0604020202020204"/>
                <a:cs typeface="Arial" panose="020B0604020202020204"/>
                <a:sym typeface="Arial" panose="020B0604020202020204"/>
              </a:rPr>
              <a:t>DATE_ADD()</a:t>
            </a:r>
            <a:endParaRPr lang="en-IN" sz="2800" b="1">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953" name="Google Shape;1953;p197"/>
          <p:cNvGraphicFramePr/>
          <p:nvPr/>
        </p:nvGraphicFramePr>
        <p:xfrm>
          <a:off x="550800" y="2617200"/>
          <a:ext cx="8839200" cy="3981375"/>
        </p:xfrm>
        <a:graphic>
          <a:graphicData uri="http://schemas.openxmlformats.org/drawingml/2006/table">
            <a:tbl>
              <a:tblPr firstRow="1" bandRow="1">
                <a:noFill/>
                <a:tableStyleId>{FBBF7A9B-EB3E-4919-B887-81D37DE2BB05}</a:tableStyleId>
              </a:tblPr>
              <a:tblGrid>
                <a:gridCol w="1981200"/>
                <a:gridCol w="6858000"/>
              </a:tblGrid>
              <a:tr h="442375">
                <a:tc>
                  <a:txBody>
                    <a:bodyPr/>
                    <a:lstStyle/>
                    <a:p>
                      <a:pPr marL="0" marR="0" lvl="0" indent="0" algn="l" rtl="0">
                        <a:spcBef>
                          <a:spcPts val="0"/>
                        </a:spcBef>
                        <a:spcAft>
                          <a:spcPts val="0"/>
                        </a:spcAft>
                        <a:buNone/>
                      </a:pPr>
                      <a:r>
                        <a:rPr lang="en-IN" sz="2000">
                          <a:latin typeface="Arial" panose="020B0604020202020204"/>
                          <a:ea typeface="Arial" panose="020B0604020202020204"/>
                          <a:cs typeface="Arial" panose="020B0604020202020204"/>
                          <a:sym typeface="Arial" panose="020B0604020202020204"/>
                        </a:rPr>
                        <a:t>unit Value</a:t>
                      </a:r>
                      <a:endParaRPr lang="en-IN" sz="2000">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a:latin typeface="Arial" panose="020B0604020202020204"/>
                          <a:ea typeface="Arial" panose="020B0604020202020204"/>
                          <a:cs typeface="Arial" panose="020B0604020202020204"/>
                          <a:sym typeface="Arial" panose="020B0604020202020204"/>
                        </a:rPr>
                        <a:t>ExpectedexprFormat</a:t>
                      </a:r>
                      <a:endParaRPr lang="en-IN" sz="2000">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SECOND</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SECONDS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MINUTE</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MINUTES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HOUR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HOURS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DAY</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WEEK</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WEEKS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MONTH</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MONTHS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QUARTER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QUARTERS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YEAR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YEARS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bl>
          </a:graphicData>
        </a:graphic>
      </p:graphicFrame>
      <p:sp>
        <p:nvSpPr>
          <p:cNvPr id="1954" name="Google Shape;1954;p197"/>
          <p:cNvSpPr/>
          <p:nvPr/>
        </p:nvSpPr>
        <p:spPr>
          <a:xfrm>
            <a:off x="576000" y="1700808"/>
            <a:ext cx="8719457"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ADDDATE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INTERVAL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DAY</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ADDDATE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958" name="Shape 1958"/>
        <p:cNvGrpSpPr/>
        <p:nvPr/>
      </p:nvGrpSpPr>
      <p:grpSpPr>
        <a:xfrm>
          <a:off x="0" y="0"/>
          <a:ext cx="0" cy="0"/>
          <a:chOff x="0" y="0"/>
          <a:chExt cx="0" cy="0"/>
        </a:xfrm>
      </p:grpSpPr>
      <p:sp>
        <p:nvSpPr>
          <p:cNvPr id="1959" name="Google Shape;1959;p19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subdate()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960" name="Google Shape;1960;p198"/>
          <p:cNvSpPr/>
          <p:nvPr/>
        </p:nvSpPr>
        <p:spPr>
          <a:xfrm>
            <a:off x="575477" y="1197271"/>
            <a:ext cx="87521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SUBDATE(date</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  </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 DATE_SUB (date</a:t>
            </a:r>
            <a:r>
              <a:rPr lang="en-IN" sz="2000">
                <a:solidFill>
                  <a:schemeClr val="dk2"/>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INTERVAL </a:t>
            </a:r>
            <a:r>
              <a:rPr lang="en-IN" sz="2000">
                <a:solidFill>
                  <a:schemeClr val="dk2"/>
                </a:solidFill>
                <a:latin typeface="Arial" panose="020B0604020202020204"/>
                <a:ea typeface="Arial" panose="020B0604020202020204"/>
                <a:cs typeface="Arial" panose="020B0604020202020204"/>
                <a:sym typeface="Arial" panose="020B0604020202020204"/>
              </a:rPr>
              <a:t>expr</a:t>
            </a:r>
            <a:r>
              <a:rPr lang="en-IN" sz="2000">
                <a:solidFill>
                  <a:srgbClr val="0077AA"/>
                </a:solidFill>
                <a:latin typeface="Arial" panose="020B0604020202020204"/>
                <a:ea typeface="Arial" panose="020B0604020202020204"/>
                <a:cs typeface="Arial" panose="020B0604020202020204"/>
                <a:sym typeface="Arial" panose="020B0604020202020204"/>
              </a:rPr>
              <a:t> unit)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1961" name="Google Shape;1961;p198"/>
          <p:cNvSpPr/>
          <p:nvPr/>
        </p:nvSpPr>
        <p:spPr>
          <a:xfrm>
            <a:off x="575477" y="477214"/>
            <a:ext cx="867594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a:solidFill>
                  <a:schemeClr val="dk1"/>
                </a:solidFill>
                <a:latin typeface="Arial" panose="020B0604020202020204"/>
                <a:ea typeface="Arial" panose="020B0604020202020204"/>
                <a:cs typeface="Arial" panose="020B0604020202020204"/>
                <a:sym typeface="Arial" panose="020B0604020202020204"/>
              </a:rPr>
              <a:t>SUBDATE() </a:t>
            </a:r>
            <a:r>
              <a:rPr lang="en-IN" sz="2400">
                <a:solidFill>
                  <a:schemeClr val="dk1"/>
                </a:solidFill>
                <a:latin typeface="Arial" panose="020B0604020202020204"/>
                <a:ea typeface="Arial" panose="020B0604020202020204"/>
                <a:cs typeface="Arial" panose="020B0604020202020204"/>
                <a:sym typeface="Arial" panose="020B0604020202020204"/>
              </a:rPr>
              <a:t>is a synonym for </a:t>
            </a:r>
            <a:r>
              <a:rPr lang="en-IN" sz="2800" b="1">
                <a:solidFill>
                  <a:schemeClr val="dk1"/>
                </a:solidFill>
                <a:latin typeface="Arial" panose="020B0604020202020204"/>
                <a:ea typeface="Arial" panose="020B0604020202020204"/>
                <a:cs typeface="Arial" panose="020B0604020202020204"/>
                <a:sym typeface="Arial" panose="020B0604020202020204"/>
              </a:rPr>
              <a:t>DATE_SUB()</a:t>
            </a:r>
            <a:endParaRPr lang="en-IN" sz="2800" b="1">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962" name="Google Shape;1962;p198"/>
          <p:cNvGraphicFramePr/>
          <p:nvPr/>
        </p:nvGraphicFramePr>
        <p:xfrm>
          <a:off x="550800" y="2617200"/>
          <a:ext cx="8839200" cy="3981375"/>
        </p:xfrm>
        <a:graphic>
          <a:graphicData uri="http://schemas.openxmlformats.org/drawingml/2006/table">
            <a:tbl>
              <a:tblPr firstRow="1" bandRow="1">
                <a:noFill/>
                <a:tableStyleId>{FBBF7A9B-EB3E-4919-B887-81D37DE2BB05}</a:tableStyleId>
              </a:tblPr>
              <a:tblGrid>
                <a:gridCol w="1981200"/>
                <a:gridCol w="6858000"/>
              </a:tblGrid>
              <a:tr h="442375">
                <a:tc>
                  <a:txBody>
                    <a:bodyPr/>
                    <a:lstStyle/>
                    <a:p>
                      <a:pPr marL="0" marR="0" lvl="0" indent="0" algn="l" rtl="0">
                        <a:spcBef>
                          <a:spcPts val="0"/>
                        </a:spcBef>
                        <a:spcAft>
                          <a:spcPts val="0"/>
                        </a:spcAft>
                        <a:buNone/>
                      </a:pPr>
                      <a:r>
                        <a:rPr lang="en-IN" sz="2000">
                          <a:latin typeface="Arial" panose="020B0604020202020204"/>
                          <a:ea typeface="Arial" panose="020B0604020202020204"/>
                          <a:cs typeface="Arial" panose="020B0604020202020204"/>
                          <a:sym typeface="Arial" panose="020B0604020202020204"/>
                        </a:rPr>
                        <a:t>unit Value</a:t>
                      </a:r>
                      <a:endParaRPr lang="en-IN" sz="2000">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a:latin typeface="Arial" panose="020B0604020202020204"/>
                          <a:ea typeface="Arial" panose="020B0604020202020204"/>
                          <a:cs typeface="Arial" panose="020B0604020202020204"/>
                          <a:sym typeface="Arial" panose="020B0604020202020204"/>
                        </a:rPr>
                        <a:t>ExpectedexprFormat</a:t>
                      </a:r>
                      <a:endParaRPr lang="en-IN" sz="2000">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SECOND</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SECONDS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MINUTE</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MINUTES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HOUR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HOURS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DAY</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WEEK</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WEEKS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MONTH</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MONTHS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QUARTER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QUARTERS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298AE5"/>
                          </a:solidFill>
                          <a:latin typeface="Arial" panose="020B0604020202020204"/>
                          <a:ea typeface="Arial" panose="020B0604020202020204"/>
                          <a:cs typeface="Arial" panose="020B0604020202020204"/>
                          <a:sym typeface="Arial" panose="020B0604020202020204"/>
                        </a:rPr>
                        <a:t>YEAR</a:t>
                      </a:r>
                      <a:endParaRPr lang="en-IN" sz="1800">
                        <a:solidFill>
                          <a:srgbClr val="298AE5"/>
                        </a:solidFill>
                        <a:latin typeface="Arial" panose="020B0604020202020204"/>
                        <a:ea typeface="Arial" panose="020B0604020202020204"/>
                        <a:cs typeface="Arial" panose="020B0604020202020204"/>
                        <a:sym typeface="Arial" panose="020B0604020202020204"/>
                      </a:endParaRPr>
                    </a:p>
                  </a:txBody>
                  <a:tcPr marL="76200" marR="76200" marT="76200" marB="76200"/>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YEARS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bl>
          </a:graphicData>
        </a:graphic>
      </p:graphicFrame>
      <p:sp>
        <p:nvSpPr>
          <p:cNvPr id="1963" name="Google Shape;1963;p198"/>
          <p:cNvSpPr/>
          <p:nvPr/>
        </p:nvSpPr>
        <p:spPr>
          <a:xfrm>
            <a:off x="576000" y="1700808"/>
            <a:ext cx="8719457"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SUBDATE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INTERVAL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DAY</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SUBDATE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967" name="Shape 1967"/>
        <p:cNvGrpSpPr/>
        <p:nvPr/>
      </p:nvGrpSpPr>
      <p:grpSpPr>
        <a:xfrm>
          <a:off x="0" y="0"/>
          <a:ext cx="0" cy="0"/>
          <a:chOff x="0" y="0"/>
          <a:chExt cx="0" cy="0"/>
        </a:xfrm>
      </p:grpSpPr>
      <p:sp>
        <p:nvSpPr>
          <p:cNvPr id="1968" name="Google Shape;1968;p19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extract</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969" name="Google Shape;1969;p199"/>
          <p:cNvSpPr/>
          <p:nvPr/>
        </p:nvSpPr>
        <p:spPr>
          <a:xfrm>
            <a:off x="464400" y="1753200"/>
            <a:ext cx="39624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EXTRACT(</a:t>
            </a:r>
            <a:r>
              <a:rPr lang="en-IN" sz="2000">
                <a:solidFill>
                  <a:schemeClr val="dk2"/>
                </a:solidFill>
                <a:latin typeface="Arial" panose="020B0604020202020204"/>
                <a:ea typeface="Arial" panose="020B0604020202020204"/>
                <a:cs typeface="Arial" panose="020B0604020202020204"/>
                <a:sym typeface="Arial" panose="020B0604020202020204"/>
              </a:rPr>
              <a:t>unit</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a:solidFill>
                  <a:schemeClr val="dk2"/>
                </a:solidFill>
                <a:latin typeface="Arial" panose="020B0604020202020204"/>
                <a:ea typeface="Arial" panose="020B0604020202020204"/>
                <a:cs typeface="Arial" panose="020B0604020202020204"/>
                <a:sym typeface="Arial" panose="020B0604020202020204"/>
              </a:rPr>
              <a:t>date</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1970" name="Google Shape;1970;p199"/>
          <p:cNvSpPr/>
          <p:nvPr/>
        </p:nvSpPr>
        <p:spPr>
          <a:xfrm>
            <a:off x="335360" y="4293096"/>
            <a:ext cx="8458199" cy="87203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EXTRACT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MONTH</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EXTRACT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YEAR_MONTH</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sz="1800">
              <a:solidFill>
                <a:srgbClr val="A5A5A5"/>
              </a:solidFill>
              <a:latin typeface="Arial" panose="020B0604020202020204"/>
              <a:ea typeface="Arial" panose="020B0604020202020204"/>
              <a:cs typeface="Arial" panose="020B0604020202020204"/>
              <a:sym typeface="Arial" panose="020B0604020202020204"/>
            </a:endParaRPr>
          </a:p>
        </p:txBody>
      </p:sp>
      <p:sp>
        <p:nvSpPr>
          <p:cNvPr id="1971" name="Google Shape;1971;p199"/>
          <p:cNvSpPr/>
          <p:nvPr/>
        </p:nvSpPr>
        <p:spPr>
          <a:xfrm>
            <a:off x="335360" y="703183"/>
            <a:ext cx="1152128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The EXTRACT() function is used to return a single part of a date/time, such as year, month, day, hour, minute, etc.</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972" name="Google Shape;1972;p199"/>
          <p:cNvGraphicFramePr/>
          <p:nvPr/>
        </p:nvGraphicFramePr>
        <p:xfrm>
          <a:off x="335360" y="2348880"/>
          <a:ext cx="10153150" cy="3000000"/>
        </p:xfrm>
        <a:graphic>
          <a:graphicData uri="http://schemas.openxmlformats.org/drawingml/2006/table">
            <a:tbl>
              <a:tblPr firstRow="1" bandRow="1">
                <a:noFill/>
                <a:tableStyleId>{FBBF7A9B-EB3E-4919-B887-81D37DE2BB05}</a:tableStyleId>
              </a:tblPr>
              <a:tblGrid>
                <a:gridCol w="3139175"/>
                <a:gridCol w="2400550"/>
                <a:gridCol w="2123575"/>
                <a:gridCol w="1569600"/>
                <a:gridCol w="920250"/>
              </a:tblGrid>
              <a:tr h="370850">
                <a:tc gridSpan="5">
                  <a:txBody>
                    <a:bodyPr/>
                    <a:lstStyle/>
                    <a:p>
                      <a:pPr marL="0" marR="0" lvl="0" indent="0" algn="l" rtl="0">
                        <a:spcBef>
                          <a:spcPts val="0"/>
                        </a:spcBef>
                        <a:spcAft>
                          <a:spcPts val="0"/>
                        </a:spcAft>
                        <a:buNone/>
                      </a:pPr>
                      <a:r>
                        <a:rPr lang="en-IN" sz="2000">
                          <a:latin typeface="Arial" panose="020B0604020202020204"/>
                          <a:ea typeface="Arial" panose="020B0604020202020204"/>
                          <a:cs typeface="Arial" panose="020B0604020202020204"/>
                          <a:sym typeface="Arial" panose="020B0604020202020204"/>
                        </a:rPr>
                        <a:t>Unit Value</a:t>
                      </a:r>
                      <a:endParaRPr lang="en-IN" sz="2000">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hMerge="1">
                  <a:tcPr/>
                </a:tc>
                <a:tc hMerge="1">
                  <a:tcPr/>
                </a:tc>
                <a:tc hMerge="1">
                  <a:tcPr/>
                </a:tc>
                <a:tc hMerge="1">
                  <a:tcPr/>
                </a:tc>
              </a:tr>
              <a:tr h="370850">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MICROSECOND</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SECOND</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MINUTE</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HOUR</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r>
              <a:tr h="370850">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WEEK</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MONTH</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QUARTER</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YEAR</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endParaRPr sz="1800">
                        <a:latin typeface="Arial" panose="020B0604020202020204"/>
                        <a:ea typeface="Arial" panose="020B0604020202020204"/>
                        <a:cs typeface="Arial" panose="020B0604020202020204"/>
                        <a:sym typeface="Arial" panose="020B0604020202020204"/>
                      </a:endParaRPr>
                    </a:p>
                  </a:txBody>
                  <a:tcPr marL="91450" marR="91450" marT="45725" marB="45725"/>
                </a:tc>
              </a:tr>
              <a:tr h="370850">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latin typeface="Arial" panose="020B0604020202020204"/>
                          <a:ea typeface="Arial" panose="020B0604020202020204"/>
                          <a:cs typeface="Arial" panose="020B0604020202020204"/>
                          <a:sym typeface="Arial" panose="020B0604020202020204"/>
                        </a:rPr>
                        <a:t>MINUTE_SECOND</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HOUR_SECOND</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DAY_SECOND</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DAY_HOUR</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endParaRPr sz="1800">
                        <a:latin typeface="Arial" panose="020B0604020202020204"/>
                        <a:ea typeface="Arial" panose="020B0604020202020204"/>
                        <a:cs typeface="Arial" panose="020B0604020202020204"/>
                        <a:sym typeface="Arial" panose="020B0604020202020204"/>
                      </a:endParaRPr>
                    </a:p>
                  </a:txBody>
                  <a:tcPr marL="91450" marR="91450" marT="45725" marB="45725"/>
                </a:tc>
              </a:tr>
              <a:tr h="370850">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HOUR_MINUTE</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DAY_MINUTE</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YEAR_MONTH</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endParaRPr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endParaRPr sz="1800">
                        <a:latin typeface="Arial" panose="020B0604020202020204"/>
                        <a:ea typeface="Arial" panose="020B0604020202020204"/>
                        <a:cs typeface="Arial" panose="020B0604020202020204"/>
                        <a:sym typeface="Arial" panose="020B0604020202020204"/>
                      </a:endParaRPr>
                    </a:p>
                  </a:txBody>
                  <a:tcPr marL="91450" marR="91450" marT="45725" marB="45725"/>
                </a:tc>
              </a:tr>
            </a:tbl>
          </a:graphicData>
        </a:graphic>
      </p:graphicFrame>
      <p:sp>
        <p:nvSpPr>
          <p:cNvPr id="1973" name="Google Shape;1973;p199"/>
          <p:cNvSpPr/>
          <p:nvPr/>
        </p:nvSpPr>
        <p:spPr>
          <a:xfrm>
            <a:off x="335360" y="5301208"/>
            <a:ext cx="6858000"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Note:</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There must no space between extract function and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e.g.</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EXTRACT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MONTH</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FF0000"/>
                </a:solidFill>
                <a:latin typeface="Arial" panose="020B0604020202020204"/>
                <a:ea typeface="Arial" panose="020B0604020202020204"/>
                <a:cs typeface="Arial" panose="020B0604020202020204"/>
                <a:sym typeface="Arial" panose="020B0604020202020204"/>
              </a:rPr>
              <a:t># error</a:t>
            </a:r>
            <a:endParaRPr sz="1800">
              <a:solidFill>
                <a:srgbClr val="FF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977" name="Shape 1977"/>
        <p:cNvGrpSpPr/>
        <p:nvPr/>
      </p:nvGrpSpPr>
      <p:grpSpPr>
        <a:xfrm>
          <a:off x="0" y="0"/>
          <a:ext cx="0" cy="0"/>
          <a:chOff x="0" y="0"/>
          <a:chExt cx="0" cy="0"/>
        </a:xfrm>
      </p:grpSpPr>
      <p:sp>
        <p:nvSpPr>
          <p:cNvPr id="1978" name="Google Shape;1978;p20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datetime functions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1979" name="Google Shape;1979;p200"/>
          <p:cNvGraphicFramePr/>
          <p:nvPr/>
        </p:nvGraphicFramePr>
        <p:xfrm>
          <a:off x="407368" y="814600"/>
          <a:ext cx="11377275" cy="4423750"/>
        </p:xfrm>
        <a:graphic>
          <a:graphicData uri="http://schemas.openxmlformats.org/drawingml/2006/table">
            <a:tbl>
              <a:tblPr firstRow="1" bandRow="1">
                <a:noFill/>
                <a:tableStyleId>{FBBF7A9B-EB3E-4919-B887-81D37DE2BB05}</a:tableStyleId>
              </a:tblPr>
              <a:tblGrid>
                <a:gridCol w="2376275"/>
                <a:gridCol w="9001000"/>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Syntax</a:t>
                      </a:r>
                      <a:endParaRPr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a:solidFill>
                            <a:srgbClr val="B7F7E2"/>
                          </a:solidFill>
                          <a:latin typeface="Arial" panose="020B0604020202020204"/>
                          <a:ea typeface="Arial" panose="020B0604020202020204"/>
                          <a:cs typeface="Arial" panose="020B0604020202020204"/>
                          <a:sym typeface="Arial" panose="020B0604020202020204"/>
                        </a:rPr>
                        <a:t>Result</a:t>
                      </a:r>
                      <a:endParaRPr lang="en-IN" sz="2000">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DAY(</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 is a </a:t>
                      </a:r>
                      <a:r>
                        <a:rPr lang="en-IN" sz="1800" b="1">
                          <a:latin typeface="Arial" panose="020B0604020202020204"/>
                          <a:ea typeface="Arial" panose="020B0604020202020204"/>
                          <a:cs typeface="Arial" panose="020B0604020202020204"/>
                          <a:sym typeface="Arial" panose="020B0604020202020204"/>
                        </a:rPr>
                        <a:t>synonym for DAYOFMONTH().</a:t>
                      </a:r>
                      <a:endParaRPr lang="en-IN" sz="1800" b="1">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DAYNAME(</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name of the weekday for date.</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DAYOFMONTH(</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day of the month for date, in the range 1 to 31</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DAYOFWEEK(</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weekday index for date (1 = Sunday, 2 = Monday, …, 7 = Saturday).</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DAYOFYEAR(</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day of the year for date, in the range 1 to 366</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LAST_DAY(</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Takes a date or datetime value and returns the corresponding value for the last day of the month. Returns NULL if the argument is invalid.</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MONTH(</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month for date, in the range 1 to 12 for January to December</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MONTHNAME(</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full name of the month for date.</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YEAR(</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year in 4 digit</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bl>
          </a:graphicData>
        </a:graphic>
      </p:graphicFrame>
      <p:sp>
        <p:nvSpPr>
          <p:cNvPr id="1980" name="Google Shape;1980;p200"/>
          <p:cNvSpPr/>
          <p:nvPr/>
        </p:nvSpPr>
        <p:spPr>
          <a:xfrm>
            <a:off x="407368" y="5683895"/>
            <a:ext cx="11377264" cy="7694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DAYOFWEEK</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WEEKDAY</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1450" marR="0" lvl="0" indent="-120650" algn="l" rtl="0">
              <a:spcBef>
                <a:spcPts val="0"/>
              </a:spcBef>
              <a:spcAft>
                <a:spcPts val="0"/>
              </a:spcAft>
              <a:buClr>
                <a:schemeClr val="dk1"/>
              </a:buClr>
              <a:buSzPts val="800"/>
              <a:buFont typeface="Arial" panose="020B0604020202020204"/>
              <a:buNone/>
            </a:pPr>
            <a:endParaRPr sz="800">
              <a:solidFill>
                <a:srgbClr val="DD4A68"/>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DAYOFWEEK</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ADDDATE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INTERVAL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DAY</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WEEKDAY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ADDDATE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INTERVAL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DAY</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showMasterSp="0">
  <p:cSld>
    <p:spTree>
      <p:nvGrpSpPr>
        <p:cNvPr id="98" name="Shape 98"/>
        <p:cNvGrpSpPr/>
        <p:nvPr/>
      </p:nvGrpSpPr>
      <p:grpSpPr>
        <a:xfrm>
          <a:off x="0" y="0"/>
          <a:ext cx="0" cy="0"/>
          <a:chOff x="0" y="0"/>
          <a:chExt cx="0" cy="0"/>
        </a:xfrm>
      </p:grpSpPr>
      <p:sp>
        <p:nvSpPr>
          <p:cNvPr id="99" name="Google Shape;99;p2"/>
          <p:cNvSpPr/>
          <p:nvPr/>
        </p:nvSpPr>
        <p:spPr>
          <a:xfrm>
            <a:off x="232333" y="5301208"/>
            <a:ext cx="9608083" cy="156966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a:solidFill>
                  <a:schemeClr val="lt1"/>
                </a:solidFill>
                <a:latin typeface="Arial" panose="020B0604020202020204"/>
                <a:ea typeface="Arial" panose="020B0604020202020204"/>
                <a:cs typeface="Arial" panose="020B0604020202020204"/>
                <a:sym typeface="Arial" panose="020B0604020202020204"/>
              </a:rPr>
              <a:t>I give you a number (</a:t>
            </a:r>
            <a:r>
              <a:rPr lang="en-IN" sz="2400" b="1">
                <a:solidFill>
                  <a:schemeClr val="lt1"/>
                </a:solidFill>
                <a:latin typeface="Arial" panose="020B0604020202020204"/>
                <a:ea typeface="Arial" panose="020B0604020202020204"/>
                <a:cs typeface="Arial" panose="020B0604020202020204"/>
                <a:sym typeface="Arial" panose="020B0604020202020204"/>
              </a:rPr>
              <a:t>data</a:t>
            </a:r>
            <a:r>
              <a:rPr lang="en-IN" sz="2400">
                <a:solidFill>
                  <a:schemeClr val="lt1"/>
                </a:solidFill>
                <a:latin typeface="Arial" panose="020B0604020202020204"/>
                <a:ea typeface="Arial" panose="020B0604020202020204"/>
                <a:cs typeface="Arial" panose="020B0604020202020204"/>
                <a:sym typeface="Arial" panose="020B0604020202020204"/>
              </a:rPr>
              <a:t>)</a:t>
            </a:r>
            <a:endParaRPr lang="en-IN" sz="2400">
              <a:solidFill>
                <a:schemeClr val="lt1"/>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r>
              <a:rPr lang="en-IN" sz="2400">
                <a:solidFill>
                  <a:schemeClr val="lt1"/>
                </a:solidFill>
                <a:latin typeface="Arial" panose="020B0604020202020204"/>
                <a:ea typeface="Arial" panose="020B0604020202020204"/>
                <a:cs typeface="Arial" panose="020B0604020202020204"/>
                <a:sym typeface="Arial" panose="020B0604020202020204"/>
              </a:rPr>
              <a:t>and tell you it’s the quantity of nuclear warheads (</a:t>
            </a:r>
            <a:r>
              <a:rPr lang="en-IN" sz="2400" b="1">
                <a:solidFill>
                  <a:schemeClr val="lt1"/>
                </a:solidFill>
                <a:latin typeface="Arial" panose="020B0604020202020204"/>
                <a:ea typeface="Arial" panose="020B0604020202020204"/>
                <a:cs typeface="Arial" panose="020B0604020202020204"/>
                <a:sym typeface="Arial" panose="020B0604020202020204"/>
              </a:rPr>
              <a:t>information</a:t>
            </a:r>
            <a:r>
              <a:rPr lang="en-IN" sz="2400">
                <a:solidFill>
                  <a:schemeClr val="lt1"/>
                </a:solidFill>
                <a:latin typeface="Arial" panose="020B0604020202020204"/>
                <a:ea typeface="Arial" panose="020B0604020202020204"/>
                <a:cs typeface="Arial" panose="020B0604020202020204"/>
                <a:sym typeface="Arial" panose="020B0604020202020204"/>
              </a:rPr>
              <a:t>)</a:t>
            </a:r>
            <a:endParaRPr lang="en-IN" sz="2400">
              <a:solidFill>
                <a:schemeClr val="lt1"/>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r>
              <a:rPr lang="en-IN" sz="2400">
                <a:solidFill>
                  <a:schemeClr val="lt1"/>
                </a:solidFill>
                <a:latin typeface="Arial" panose="020B0604020202020204"/>
                <a:ea typeface="Arial" panose="020B0604020202020204"/>
                <a:cs typeface="Arial" panose="020B0604020202020204"/>
                <a:sym typeface="Arial" panose="020B0604020202020204"/>
              </a:rPr>
              <a:t>and now you know the potential of nuclear warheads (</a:t>
            </a:r>
            <a:r>
              <a:rPr lang="en-IN" sz="2400" b="1">
                <a:solidFill>
                  <a:schemeClr val="lt1"/>
                </a:solidFill>
                <a:latin typeface="Arial" panose="020B0604020202020204"/>
                <a:ea typeface="Arial" panose="020B0604020202020204"/>
                <a:cs typeface="Arial" panose="020B0604020202020204"/>
                <a:sym typeface="Arial" panose="020B0604020202020204"/>
              </a:rPr>
              <a:t>knowledge</a:t>
            </a:r>
            <a:r>
              <a:rPr lang="en-IN" sz="2400">
                <a:solidFill>
                  <a:schemeClr val="lt1"/>
                </a:solidFill>
                <a:latin typeface="Arial" panose="020B0604020202020204"/>
                <a:ea typeface="Arial" panose="020B0604020202020204"/>
                <a:cs typeface="Arial" panose="020B0604020202020204"/>
                <a:sym typeface="Arial" panose="020B0604020202020204"/>
              </a:rPr>
              <a:t>)</a:t>
            </a:r>
            <a:endParaRPr lang="en-IN" sz="2400">
              <a:solidFill>
                <a:schemeClr val="lt1"/>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r>
              <a:rPr lang="en-IN" sz="2400">
                <a:solidFill>
                  <a:schemeClr val="lt1"/>
                </a:solidFill>
                <a:latin typeface="Arial" panose="020B0604020202020204"/>
                <a:ea typeface="Arial" panose="020B0604020202020204"/>
                <a:cs typeface="Arial" panose="020B0604020202020204"/>
                <a:sym typeface="Arial" panose="020B0604020202020204"/>
              </a:rPr>
              <a:t>and you decide not to use them or to make them more (</a:t>
            </a:r>
            <a:r>
              <a:rPr lang="en-IN" sz="2400" b="1">
                <a:solidFill>
                  <a:schemeClr val="lt1"/>
                </a:solidFill>
                <a:latin typeface="Arial" panose="020B0604020202020204"/>
                <a:ea typeface="Arial" panose="020B0604020202020204"/>
                <a:cs typeface="Arial" panose="020B0604020202020204"/>
                <a:sym typeface="Arial" panose="020B0604020202020204"/>
              </a:rPr>
              <a:t>wisdom</a:t>
            </a:r>
            <a:r>
              <a:rPr lang="en-IN" sz="2400">
                <a:solidFill>
                  <a:schemeClr val="lt1"/>
                </a:solidFill>
                <a:latin typeface="Arial" panose="020B0604020202020204"/>
                <a:ea typeface="Arial" panose="020B0604020202020204"/>
                <a:cs typeface="Arial" panose="020B0604020202020204"/>
                <a:sym typeface="Arial" panose="020B0604020202020204"/>
              </a:rPr>
              <a:t>).</a:t>
            </a:r>
            <a:endParaRPr sz="24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100" name="Google Shape;100;p2"/>
          <p:cNvSpPr/>
          <p:nvPr/>
        </p:nvSpPr>
        <p:spPr>
          <a:xfrm>
            <a:off x="263352" y="44625"/>
            <a:ext cx="11305258"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Gill Sans" panose="020B0502020104020203"/>
                <a:ea typeface="Gill Sans" panose="020B0502020104020203"/>
                <a:cs typeface="Gill Sans" panose="020B0502020104020203"/>
                <a:sym typeface="Gill Sans" panose="020B0502020104020203"/>
              </a:rPr>
              <a:t>DIKW Model</a:t>
            </a:r>
            <a:r>
              <a:rPr lang="en-IN" sz="2000">
                <a:solidFill>
                  <a:schemeClr val="dk1"/>
                </a:solidFill>
                <a:latin typeface="Gill Sans" panose="020B0502020104020203"/>
                <a:ea typeface="Gill Sans" panose="020B0502020104020203"/>
                <a:cs typeface="Gill Sans" panose="020B0502020104020203"/>
                <a:sym typeface="Gill Sans" panose="020B0502020104020203"/>
              </a:rPr>
              <a:t> describes how the data can be processed and transformed into </a:t>
            </a:r>
            <a:r>
              <a:rPr lang="en-IN" sz="2400" b="1">
                <a:solidFill>
                  <a:srgbClr val="3E5D77"/>
                </a:solidFill>
                <a:latin typeface="Gill Sans" panose="020B0502020104020203"/>
                <a:ea typeface="Gill Sans" panose="020B0502020104020203"/>
                <a:cs typeface="Gill Sans" panose="020B0502020104020203"/>
                <a:sym typeface="Gill Sans" panose="020B0502020104020203"/>
              </a:rPr>
              <a:t>information</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400" b="1">
                <a:solidFill>
                  <a:srgbClr val="3E5D77"/>
                </a:solidFill>
                <a:latin typeface="Gill Sans" panose="020B0502020104020203"/>
                <a:ea typeface="Gill Sans" panose="020B0502020104020203"/>
                <a:cs typeface="Gill Sans" panose="020B0502020104020203"/>
                <a:sym typeface="Gill Sans" panose="020B0502020104020203"/>
              </a:rPr>
              <a:t>knowledge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and </a:t>
            </a:r>
            <a:r>
              <a:rPr lang="en-IN" sz="2400" b="1">
                <a:solidFill>
                  <a:srgbClr val="3E5D77"/>
                </a:solidFill>
                <a:latin typeface="Gill Sans" panose="020B0502020104020203"/>
                <a:ea typeface="Gill Sans" panose="020B0502020104020203"/>
                <a:cs typeface="Gill Sans" panose="020B0502020104020203"/>
                <a:sym typeface="Gill Sans" panose="020B0502020104020203"/>
              </a:rPr>
              <a:t>wisdom</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endParaRPr sz="2400">
              <a:solidFill>
                <a:schemeClr val="dk1"/>
              </a:solidFill>
              <a:latin typeface="Gill Sans" panose="020B0502020104020203"/>
              <a:ea typeface="Gill Sans" panose="020B0502020104020203"/>
              <a:cs typeface="Gill Sans" panose="020B0502020104020203"/>
              <a:sym typeface="Gill Sans" panose="020B0502020104020203"/>
            </a:endParaRPr>
          </a:p>
        </p:txBody>
      </p:sp>
      <p:pic>
        <p:nvPicPr>
          <p:cNvPr id="101" name="Google Shape;101;p2" descr="Related image"/>
          <p:cNvPicPr preferRelativeResize="0"/>
          <p:nvPr/>
        </p:nvPicPr>
        <p:blipFill rotWithShape="1">
          <a:blip r:embed="rId1"/>
          <a:srcRect/>
          <a:stretch>
            <a:fillRect/>
          </a:stretch>
        </p:blipFill>
        <p:spPr>
          <a:xfrm>
            <a:off x="64664" y="813359"/>
            <a:ext cx="4807200" cy="4032448"/>
          </a:xfrm>
          <a:prstGeom prst="rect">
            <a:avLst/>
          </a:prstGeom>
          <a:noFill/>
          <a:ln>
            <a:noFill/>
          </a:ln>
        </p:spPr>
      </p:pic>
      <p:sp>
        <p:nvSpPr>
          <p:cNvPr id="102" name="Google Shape;102;p2"/>
          <p:cNvSpPr/>
          <p:nvPr/>
        </p:nvSpPr>
        <p:spPr>
          <a:xfrm>
            <a:off x="263058" y="992229"/>
            <a:ext cx="195607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C00000"/>
                </a:solidFill>
                <a:latin typeface="Arial" panose="020B0604020202020204"/>
                <a:ea typeface="Arial" panose="020B0604020202020204"/>
                <a:cs typeface="Arial" panose="020B0604020202020204"/>
                <a:sym typeface="Arial" panose="020B0604020202020204"/>
              </a:rPr>
              <a:t>The </a:t>
            </a:r>
            <a:r>
              <a:rPr lang="en-IN" sz="2200" b="1">
                <a:solidFill>
                  <a:srgbClr val="C00000"/>
                </a:solidFill>
                <a:latin typeface="Arial" panose="020B0604020202020204"/>
                <a:ea typeface="Arial" panose="020B0604020202020204"/>
                <a:cs typeface="Arial" panose="020B0604020202020204"/>
                <a:sym typeface="Arial" panose="020B0604020202020204"/>
              </a:rPr>
              <a:t>DIKW pyramid</a:t>
            </a:r>
            <a:endParaRPr sz="2200">
              <a:solidFill>
                <a:srgbClr val="C00000"/>
              </a:solidFill>
              <a:latin typeface="Gill Sans" panose="020B0502020104020203"/>
              <a:ea typeface="Gill Sans" panose="020B0502020104020203"/>
              <a:cs typeface="Gill Sans" panose="020B0502020104020203"/>
              <a:sym typeface="Gill Sans" panose="020B0502020104020203"/>
            </a:endParaRPr>
          </a:p>
        </p:txBody>
      </p:sp>
      <p:sp>
        <p:nvSpPr>
          <p:cNvPr id="103" name="Google Shape;103;p2"/>
          <p:cNvSpPr/>
          <p:nvPr/>
        </p:nvSpPr>
        <p:spPr>
          <a:xfrm>
            <a:off x="4390525" y="3172907"/>
            <a:ext cx="464172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Gill Sans" panose="020B0502020104020203"/>
                <a:ea typeface="Gill Sans" panose="020B0502020104020203"/>
                <a:cs typeface="Gill Sans" panose="020B0502020104020203"/>
                <a:sym typeface="Gill Sans" panose="020B0502020104020203"/>
              </a:rPr>
              <a:t>learned about something or someone.</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400">
                <a:solidFill>
                  <a:srgbClr val="473935"/>
                </a:solidFill>
                <a:latin typeface="Arial" panose="020B0604020202020204"/>
                <a:ea typeface="Arial" panose="020B0604020202020204"/>
                <a:cs typeface="Arial" panose="020B0604020202020204"/>
                <a:sym typeface="Arial" panose="020B0604020202020204"/>
              </a:rPr>
              <a:t>as SELECT (symbol: </a:t>
            </a:r>
            <a:r>
              <a:rPr lang="en-IN" sz="2400">
                <a:solidFill>
                  <a:srgbClr val="FFC000"/>
                </a:solidFill>
                <a:latin typeface="Arial" panose="020B0604020202020204"/>
                <a:ea typeface="Arial" panose="020B0604020202020204"/>
                <a:cs typeface="Arial" panose="020B0604020202020204"/>
                <a:sym typeface="Arial" panose="020B0604020202020204"/>
              </a:rPr>
              <a:t>σ</a:t>
            </a:r>
            <a:r>
              <a:rPr lang="en-IN" sz="2400">
                <a:solidFill>
                  <a:srgbClr val="473935"/>
                </a:solidFill>
                <a:latin typeface="Arial" panose="020B0604020202020204"/>
                <a:ea typeface="Arial" panose="020B0604020202020204"/>
                <a:cs typeface="Arial" panose="020B0604020202020204"/>
                <a:sym typeface="Arial" panose="020B0604020202020204"/>
              </a:rPr>
              <a:t>) (</a:t>
            </a:r>
            <a:r>
              <a:rPr lang="en-IN" sz="2400" b="1">
                <a:solidFill>
                  <a:srgbClr val="3E5D77"/>
                </a:solidFill>
                <a:latin typeface="Arial" panose="020B0604020202020204"/>
                <a:ea typeface="Arial" panose="020B0604020202020204"/>
                <a:cs typeface="Arial" panose="020B0604020202020204"/>
                <a:sym typeface="Arial" panose="020B0604020202020204"/>
              </a:rPr>
              <a:t>information</a:t>
            </a:r>
            <a:r>
              <a:rPr lang="en-IN" sz="2400">
                <a:solidFill>
                  <a:srgbClr val="473935"/>
                </a:solidFill>
                <a:latin typeface="Arial" panose="020B0604020202020204"/>
                <a:ea typeface="Arial" panose="020B0604020202020204"/>
                <a:cs typeface="Arial" panose="020B0604020202020204"/>
                <a:sym typeface="Arial" panose="020B0604020202020204"/>
              </a:rPr>
              <a:t>)</a:t>
            </a:r>
            <a:endParaRPr lang="en-IN" sz="2400">
              <a:solidFill>
                <a:srgbClr val="473935"/>
              </a:solidFill>
              <a:latin typeface="Arial" panose="020B0604020202020204"/>
              <a:ea typeface="Arial" panose="020B0604020202020204"/>
              <a:cs typeface="Arial" panose="020B0604020202020204"/>
              <a:sym typeface="Arial" panose="020B0604020202020204"/>
            </a:endParaRPr>
          </a:p>
        </p:txBody>
      </p:sp>
      <p:sp>
        <p:nvSpPr>
          <p:cNvPr id="104" name="Google Shape;104;p2"/>
          <p:cNvSpPr/>
          <p:nvPr/>
        </p:nvSpPr>
        <p:spPr>
          <a:xfrm>
            <a:off x="3757606" y="2060848"/>
            <a:ext cx="8315058"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900">
                <a:solidFill>
                  <a:schemeClr val="dk1"/>
                </a:solidFill>
                <a:latin typeface="Gill Sans" panose="020B0502020104020203"/>
                <a:ea typeface="Gill Sans" panose="020B0502020104020203"/>
                <a:cs typeface="Gill Sans" panose="020B0502020104020203"/>
                <a:sym typeface="Gill Sans" panose="020B0502020104020203"/>
              </a:rPr>
              <a:t>skills acquired through education, it can be theoretical or practical understanding of a subject.</a:t>
            </a:r>
            <a:endParaRPr lang="en-IN" sz="19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400">
                <a:solidFill>
                  <a:srgbClr val="473935"/>
                </a:solidFill>
                <a:latin typeface="Arial" panose="020B0604020202020204"/>
                <a:ea typeface="Arial" panose="020B0604020202020204"/>
                <a:cs typeface="Arial" panose="020B0604020202020204"/>
                <a:sym typeface="Arial" panose="020B0604020202020204"/>
              </a:rPr>
              <a:t>SELECT  potential (</a:t>
            </a:r>
            <a:r>
              <a:rPr lang="en-IN" sz="2400" b="1">
                <a:solidFill>
                  <a:srgbClr val="3E5D77"/>
                </a:solidFill>
                <a:latin typeface="Arial" panose="020B0604020202020204"/>
                <a:ea typeface="Arial" panose="020B0604020202020204"/>
                <a:cs typeface="Arial" panose="020B0604020202020204"/>
                <a:sym typeface="Arial" panose="020B0604020202020204"/>
              </a:rPr>
              <a:t>knowledge</a:t>
            </a:r>
            <a:r>
              <a:rPr lang="en-IN" sz="2400">
                <a:solidFill>
                  <a:srgbClr val="473935"/>
                </a:solidFill>
                <a:latin typeface="Arial" panose="020B0604020202020204"/>
                <a:ea typeface="Arial" panose="020B0604020202020204"/>
                <a:cs typeface="Arial" panose="020B0604020202020204"/>
                <a:sym typeface="Arial" panose="020B0604020202020204"/>
              </a:rPr>
              <a:t>)</a:t>
            </a:r>
            <a:endParaRPr lang="en-IN" sz="2400">
              <a:solidFill>
                <a:srgbClr val="473935"/>
              </a:solidFill>
              <a:latin typeface="Arial" panose="020B0604020202020204"/>
              <a:ea typeface="Arial" panose="020B0604020202020204"/>
              <a:cs typeface="Arial" panose="020B0604020202020204"/>
              <a:sym typeface="Arial" panose="020B0604020202020204"/>
            </a:endParaRPr>
          </a:p>
        </p:txBody>
      </p:sp>
      <p:sp>
        <p:nvSpPr>
          <p:cNvPr id="105" name="Google Shape;105;p2"/>
          <p:cNvSpPr/>
          <p:nvPr/>
        </p:nvSpPr>
        <p:spPr>
          <a:xfrm>
            <a:off x="3206983" y="1084675"/>
            <a:ext cx="8631267"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Gill Sans" panose="020B0502020104020203"/>
                <a:ea typeface="Gill Sans" panose="020B0502020104020203"/>
                <a:cs typeface="Gill Sans" panose="020B0502020104020203"/>
                <a:sym typeface="Gill Sans" panose="020B0502020104020203"/>
              </a:rPr>
              <a:t>the quality of having experience, knowledge, and good judgement.</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400">
                <a:solidFill>
                  <a:srgbClr val="473935"/>
                </a:solidFill>
                <a:latin typeface="Arial" panose="020B0604020202020204"/>
                <a:ea typeface="Arial" panose="020B0604020202020204"/>
                <a:cs typeface="Arial" panose="020B0604020202020204"/>
                <a:sym typeface="Arial" panose="020B0604020202020204"/>
              </a:rPr>
              <a:t>now you decide when to use and how to use(</a:t>
            </a:r>
            <a:r>
              <a:rPr lang="en-IN" sz="2400" b="1">
                <a:solidFill>
                  <a:srgbClr val="3E5D77"/>
                </a:solidFill>
                <a:latin typeface="Arial" panose="020B0604020202020204"/>
                <a:ea typeface="Arial" panose="020B0604020202020204"/>
                <a:cs typeface="Arial" panose="020B0604020202020204"/>
                <a:sym typeface="Arial" panose="020B0604020202020204"/>
              </a:rPr>
              <a:t>wisdom</a:t>
            </a:r>
            <a:r>
              <a:rPr lang="en-IN" sz="2400">
                <a:solidFill>
                  <a:srgbClr val="473935"/>
                </a:solidFill>
                <a:latin typeface="Arial" panose="020B0604020202020204"/>
                <a:ea typeface="Arial" panose="020B0604020202020204"/>
                <a:cs typeface="Arial" panose="020B0604020202020204"/>
                <a:sym typeface="Arial" panose="020B0604020202020204"/>
              </a:rPr>
              <a:t>)</a:t>
            </a:r>
            <a:endParaRPr sz="2400">
              <a:solidFill>
                <a:srgbClr val="473935"/>
              </a:solidFill>
              <a:latin typeface="Gill Sans" panose="020B0502020104020203"/>
              <a:ea typeface="Gill Sans" panose="020B0502020104020203"/>
              <a:cs typeface="Gill Sans" panose="020B0502020104020203"/>
              <a:sym typeface="Gill Sans" panose="020B0502020104020203"/>
            </a:endParaRPr>
          </a:p>
        </p:txBody>
      </p:sp>
      <p:sp>
        <p:nvSpPr>
          <p:cNvPr id="106" name="Google Shape;106;p2"/>
          <p:cNvSpPr/>
          <p:nvPr/>
        </p:nvSpPr>
        <p:spPr>
          <a:xfrm>
            <a:off x="4841177" y="4166194"/>
            <a:ext cx="2343462"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a:solidFill>
                  <a:srgbClr val="473935"/>
                </a:solidFill>
                <a:latin typeface="Arial" panose="020B0604020202020204"/>
                <a:ea typeface="Arial" panose="020B0604020202020204"/>
                <a:cs typeface="Arial" panose="020B0604020202020204"/>
                <a:sym typeface="Arial" panose="020B0604020202020204"/>
              </a:rPr>
              <a:t>Sigma(</a:t>
            </a:r>
            <a:r>
              <a:rPr lang="en-IN" sz="2400">
                <a:solidFill>
                  <a:srgbClr val="FFC000"/>
                </a:solidFill>
                <a:latin typeface="Verdana" panose="020B0604030504040204"/>
                <a:ea typeface="Verdana" panose="020B0604030504040204"/>
                <a:cs typeface="Verdana" panose="020B0604030504040204"/>
                <a:sym typeface="Verdana" panose="020B0604030504040204"/>
              </a:rPr>
              <a:t>σ</a:t>
            </a:r>
            <a:r>
              <a:rPr lang="en-IN" sz="2400">
                <a:solidFill>
                  <a:srgbClr val="473935"/>
                </a:solidFill>
                <a:latin typeface="Arial" panose="020B0604020202020204"/>
                <a:ea typeface="Arial" panose="020B0604020202020204"/>
                <a:cs typeface="Arial" panose="020B0604020202020204"/>
                <a:sym typeface="Arial" panose="020B0604020202020204"/>
              </a:rPr>
              <a:t>)</a:t>
            </a:r>
            <a:r>
              <a:rPr lang="en-IN" sz="2400">
                <a:solidFill>
                  <a:srgbClr val="473935"/>
                </a:solidFill>
                <a:latin typeface="Verdana" panose="020B0604030504040204"/>
                <a:ea typeface="Verdana" panose="020B0604030504040204"/>
                <a:cs typeface="Verdana" panose="020B0604030504040204"/>
                <a:sym typeface="Verdana" panose="020B0604030504040204"/>
              </a:rPr>
              <a:t> </a:t>
            </a:r>
            <a:r>
              <a:rPr lang="en-IN" sz="2400">
                <a:solidFill>
                  <a:srgbClr val="473935"/>
                </a:solidFill>
                <a:latin typeface="Arial" panose="020B0604020202020204"/>
                <a:ea typeface="Arial" panose="020B0604020202020204"/>
                <a:cs typeface="Arial" panose="020B0604020202020204"/>
                <a:sym typeface="Arial" panose="020B0604020202020204"/>
              </a:rPr>
              <a:t>(</a:t>
            </a:r>
            <a:r>
              <a:rPr lang="en-IN" sz="2800" b="1">
                <a:solidFill>
                  <a:srgbClr val="3E5D77"/>
                </a:solidFill>
                <a:latin typeface="Arial" panose="020B0604020202020204"/>
                <a:ea typeface="Arial" panose="020B0604020202020204"/>
                <a:cs typeface="Arial" panose="020B0604020202020204"/>
                <a:sym typeface="Arial" panose="020B0604020202020204"/>
              </a:rPr>
              <a:t>data</a:t>
            </a:r>
            <a:r>
              <a:rPr lang="en-IN" sz="2400">
                <a:solidFill>
                  <a:srgbClr val="473935"/>
                </a:solidFill>
                <a:latin typeface="Arial" panose="020B0604020202020204"/>
                <a:ea typeface="Arial" panose="020B0604020202020204"/>
                <a:cs typeface="Arial" panose="020B0604020202020204"/>
                <a:sym typeface="Arial" panose="020B0604020202020204"/>
              </a:rPr>
              <a:t>) </a:t>
            </a:r>
            <a:endParaRPr lang="en-IN" sz="2400">
              <a:solidFill>
                <a:srgbClr val="473935"/>
              </a:solidFill>
              <a:latin typeface="Arial" panose="020B0604020202020204"/>
              <a:ea typeface="Arial" panose="020B0604020202020204"/>
              <a:cs typeface="Arial" panose="020B0604020202020204"/>
              <a:sym typeface="Arial" panose="020B0604020202020204"/>
            </a:endParaRPr>
          </a:p>
        </p:txBody>
      </p:sp>
      <p:sp>
        <p:nvSpPr>
          <p:cNvPr id="107" name="Google Shape;107;p2"/>
          <p:cNvSpPr/>
          <p:nvPr/>
        </p:nvSpPr>
        <p:spPr>
          <a:xfrm>
            <a:off x="119336" y="4911552"/>
            <a:ext cx="7632848" cy="46166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a:solidFill>
                  <a:srgbClr val="00B050"/>
                </a:solidFill>
                <a:latin typeface="Arial" panose="020B0604020202020204"/>
                <a:ea typeface="Arial" panose="020B0604020202020204"/>
                <a:cs typeface="Arial" panose="020B0604020202020204"/>
                <a:sym typeface="Arial" panose="020B0604020202020204"/>
              </a:rPr>
              <a:t>Let’s take another example.</a:t>
            </a:r>
            <a:endParaRPr sz="2400">
              <a:solidFill>
                <a:srgbClr val="00B05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276" name="Shape 276"/>
        <p:cNvGrpSpPr/>
        <p:nvPr/>
      </p:nvGrpSpPr>
      <p:grpSpPr>
        <a:xfrm>
          <a:off x="0" y="0"/>
          <a:ext cx="0" cy="0"/>
          <a:chOff x="0" y="0"/>
          <a:chExt cx="0" cy="0"/>
        </a:xfrm>
      </p:grpSpPr>
      <p:sp>
        <p:nvSpPr>
          <p:cNvPr id="277" name="Google Shape;277;p20"/>
          <p:cNvSpPr/>
          <p:nvPr/>
        </p:nvSpPr>
        <p:spPr>
          <a:xfrm>
            <a:off x="13505" y="260648"/>
            <a:ext cx="629851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FF9900"/>
                </a:solidFill>
                <a:latin typeface="Verdana" panose="020B0604030504040204"/>
                <a:ea typeface="Verdana" panose="020B0604030504040204"/>
                <a:cs typeface="Verdana" panose="020B0604030504040204"/>
                <a:sym typeface="Verdana" panose="020B0604030504040204"/>
              </a:rPr>
              <a:t>Difference between File System and DBMS</a:t>
            </a:r>
            <a:endParaRPr lang="en-IN" sz="2000" b="1">
              <a:solidFill>
                <a:srgbClr val="FF9900"/>
              </a:solidFill>
              <a:latin typeface="Verdana" panose="020B0604030504040204"/>
              <a:ea typeface="Verdana" panose="020B0604030504040204"/>
              <a:cs typeface="Verdana" panose="020B0604030504040204"/>
              <a:sym typeface="Verdana" panose="020B0604030504040204"/>
            </a:endParaRPr>
          </a:p>
        </p:txBody>
      </p:sp>
      <p:graphicFrame>
        <p:nvGraphicFramePr>
          <p:cNvPr id="278" name="Google Shape;278;p20"/>
          <p:cNvGraphicFramePr/>
          <p:nvPr/>
        </p:nvGraphicFramePr>
        <p:xfrm>
          <a:off x="119336" y="836712"/>
          <a:ext cx="11953350" cy="4537075"/>
        </p:xfrm>
        <a:graphic>
          <a:graphicData uri="http://schemas.openxmlformats.org/drawingml/2006/table">
            <a:tbl>
              <a:tblPr>
                <a:noFill/>
                <a:tableStyleId>{64E0D2AB-ADAA-405A-89D9-BE850A61662D}</a:tableStyleId>
              </a:tblPr>
              <a:tblGrid>
                <a:gridCol w="5976675"/>
                <a:gridCol w="5976675"/>
              </a:tblGrid>
              <a:tr h="411425">
                <a:tc>
                  <a:txBody>
                    <a:bodyPr/>
                    <a:lstStyle/>
                    <a:p>
                      <a:pPr marL="0" marR="0" lvl="0" indent="0" algn="ctr" rtl="0">
                        <a:spcBef>
                          <a:spcPts val="0"/>
                        </a:spcBef>
                        <a:spcAft>
                          <a:spcPts val="0"/>
                        </a:spcAft>
                        <a:buNone/>
                      </a:pPr>
                      <a:r>
                        <a:rPr lang="en-IN" sz="2000" b="1" u="none" strike="noStrike" cap="none">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File Management System</a:t>
                      </a:r>
                      <a:endParaRPr sz="2000" b="0" u="none" strike="noStrike" cap="none">
                        <a:solidFill>
                          <a:srgbClr val="3E5D77"/>
                        </a:solidFill>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0" marR="0" lvl="0" indent="0" algn="ctr" rtl="0">
                        <a:spcBef>
                          <a:spcPts val="0"/>
                        </a:spcBef>
                        <a:spcAft>
                          <a:spcPts val="0"/>
                        </a:spcAft>
                        <a:buNone/>
                      </a:pPr>
                      <a:r>
                        <a:rPr lang="en-IN" sz="2000" b="1" u="none" strike="noStrike" cap="none">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Database Management System</a:t>
                      </a:r>
                      <a:endParaRPr sz="2000" b="0" u="none" strike="noStrike" cap="none">
                        <a:solidFill>
                          <a:srgbClr val="3E5D77"/>
                        </a:solidFill>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r>
              <a:tr h="688250">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File System is easy-to-use system to store data which require less security and constraints.</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Database Management System is used when security constraints are high.</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r>
              <a:tr h="549825">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Data Redundancy is more in File System.</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Data Redundancy is less in Database Management System.</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r>
              <a:tr h="549825">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Data Inconsistency is more in File System.</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Data Inconsistency is less in Database Management System.</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r>
              <a:tr h="549825">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Centralization is hard to get when it comes to File System.</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Centralization is achieved in Database Management System.</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r>
              <a:tr h="688250">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User locates the physical address of the files to access data in File System.</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In Database Management System, user is unaware of physical address where data is stored.</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r>
              <a:tr h="411425">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Security is low in File System.</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Security is high in Database Management System.</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r>
              <a:tr h="688250">
                <a:tc>
                  <a:txBody>
                    <a:bodyPr/>
                    <a:lstStyle/>
                    <a:p>
                      <a:pPr marL="285750" marR="0" lvl="0" indent="-285750" algn="l" rtl="0">
                        <a:lnSpc>
                          <a:spcPct val="100000"/>
                        </a:lnSpc>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File System stores unstructured data. </a:t>
                      </a:r>
                      <a:r>
                        <a:rPr lang="en-IN" sz="1800" b="0" u="none" strike="noStrike" cap="none">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"unstructured data" may include documents, audio, video, images, etc.</a:t>
                      </a:r>
                      <a:endParaRPr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rPr>
                        <a:t>Database Management System stores structured data.</a:t>
                      </a:r>
                      <a:endParaRPr lang="en-IN" sz="1800" b="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lnL w="9525" cap="flat" cmpd="sng">
                      <a:solidFill>
                        <a:srgbClr val="C1C1C1"/>
                      </a:solidFill>
                      <a:prstDash val="solid"/>
                      <a:round/>
                      <a:headEnd type="none" w="sm" len="sm"/>
                      <a:tailEnd type="none" w="sm" len="sm"/>
                    </a:lnL>
                    <a:lnR w="9525" cap="flat" cmpd="sng">
                      <a:solidFill>
                        <a:srgbClr val="C1C1C1"/>
                      </a:solidFill>
                      <a:prstDash val="solid"/>
                      <a:round/>
                      <a:headEnd type="none" w="sm" len="sm"/>
                      <a:tailEnd type="none" w="sm" len="sm"/>
                    </a:lnR>
                    <a:lnT w="9525" cap="flat" cmpd="sng">
                      <a:solidFill>
                        <a:srgbClr val="C1C1C1"/>
                      </a:solidFill>
                      <a:prstDash val="solid"/>
                      <a:round/>
                      <a:headEnd type="none" w="sm" len="sm"/>
                      <a:tailEnd type="none" w="sm" len="sm"/>
                    </a:lnT>
                    <a:lnB w="9525" cap="flat" cmpd="sng">
                      <a:solidFill>
                        <a:srgbClr val="C1C1C1"/>
                      </a:solidFill>
                      <a:prstDash val="solid"/>
                      <a:round/>
                      <a:headEnd type="none" w="sm" len="sm"/>
                      <a:tailEnd type="none" w="sm" len="sm"/>
                    </a:lnB>
                    <a:solidFill>
                      <a:srgbClr val="FFFFFF"/>
                    </a:solidFill>
                  </a:tcPr>
                </a:tc>
              </a:tr>
            </a:tbl>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984" name="Shape 1984"/>
        <p:cNvGrpSpPr/>
        <p:nvPr/>
      </p:nvGrpSpPr>
      <p:grpSpPr>
        <a:xfrm>
          <a:off x="0" y="0"/>
          <a:ext cx="0" cy="0"/>
          <a:chOff x="0" y="0"/>
          <a:chExt cx="0" cy="0"/>
        </a:xfrm>
      </p:grpSpPr>
      <p:graphicFrame>
        <p:nvGraphicFramePr>
          <p:cNvPr id="1985" name="Google Shape;1985;p201"/>
          <p:cNvGraphicFramePr/>
          <p:nvPr/>
        </p:nvGraphicFramePr>
        <p:xfrm>
          <a:off x="406800" y="813600"/>
          <a:ext cx="11376000" cy="3981375"/>
        </p:xfrm>
        <a:graphic>
          <a:graphicData uri="http://schemas.openxmlformats.org/drawingml/2006/table">
            <a:tbl>
              <a:tblPr firstRow="1" bandRow="1">
                <a:noFill/>
                <a:tableStyleId>{FBBF7A9B-EB3E-4919-B887-81D37DE2BB05}</a:tableStyleId>
              </a:tblPr>
              <a:tblGrid>
                <a:gridCol w="2844000"/>
                <a:gridCol w="8532000"/>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Syntax</a:t>
                      </a:r>
                      <a:endParaRPr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Result</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WEEKDAY(</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weekday index for date (0 = Monday, 1 = Tuesday, … 6 = Sunday).</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WEEKOFYEAR(</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calendar week of the date as a number in the range from 1 to 53.</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QUARTER(</a:t>
                      </a:r>
                      <a:r>
                        <a:rPr lang="en-IN" sz="1800">
                          <a:solidFill>
                            <a:schemeClr val="dk2"/>
                          </a:solidFill>
                          <a:latin typeface="Arial" panose="020B0604020202020204"/>
                          <a:ea typeface="Arial" panose="020B0604020202020204"/>
                          <a:cs typeface="Arial" panose="020B0604020202020204"/>
                          <a:sym typeface="Arial" panose="020B0604020202020204"/>
                        </a:rPr>
                        <a:t>date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quarter of the year for date, in the range 1 to 4.</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HOUR(</a:t>
                      </a:r>
                      <a:r>
                        <a:rPr lang="en-IN" sz="1800">
                          <a:solidFill>
                            <a:schemeClr val="dk2"/>
                          </a:solidFill>
                          <a:latin typeface="Arial" panose="020B0604020202020204"/>
                          <a:ea typeface="Arial" panose="020B0604020202020204"/>
                          <a:cs typeface="Arial" panose="020B0604020202020204"/>
                          <a:sym typeface="Arial" panose="020B0604020202020204"/>
                        </a:rPr>
                        <a:t>time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hour for time. The range of the return value is 0 to 23 for time-of-day values.</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MINUTE(</a:t>
                      </a:r>
                      <a:r>
                        <a:rPr lang="en-IN" sz="1800">
                          <a:solidFill>
                            <a:schemeClr val="dk2"/>
                          </a:solidFill>
                          <a:latin typeface="Arial" panose="020B0604020202020204"/>
                          <a:ea typeface="Arial" panose="020B0604020202020204"/>
                          <a:cs typeface="Arial" panose="020B0604020202020204"/>
                          <a:sym typeface="Arial" panose="020B0604020202020204"/>
                        </a:rPr>
                        <a:t>time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minute for time, in the range 0 to 59.</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SECOND(</a:t>
                      </a:r>
                      <a:r>
                        <a:rPr lang="en-IN" sz="1800">
                          <a:solidFill>
                            <a:schemeClr val="dk2"/>
                          </a:solidFill>
                          <a:latin typeface="Arial" panose="020B0604020202020204"/>
                          <a:ea typeface="Arial" panose="020B0604020202020204"/>
                          <a:cs typeface="Arial" panose="020B0604020202020204"/>
                          <a:sym typeface="Arial" panose="020B0604020202020204"/>
                        </a:rPr>
                        <a:t>time</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Returns the second for time, in the range 0 to 59.</a:t>
                      </a:r>
                      <a:endParaRPr lang="en-IN"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DATEDIFF(</a:t>
                      </a:r>
                      <a:r>
                        <a:rPr lang="en-IN" sz="1800">
                          <a:solidFill>
                            <a:schemeClr val="dk2"/>
                          </a:solidFill>
                          <a:latin typeface="Arial" panose="020B0604020202020204"/>
                          <a:ea typeface="Arial" panose="020B0604020202020204"/>
                          <a:cs typeface="Arial" panose="020B0604020202020204"/>
                          <a:sym typeface="Arial" panose="020B0604020202020204"/>
                        </a:rPr>
                        <a:t>expr1, expr2</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Returns the number of days between two dates or datetimes.</a:t>
                      </a:r>
                      <a:endParaRPr sz="1800">
                        <a:latin typeface="Arial" panose="020B0604020202020204"/>
                        <a:ea typeface="Arial" panose="020B0604020202020204"/>
                        <a:cs typeface="Arial" panose="020B0604020202020204"/>
                        <a:sym typeface="Arial" panose="020B0604020202020204"/>
                      </a:endParaRPr>
                    </a:p>
                  </a:txBody>
                  <a:tcPr marL="76200" marR="76200" marT="76200" marB="76200"/>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STR_TO_DATE(</a:t>
                      </a:r>
                      <a:r>
                        <a:rPr lang="en-IN" sz="1800">
                          <a:solidFill>
                            <a:schemeClr val="dk2"/>
                          </a:solidFill>
                          <a:latin typeface="Arial" panose="020B0604020202020204"/>
                          <a:ea typeface="Arial" panose="020B0604020202020204"/>
                          <a:cs typeface="Arial" panose="020B0604020202020204"/>
                          <a:sym typeface="Arial" panose="020B0604020202020204"/>
                        </a:rPr>
                        <a:t>str, format</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76200" marR="76200" marT="76200" marB="7620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Convert a string to a date.</a:t>
                      </a:r>
                      <a:endParaRPr sz="1800">
                        <a:latin typeface="Arial" panose="020B0604020202020204"/>
                        <a:ea typeface="Arial" panose="020B0604020202020204"/>
                        <a:cs typeface="Arial" panose="020B0604020202020204"/>
                        <a:sym typeface="Arial" panose="020B0604020202020204"/>
                      </a:endParaRPr>
                    </a:p>
                  </a:txBody>
                  <a:tcPr marL="76200" marR="76200" marT="76200" marB="76200"/>
                </a:tc>
              </a:tr>
            </a:tbl>
          </a:graphicData>
        </a:graphic>
      </p:graphicFrame>
      <p:sp>
        <p:nvSpPr>
          <p:cNvPr id="1986" name="Google Shape;1986;p201"/>
          <p:cNvSpPr/>
          <p:nvPr/>
        </p:nvSpPr>
        <p:spPr>
          <a:xfrm>
            <a:off x="392822" y="4941168"/>
            <a:ext cx="11389978" cy="172354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INTERVAL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DAY</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WEEKDAY</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INTERVAL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DAY</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DAY</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hiredate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17</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YEAR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hiredate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YEAR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hiredate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990055"/>
                </a:solidFill>
                <a:latin typeface="Arial" panose="020B0604020202020204"/>
                <a:ea typeface="Arial" panose="020B0604020202020204"/>
                <a:cs typeface="Arial" panose="020B0604020202020204"/>
                <a:sym typeface="Arial" panose="020B0604020202020204"/>
              </a:rPr>
              <a:t>4</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 AND </a:t>
            </a:r>
            <a:r>
              <a:rPr lang="en-IN" sz="1800">
                <a:solidFill>
                  <a:srgbClr val="3F6971"/>
                </a:solidFill>
                <a:latin typeface="Arial" panose="020B0604020202020204"/>
                <a:ea typeface="Arial" panose="020B0604020202020204"/>
                <a:cs typeface="Arial" panose="020B0604020202020204"/>
                <a:sym typeface="Arial" panose="020B0604020202020204"/>
              </a:rPr>
              <a:t>YEAR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hiredate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OR  </a:t>
            </a:r>
            <a:r>
              <a:rPr lang="en-IN" sz="1800">
                <a:solidFill>
                  <a:srgbClr val="3F6971"/>
                </a:solidFill>
                <a:latin typeface="Arial" panose="020B0604020202020204"/>
                <a:ea typeface="Arial" panose="020B0604020202020204"/>
                <a:cs typeface="Arial" panose="020B0604020202020204"/>
                <a:sym typeface="Arial" panose="020B0604020202020204"/>
              </a:rPr>
              <a:t>YEAR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hiredate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400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0 R1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STR_TO_DATE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'24/05/2022', '%d/%m/%Y'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987" name="Google Shape;1987;p20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datetime functions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991" name="Shape 1991"/>
        <p:cNvGrpSpPr/>
        <p:nvPr/>
      </p:nvGrpSpPr>
      <p:grpSpPr>
        <a:xfrm>
          <a:off x="0" y="0"/>
          <a:ext cx="0" cy="0"/>
          <a:chOff x="0" y="0"/>
          <a:chExt cx="0" cy="0"/>
        </a:xfrm>
      </p:grpSpPr>
      <p:sp>
        <p:nvSpPr>
          <p:cNvPr id="1992" name="Google Shape;1992;p202"/>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datetime formats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996" name="Shape 1996"/>
        <p:cNvGrpSpPr/>
        <p:nvPr/>
      </p:nvGrpSpPr>
      <p:grpSpPr>
        <a:xfrm>
          <a:off x="0" y="0"/>
          <a:ext cx="0" cy="0"/>
          <a:chOff x="0" y="0"/>
          <a:chExt cx="0" cy="0"/>
        </a:xfrm>
      </p:grpSpPr>
      <p:sp>
        <p:nvSpPr>
          <p:cNvPr id="1997" name="Google Shape;1997;p203"/>
          <p:cNvSpPr/>
          <p:nvPr/>
        </p:nvSpPr>
        <p:spPr>
          <a:xfrm>
            <a:off x="335360" y="5708402"/>
            <a:ext cx="8839200"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DATE_FORMAT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998" name="Google Shape;1998;p203"/>
          <p:cNvGraphicFramePr/>
          <p:nvPr/>
        </p:nvGraphicFramePr>
        <p:xfrm>
          <a:off x="406800" y="612000"/>
          <a:ext cx="11377250" cy="4423750"/>
        </p:xfrm>
        <a:graphic>
          <a:graphicData uri="http://schemas.openxmlformats.org/drawingml/2006/table">
            <a:tbl>
              <a:tblPr firstRow="1" bandRow="1">
                <a:noFill/>
                <a:tableStyleId>{FBBF7A9B-EB3E-4919-B887-81D37DE2BB05}</a:tableStyleId>
              </a:tblPr>
              <a:tblGrid>
                <a:gridCol w="1765425"/>
                <a:gridCol w="9611825"/>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Formats</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Description</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%a</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Abbreviated weekday name (Sun-Sat)</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%b</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Abbreviated month name (Jan-Dec)</a:t>
                      </a:r>
                      <a:endParaRPr sz="1800">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Month, numeric (1-12)</a:t>
                      </a:r>
                      <a:endParaRPr sz="1800">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 of month with English suffix (0th, 1st, 2nd, 3rd, �)</a:t>
                      </a:r>
                      <a:endParaRPr sz="1800">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 of month, numeric (01-31)</a:t>
                      </a:r>
                      <a:endParaRPr sz="1800">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%e</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Day of month, numeric (1-31)</a:t>
                      </a:r>
                      <a:endParaRPr sz="1800">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%f</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Microseconds (000000-999999)</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%H</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Hour (00-23)</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%h</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Hour (01-12)</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bl>
          </a:graphicData>
        </a:graphic>
      </p:graphicFrame>
      <p:sp>
        <p:nvSpPr>
          <p:cNvPr id="1999" name="Google Shape;1999;p20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datetime formats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2003" name="Shape 2003"/>
        <p:cNvGrpSpPr/>
        <p:nvPr/>
      </p:nvGrpSpPr>
      <p:grpSpPr>
        <a:xfrm>
          <a:off x="0" y="0"/>
          <a:ext cx="0" cy="0"/>
          <a:chOff x="0" y="0"/>
          <a:chExt cx="0" cy="0"/>
        </a:xfrm>
      </p:grpSpPr>
      <p:graphicFrame>
        <p:nvGraphicFramePr>
          <p:cNvPr id="2004" name="Google Shape;2004;p204"/>
          <p:cNvGraphicFramePr/>
          <p:nvPr/>
        </p:nvGraphicFramePr>
        <p:xfrm>
          <a:off x="406800" y="612000"/>
          <a:ext cx="11376000" cy="5308500"/>
        </p:xfrm>
        <a:graphic>
          <a:graphicData uri="http://schemas.openxmlformats.org/drawingml/2006/table">
            <a:tbl>
              <a:tblPr firstRow="1" bandRow="1">
                <a:noFill/>
                <a:tableStyleId>{FBBF7A9B-EB3E-4919-B887-81D37DE2BB05}</a:tableStyleId>
              </a:tblPr>
              <a:tblGrid>
                <a:gridCol w="1765250"/>
                <a:gridCol w="9610750"/>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Formats</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Description</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Hour (01-12)</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Minutes, numeric (00-59)</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%j</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Day of year (001-366)</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%k</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Hour (0-23)</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%l</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Hour (1-12)</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%M</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Month name (January-December)</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%m</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Month, numeric (01-12)</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%p</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AM or PM</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%r</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Time, 12-hour (hh:mm:ss followed by AM or PM)</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Seconds (00-59)</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Seconds (00-59)</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bl>
          </a:graphicData>
        </a:graphic>
      </p:graphicFrame>
      <p:sp>
        <p:nvSpPr>
          <p:cNvPr id="2005" name="Google Shape;2005;p20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datetime formats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006" name="Google Shape;2006;p204"/>
          <p:cNvSpPr/>
          <p:nvPr/>
        </p:nvSpPr>
        <p:spPr>
          <a:xfrm>
            <a:off x="335360" y="6228020"/>
            <a:ext cx="8839200"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DATE_FORMAT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'%j'</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2011" name="Shape 2011"/>
        <p:cNvGrpSpPr/>
        <p:nvPr/>
      </p:nvGrpSpPr>
      <p:grpSpPr>
        <a:xfrm>
          <a:off x="0" y="0"/>
          <a:ext cx="0" cy="0"/>
          <a:chOff x="0" y="0"/>
          <a:chExt cx="0" cy="0"/>
        </a:xfrm>
      </p:grpSpPr>
      <p:graphicFrame>
        <p:nvGraphicFramePr>
          <p:cNvPr id="2012" name="Google Shape;2012;p205"/>
          <p:cNvGraphicFramePr/>
          <p:nvPr/>
        </p:nvGraphicFramePr>
        <p:xfrm>
          <a:off x="406800" y="612000"/>
          <a:ext cx="11376000" cy="5308500"/>
        </p:xfrm>
        <a:graphic>
          <a:graphicData uri="http://schemas.openxmlformats.org/drawingml/2006/table">
            <a:tbl>
              <a:tblPr firstRow="1" bandRow="1">
                <a:noFill/>
                <a:tableStyleId>{FBBF7A9B-EB3E-4919-B887-81D37DE2BB05}</a:tableStyleId>
              </a:tblPr>
              <a:tblGrid>
                <a:gridCol w="1765250"/>
                <a:gridCol w="9610750"/>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Formats</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Description</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%T</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Time, 24-hour (hh:mm:ss)</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%U</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Week (00-53) where Sunday is the first day of week</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%u</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Week (00-53) where Monday is the first day of week</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%V</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Week (01-53) where Sunday is the first day of week, used with %X</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%v</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Week (01-53) where Monday is the first day of week, used with %x</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%W</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Weekday name (Sunday-Saturday)</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%w</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Day of the week (0=Sunday, 6=Saturday)</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%X</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Year for the week where Sunday is the first day of week, four digits, used with %V</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%x</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Year for the week where Monday is the first day of week, four digits, used with %v</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%Y</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Year, numeric, four digits</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%y</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Year, numeric, two digits</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bl>
          </a:graphicData>
        </a:graphic>
      </p:graphicFrame>
      <p:sp>
        <p:nvSpPr>
          <p:cNvPr id="2013" name="Google Shape;2013;p20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datetime formats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014" name="Google Shape;2014;p205"/>
          <p:cNvSpPr/>
          <p:nvPr/>
        </p:nvSpPr>
        <p:spPr>
          <a:xfrm>
            <a:off x="335360" y="6228020"/>
            <a:ext cx="8839200"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F6971"/>
                </a:solidFill>
                <a:latin typeface="Arial" panose="020B0604020202020204"/>
                <a:ea typeface="Arial" panose="020B0604020202020204"/>
                <a:cs typeface="Arial" panose="020B0604020202020204"/>
                <a:sym typeface="Arial" panose="020B0604020202020204"/>
              </a:rPr>
              <a:t>DATE_FORMAT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NOW()</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'%Y'</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2018" name="Shape 2018"/>
        <p:cNvGrpSpPr/>
        <p:nvPr/>
      </p:nvGrpSpPr>
      <p:grpSpPr>
        <a:xfrm>
          <a:off x="0" y="0"/>
          <a:ext cx="0" cy="0"/>
          <a:chOff x="0" y="0"/>
          <a:chExt cx="0" cy="0"/>
        </a:xfrm>
      </p:grpSpPr>
      <p:sp>
        <p:nvSpPr>
          <p:cNvPr id="2019" name="Google Shape;2019;p206"/>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string functions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2023" name="Shape 2023"/>
        <p:cNvGrpSpPr/>
        <p:nvPr/>
      </p:nvGrpSpPr>
      <p:grpSpPr>
        <a:xfrm>
          <a:off x="0" y="0"/>
          <a:ext cx="0" cy="0"/>
          <a:chOff x="0" y="0"/>
          <a:chExt cx="0" cy="0"/>
        </a:xfrm>
      </p:grpSpPr>
      <p:graphicFrame>
        <p:nvGraphicFramePr>
          <p:cNvPr id="2024" name="Google Shape;2024;p207"/>
          <p:cNvGraphicFramePr/>
          <p:nvPr/>
        </p:nvGraphicFramePr>
        <p:xfrm>
          <a:off x="279625" y="498010"/>
          <a:ext cx="11376000" cy="3000000"/>
        </p:xfrm>
        <a:graphic>
          <a:graphicData uri="http://schemas.openxmlformats.org/drawingml/2006/table">
            <a:tbl>
              <a:tblPr firstRow="1" bandRow="1">
                <a:noFill/>
                <a:tableStyleId>{FBBF7A9B-EB3E-4919-B887-81D37DE2BB05}</a:tableStyleId>
              </a:tblPr>
              <a:tblGrid>
                <a:gridCol w="2664875"/>
                <a:gridCol w="8711125"/>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Syntax</a:t>
                      </a:r>
                      <a:endParaRPr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Result</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ASCII(</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numeric value of the leftmost character of the string str. Returns 0 if str is the empty string. Returns NULL if str is NULL.</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0">
                          <a:solidFill>
                            <a:srgbClr val="FF0000"/>
                          </a:solidFill>
                          <a:latin typeface="Arial" panose="020B0604020202020204"/>
                          <a:ea typeface="Arial" panose="020B0604020202020204"/>
                          <a:cs typeface="Arial" panose="020B0604020202020204"/>
                          <a:sym typeface="Arial" panose="020B0604020202020204"/>
                        </a:rPr>
                        <a:t>e.g.</a:t>
                      </a:r>
                      <a:r>
                        <a:rPr lang="en-IN" sz="1800" b="0">
                          <a:solidFill>
                            <a:schemeClr val="dk1"/>
                          </a:solidFill>
                          <a:latin typeface="Arial" panose="020B0604020202020204"/>
                          <a:ea typeface="Arial" panose="020B0604020202020204"/>
                          <a:cs typeface="Arial" panose="020B0604020202020204"/>
                          <a:sym typeface="Arial" panose="020B0604020202020204"/>
                        </a:rPr>
                        <a:t> </a:t>
                      </a:r>
                      <a:endParaRPr lang="en-IN" sz="1800" b="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b="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ASCII</a:t>
                      </a:r>
                      <a:r>
                        <a:rPr lang="en-IN" sz="1800" b="0">
                          <a:solidFill>
                            <a:schemeClr val="dk1"/>
                          </a:solidFill>
                          <a:latin typeface="Arial" panose="020B0604020202020204"/>
                          <a:ea typeface="Arial" panose="020B0604020202020204"/>
                          <a:cs typeface="Arial" panose="020B0604020202020204"/>
                          <a:sym typeface="Arial" panose="020B0604020202020204"/>
                        </a:rPr>
                        <a:t>(ename) </a:t>
                      </a:r>
                      <a:r>
                        <a:rPr lang="en-IN" sz="1800" b="0">
                          <a:solidFill>
                            <a:srgbClr val="0077AA"/>
                          </a:solidFill>
                          <a:latin typeface="Arial" panose="020B0604020202020204"/>
                          <a:ea typeface="Arial" panose="020B0604020202020204"/>
                          <a:cs typeface="Arial" panose="020B0604020202020204"/>
                          <a:sym typeface="Arial" panose="020B0604020202020204"/>
                        </a:rPr>
                        <a:t>FROM</a:t>
                      </a:r>
                      <a:r>
                        <a:rPr lang="en-IN" sz="1800" b="0">
                          <a:solidFill>
                            <a:schemeClr val="dk1"/>
                          </a:solidFill>
                          <a:latin typeface="Arial" panose="020B0604020202020204"/>
                          <a:ea typeface="Arial" panose="020B0604020202020204"/>
                          <a:cs typeface="Arial" panose="020B0604020202020204"/>
                          <a:sym typeface="Arial" panose="020B0604020202020204"/>
                        </a:rPr>
                        <a:t> emp;</a:t>
                      </a:r>
                      <a:endParaRPr lang="en-IN" sz="1800" b="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CHAR(N</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CHAR() interprets each argument N as an integer and returns a string consisting of the characters given by the code values of those integers. </a:t>
                      </a:r>
                      <a:r>
                        <a:rPr lang="en-IN" sz="1800" b="1">
                          <a:solidFill>
                            <a:schemeClr val="dk1"/>
                          </a:solidFill>
                          <a:latin typeface="Arial" panose="020B0604020202020204"/>
                          <a:ea typeface="Arial" panose="020B0604020202020204"/>
                          <a:cs typeface="Arial" panose="020B0604020202020204"/>
                          <a:sym typeface="Arial" panose="020B0604020202020204"/>
                        </a:rPr>
                        <a:t>NULL values are skipped</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0">
                          <a:solidFill>
                            <a:srgbClr val="FF0000"/>
                          </a:solidFill>
                          <a:latin typeface="Arial" panose="020B0604020202020204"/>
                          <a:ea typeface="Arial" panose="020B0604020202020204"/>
                          <a:cs typeface="Arial" panose="020B0604020202020204"/>
                          <a:sym typeface="Arial" panose="020B0604020202020204"/>
                        </a:rPr>
                        <a:t>e.g.</a:t>
                      </a:r>
                      <a:endParaRPr lang="en-IN" sz="1800" b="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b="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rgbClr val="365860"/>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CHAR</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65</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66</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67</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2000" b="1">
                          <a:solidFill>
                            <a:schemeClr val="dk1"/>
                          </a:solidFill>
                          <a:latin typeface="Arial" panose="020B0604020202020204"/>
                          <a:ea typeface="Arial" panose="020B0604020202020204"/>
                          <a:cs typeface="Arial" panose="020B0604020202020204"/>
                          <a:sym typeface="Arial" panose="020B0604020202020204"/>
                        </a:rPr>
                        <a:t>/ </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b="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rgbClr val="365860"/>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CAST</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CHAR</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65</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66</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67</a:t>
                      </a:r>
                      <a:r>
                        <a:rPr lang="en-IN" sz="1800" b="0">
                          <a:solidFill>
                            <a:srgbClr val="365860"/>
                          </a:solidFill>
                          <a:latin typeface="Arial" panose="020B0604020202020204"/>
                          <a:ea typeface="Arial" panose="020B0604020202020204"/>
                          <a:cs typeface="Arial" panose="020B0604020202020204"/>
                          <a:sym typeface="Arial" panose="020B0604020202020204"/>
                        </a:rPr>
                        <a:t>) </a:t>
                      </a:r>
                      <a:r>
                        <a:rPr lang="en-IN" sz="1800" b="0">
                          <a:solidFill>
                            <a:schemeClr val="dk1"/>
                          </a:solidFill>
                          <a:latin typeface="Arial" panose="020B0604020202020204"/>
                          <a:ea typeface="Arial" panose="020B0604020202020204"/>
                          <a:cs typeface="Arial" panose="020B0604020202020204"/>
                          <a:sym typeface="Arial" panose="020B0604020202020204"/>
                        </a:rPr>
                        <a:t>AS</a:t>
                      </a:r>
                      <a:r>
                        <a:rPr lang="en-IN" sz="1800" b="0">
                          <a:solidFill>
                            <a:srgbClr val="365860"/>
                          </a:solidFill>
                          <a:latin typeface="Arial" panose="020B0604020202020204"/>
                          <a:ea typeface="Arial" panose="020B0604020202020204"/>
                          <a:cs typeface="Arial" panose="020B0604020202020204"/>
                          <a:sym typeface="Arial" panose="020B0604020202020204"/>
                        </a:rPr>
                        <a:t> </a:t>
                      </a:r>
                      <a:r>
                        <a:rPr lang="en-IN" sz="1800" b="0">
                          <a:solidFill>
                            <a:srgbClr val="0077AA"/>
                          </a:solidFill>
                          <a:latin typeface="Arial" panose="020B0604020202020204"/>
                          <a:ea typeface="Arial" panose="020B0604020202020204"/>
                          <a:cs typeface="Arial" panose="020B0604020202020204"/>
                          <a:sym typeface="Arial" panose="020B0604020202020204"/>
                        </a:rPr>
                        <a:t>CHAR</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a:t>
                      </a:r>
                      <a:endParaRPr lang="en-IN" sz="1800" b="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CONCAT(</a:t>
                      </a:r>
                      <a:r>
                        <a:rPr lang="en-IN" sz="1800">
                          <a:solidFill>
                            <a:schemeClr val="dk2"/>
                          </a:solidFill>
                          <a:latin typeface="Arial" panose="020B0604020202020204"/>
                          <a:ea typeface="Arial" panose="020B0604020202020204"/>
                          <a:cs typeface="Arial" panose="020B0604020202020204"/>
                          <a:sym typeface="Arial" panose="020B0604020202020204"/>
                        </a:rPr>
                        <a:t>str1</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str2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string that results from concatenating the arguments. CONCAT() </a:t>
                      </a:r>
                      <a:r>
                        <a:rPr lang="en-IN" sz="1800" b="1">
                          <a:solidFill>
                            <a:srgbClr val="C00000"/>
                          </a:solidFill>
                          <a:latin typeface="Arial" panose="020B0604020202020204"/>
                          <a:ea typeface="Arial" panose="020B0604020202020204"/>
                          <a:cs typeface="Arial" panose="020B0604020202020204"/>
                          <a:sym typeface="Arial" panose="020B0604020202020204"/>
                        </a:rPr>
                        <a:t>returns NULL if any argument is NULL</a:t>
                      </a:r>
                      <a:r>
                        <a:rPr lang="en-IN" sz="1800">
                          <a:solidFill>
                            <a:srgbClr val="C00000"/>
                          </a:solidFill>
                          <a:latin typeface="Arial" panose="020B0604020202020204"/>
                          <a:ea typeface="Arial" panose="020B0604020202020204"/>
                          <a:cs typeface="Arial" panose="020B0604020202020204"/>
                          <a:sym typeface="Arial" panose="020B0604020202020204"/>
                        </a:rPr>
                        <a:t>.</a:t>
                      </a:r>
                      <a:endParaRPr lang="en-IN" sz="1800">
                        <a:solidFill>
                          <a:srgbClr val="C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0">
                          <a:solidFill>
                            <a:srgbClr val="FF0000"/>
                          </a:solidFill>
                          <a:latin typeface="Arial" panose="020B0604020202020204"/>
                          <a:ea typeface="Arial" panose="020B0604020202020204"/>
                          <a:cs typeface="Arial" panose="020B0604020202020204"/>
                          <a:sym typeface="Arial" panose="020B0604020202020204"/>
                        </a:rPr>
                        <a:t>e.g.</a:t>
                      </a:r>
                      <a:endParaRPr lang="en-IN" sz="1800" b="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b="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rgbClr val="365860"/>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CONCAT</a:t>
                      </a:r>
                      <a:r>
                        <a:rPr lang="en-IN" sz="1800" b="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'Mr. ' </a:t>
                      </a:r>
                      <a:r>
                        <a:rPr lang="en-IN" sz="1800" b="0">
                          <a:solidFill>
                            <a:schemeClr val="dk1"/>
                          </a:solidFill>
                          <a:latin typeface="Arial" panose="020B0604020202020204"/>
                          <a:ea typeface="Arial" panose="020B0604020202020204"/>
                          <a:cs typeface="Arial" panose="020B0604020202020204"/>
                          <a:sym typeface="Arial" panose="020B0604020202020204"/>
                        </a:rPr>
                        <a:t>, ename</a:t>
                      </a:r>
                      <a:r>
                        <a:rPr lang="en-IN" sz="1800" b="0">
                          <a:solidFill>
                            <a:srgbClr val="595959"/>
                          </a:solidFill>
                          <a:latin typeface="Arial" panose="020B0604020202020204"/>
                          <a:ea typeface="Arial" panose="020B0604020202020204"/>
                          <a:cs typeface="Arial" panose="020B0604020202020204"/>
                          <a:sym typeface="Arial" panose="020B0604020202020204"/>
                        </a:rPr>
                        <a:t>)</a:t>
                      </a:r>
                      <a:r>
                        <a:rPr lang="en-IN" sz="1800" b="0">
                          <a:solidFill>
                            <a:srgbClr val="365860"/>
                          </a:solidFill>
                          <a:latin typeface="Arial" panose="020B0604020202020204"/>
                          <a:ea typeface="Arial" panose="020B0604020202020204"/>
                          <a:cs typeface="Arial" panose="020B0604020202020204"/>
                          <a:sym typeface="Arial" panose="020B0604020202020204"/>
                        </a:rPr>
                        <a:t> </a:t>
                      </a:r>
                      <a:r>
                        <a:rPr lang="en-IN" sz="1800" b="0">
                          <a:solidFill>
                            <a:srgbClr val="0077AA"/>
                          </a:solidFill>
                          <a:latin typeface="Arial" panose="020B0604020202020204"/>
                          <a:ea typeface="Arial" panose="020B0604020202020204"/>
                          <a:cs typeface="Arial" panose="020B0604020202020204"/>
                          <a:sym typeface="Arial" panose="020B0604020202020204"/>
                        </a:rPr>
                        <a:t>FROM</a:t>
                      </a:r>
                      <a:r>
                        <a:rPr lang="en-IN" sz="1800" b="0">
                          <a:solidFill>
                            <a:srgbClr val="365860"/>
                          </a:solidFill>
                          <a:latin typeface="Arial" panose="020B0604020202020204"/>
                          <a:ea typeface="Arial" panose="020B0604020202020204"/>
                          <a:cs typeface="Arial" panose="020B0604020202020204"/>
                          <a:sym typeface="Arial" panose="020B0604020202020204"/>
                        </a:rPr>
                        <a:t> </a:t>
                      </a:r>
                      <a:r>
                        <a:rPr lang="en-IN" sz="1800" b="0">
                          <a:solidFill>
                            <a:schemeClr val="dk1"/>
                          </a:solidFill>
                          <a:latin typeface="Arial" panose="020B0604020202020204"/>
                          <a:ea typeface="Arial" panose="020B0604020202020204"/>
                          <a:cs typeface="Arial" panose="020B0604020202020204"/>
                          <a:sym typeface="Arial" panose="020B0604020202020204"/>
                        </a:rPr>
                        <a:t>emp;</a:t>
                      </a:r>
                      <a:endParaRPr lang="en-IN" sz="1800" b="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b="0">
                          <a:solidFill>
                            <a:srgbClr val="0077AA"/>
                          </a:solidFill>
                          <a:latin typeface="Arial" panose="020B0604020202020204"/>
                          <a:ea typeface="Arial" panose="020B0604020202020204"/>
                          <a:cs typeface="Arial" panose="020B0604020202020204"/>
                          <a:sym typeface="Arial" panose="020B0604020202020204"/>
                        </a:rPr>
                        <a:t>SELECT</a:t>
                      </a:r>
                      <a:r>
                        <a:rPr lang="en-IN" sz="1800" b="0" i="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CONCAT</a:t>
                      </a:r>
                      <a:r>
                        <a:rPr lang="en-IN" sz="1800" b="0" i="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'My'</a:t>
                      </a:r>
                      <a:r>
                        <a:rPr lang="en-IN" sz="1800" b="0" i="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NULL</a:t>
                      </a:r>
                      <a:r>
                        <a:rPr lang="en-IN" sz="1800" b="0" i="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'SQL’</a:t>
                      </a:r>
                      <a:r>
                        <a:rPr lang="en-IN" sz="1800" b="0" i="0">
                          <a:solidFill>
                            <a:srgbClr val="595959"/>
                          </a:solidFill>
                          <a:latin typeface="Arial" panose="020B0604020202020204"/>
                          <a:ea typeface="Arial" panose="020B0604020202020204"/>
                          <a:cs typeface="Arial" panose="020B0604020202020204"/>
                          <a:sym typeface="Arial" panose="020B0604020202020204"/>
                        </a:rPr>
                        <a:t>)</a:t>
                      </a:r>
                      <a:r>
                        <a:rPr lang="en-IN" sz="1800" b="0" i="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#op will be NULL</a:t>
                      </a:r>
                      <a:endParaRPr sz="1800">
                        <a:solidFill>
                          <a:srgbClr val="669900"/>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ELT(N</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chemeClr val="dk2"/>
                          </a:solidFill>
                          <a:latin typeface="Arial" panose="020B0604020202020204"/>
                          <a:ea typeface="Arial" panose="020B0604020202020204"/>
                          <a:cs typeface="Arial" panose="020B0604020202020204"/>
                          <a:sym typeface="Arial" panose="020B0604020202020204"/>
                        </a:rPr>
                        <a:t>str1</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str2</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str3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ELT() returns the Nth element of the list of strings: str1 if N = 1, str2 if N = 2, and so on. Returns NULL if N is less than 1 or greater than the number of arguments.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FF0000"/>
                        </a:buClr>
                        <a:buSzPts val="1800"/>
                        <a:buFont typeface="Arial" panose="020B0604020202020204"/>
                        <a:buNone/>
                      </a:pPr>
                      <a:r>
                        <a:rPr lang="en-IN" sz="1800" b="0">
                          <a:solidFill>
                            <a:srgbClr val="FF0000"/>
                          </a:solidFill>
                          <a:latin typeface="Arial" panose="020B0604020202020204"/>
                          <a:ea typeface="Arial" panose="020B0604020202020204"/>
                          <a:cs typeface="Arial" panose="020B0604020202020204"/>
                          <a:sym typeface="Arial" panose="020B0604020202020204"/>
                        </a:rPr>
                        <a:t>e.g.</a:t>
                      </a:r>
                      <a:endParaRPr lang="en-IN" sz="1800" b="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ELT</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'Bank'</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'Of'</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'India'</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'Kothrud'</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'Pune'</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a:t>
                      </a:r>
                      <a:endParaRPr lang="en-IN" sz="1800" b="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ELT</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b="0">
                          <a:solidFill>
                            <a:schemeClr val="dk1"/>
                          </a:solidFill>
                          <a:latin typeface="Arial" panose="020B0604020202020204"/>
                          <a:ea typeface="Arial" panose="020B0604020202020204"/>
                          <a:cs typeface="Arial" panose="020B0604020202020204"/>
                          <a:sym typeface="Arial" panose="020B0604020202020204"/>
                        </a:rPr>
                        <a:t>, ename, job, sal</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b="0">
                          <a:solidFill>
                            <a:schemeClr val="dk1"/>
                          </a:solidFill>
                          <a:latin typeface="Arial" panose="020B0604020202020204"/>
                          <a:ea typeface="Arial" panose="020B0604020202020204"/>
                          <a:cs typeface="Arial" panose="020B0604020202020204"/>
                          <a:sym typeface="Arial" panose="020B0604020202020204"/>
                        </a:rPr>
                        <a:t> emp;</a:t>
                      </a:r>
                      <a:endParaRPr lang="en-IN" sz="1800" b="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chemeClr val="dk1"/>
                          </a:solidFill>
                          <a:latin typeface="Arial" panose="020B0604020202020204"/>
                          <a:ea typeface="Arial" panose="020B0604020202020204"/>
                          <a:cs typeface="Arial" panose="020B0604020202020204"/>
                          <a:sym typeface="Arial" panose="020B0604020202020204"/>
                        </a:rPr>
                        <a:t> hiredate, </a:t>
                      </a:r>
                      <a:r>
                        <a:rPr lang="en-IN" sz="1800">
                          <a:solidFill>
                            <a:srgbClr val="DD4A68"/>
                          </a:solidFill>
                          <a:latin typeface="Arial" panose="020B0604020202020204"/>
                          <a:ea typeface="Arial" panose="020B0604020202020204"/>
                          <a:cs typeface="Arial" panose="020B0604020202020204"/>
                          <a:sym typeface="Arial" panose="020B0604020202020204"/>
                        </a:rPr>
                        <a:t>ELT</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3F6971"/>
                          </a:solidFill>
                          <a:latin typeface="Arial" panose="020B0604020202020204"/>
                          <a:ea typeface="Arial" panose="020B0604020202020204"/>
                          <a:cs typeface="Arial" panose="020B0604020202020204"/>
                          <a:sym typeface="Arial" panose="020B0604020202020204"/>
                        </a:rPr>
                        <a:t>MONTH</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hiredate</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'Winter'</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'Winter'</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'Spring'</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'Spring'</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'Spring'</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'Summer'</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'Summer'</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'Summer'</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'Autumn'</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'Autumn'</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'Autumn'</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'Winter'</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 R1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b="0">
                          <a:solidFill>
                            <a:schemeClr val="dk1"/>
                          </a:solidFill>
                          <a:latin typeface="Arial" panose="020B0604020202020204"/>
                          <a:ea typeface="Arial" panose="020B0604020202020204"/>
                          <a:cs typeface="Arial" panose="020B0604020202020204"/>
                          <a:sym typeface="Arial" panose="020B0604020202020204"/>
                        </a:rPr>
                        <a:t> emp;</a:t>
                      </a:r>
                      <a:endParaRPr lang="en-IN" sz="1800" b="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bl>
          </a:graphicData>
        </a:graphic>
      </p:graphicFrame>
      <p:sp>
        <p:nvSpPr>
          <p:cNvPr id="2025" name="Google Shape;2025;p20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string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2029" name="Shape 2029"/>
        <p:cNvGrpSpPr/>
        <p:nvPr/>
      </p:nvGrpSpPr>
      <p:grpSpPr>
        <a:xfrm>
          <a:off x="0" y="0"/>
          <a:ext cx="0" cy="0"/>
          <a:chOff x="0" y="0"/>
          <a:chExt cx="0" cy="0"/>
        </a:xfrm>
      </p:grpSpPr>
      <p:graphicFrame>
        <p:nvGraphicFramePr>
          <p:cNvPr id="2030" name="Google Shape;2030;p208"/>
          <p:cNvGraphicFramePr/>
          <p:nvPr/>
        </p:nvGraphicFramePr>
        <p:xfrm>
          <a:off x="406800" y="612000"/>
          <a:ext cx="11376000" cy="3539000"/>
        </p:xfrm>
        <a:graphic>
          <a:graphicData uri="http://schemas.openxmlformats.org/drawingml/2006/table">
            <a:tbl>
              <a:tblPr firstRow="1" bandRow="1">
                <a:noFill/>
                <a:tableStyleId>{FBBF7A9B-EB3E-4919-B887-81D37DE2BB05}</a:tableStyleId>
              </a:tblPr>
              <a:tblGrid>
                <a:gridCol w="2559600"/>
                <a:gridCol w="8816400"/>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Syntax</a:t>
                      </a:r>
                      <a:endParaRPr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Result</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STRCMP(</a:t>
                      </a:r>
                      <a:r>
                        <a:rPr lang="en-IN" sz="1800">
                          <a:solidFill>
                            <a:schemeClr val="dk2"/>
                          </a:solidFill>
                          <a:latin typeface="Arial" panose="020B0604020202020204"/>
                          <a:ea typeface="Arial" panose="020B0604020202020204"/>
                          <a:cs typeface="Arial" panose="020B0604020202020204"/>
                          <a:sym typeface="Arial" panose="020B0604020202020204"/>
                        </a:rPr>
                        <a:t>expr1</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expr2</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STRCMP() returns 0 if the strings are the same, -1 if the first argument is smaller than the second according to the current sort order, and 1 otherwise.</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LCASE(</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lower case string. LCASE() </a:t>
                      </a:r>
                      <a:r>
                        <a:rPr lang="en-IN" sz="1800" b="1">
                          <a:solidFill>
                            <a:schemeClr val="dk1"/>
                          </a:solidFill>
                          <a:latin typeface="Arial" panose="020B0604020202020204"/>
                          <a:ea typeface="Arial" panose="020B0604020202020204"/>
                          <a:cs typeface="Arial" panose="020B0604020202020204"/>
                          <a:sym typeface="Arial" panose="020B0604020202020204"/>
                        </a:rPr>
                        <a:t>is a synonym for </a:t>
                      </a:r>
                      <a:r>
                        <a:rPr lang="en-IN" sz="1800" b="0">
                          <a:solidFill>
                            <a:srgbClr val="0077AA"/>
                          </a:solidFill>
                          <a:latin typeface="Arial" panose="020B0604020202020204"/>
                          <a:ea typeface="Arial" panose="020B0604020202020204"/>
                          <a:cs typeface="Arial" panose="020B0604020202020204"/>
                          <a:sym typeface="Arial" panose="020B0604020202020204"/>
                        </a:rPr>
                        <a:t>LOWER()</a:t>
                      </a:r>
                      <a:r>
                        <a:rPr lang="en-IN" sz="1800" b="0">
                          <a:solidFill>
                            <a:schemeClr val="dk1"/>
                          </a:solidFill>
                          <a:latin typeface="Arial" panose="020B0604020202020204"/>
                          <a:ea typeface="Arial" panose="020B0604020202020204"/>
                          <a:cs typeface="Arial" panose="020B0604020202020204"/>
                          <a:sym typeface="Arial" panose="020B0604020202020204"/>
                        </a:rPr>
                        <a:t>.</a:t>
                      </a:r>
                      <a:endParaRPr lang="en-IN" sz="1800" b="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UCASE(</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upper case string. UCASE() </a:t>
                      </a:r>
                      <a:r>
                        <a:rPr lang="en-IN" sz="1800" b="1">
                          <a:solidFill>
                            <a:schemeClr val="dk1"/>
                          </a:solidFill>
                          <a:latin typeface="Arial" panose="020B0604020202020204"/>
                          <a:ea typeface="Arial" panose="020B0604020202020204"/>
                          <a:cs typeface="Arial" panose="020B0604020202020204"/>
                          <a:sym typeface="Arial" panose="020B0604020202020204"/>
                        </a:rPr>
                        <a:t>is a synonym for </a:t>
                      </a:r>
                      <a:r>
                        <a:rPr lang="en-IN" sz="1800">
                          <a:solidFill>
                            <a:srgbClr val="0077AA"/>
                          </a:solidFill>
                          <a:latin typeface="Arial" panose="020B0604020202020204"/>
                          <a:ea typeface="Arial" panose="020B0604020202020204"/>
                          <a:cs typeface="Arial" panose="020B0604020202020204"/>
                          <a:sym typeface="Arial" panose="020B0604020202020204"/>
                        </a:rPr>
                        <a:t>UPPER().</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LENGTH(</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length of the string.</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LPAD(</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len</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padstr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string str, left-padded with the string padstr to a length of len characters.</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RPAD(</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len</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padstr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string str, right-padded with the string padstr to a length of len characters.</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REPEAT(</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count</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a string consisting of the string str repeated count times. If count is less than 1, returns an empty string. Returns NULL if str or count are NULL.</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bl>
          </a:graphicData>
        </a:graphic>
      </p:graphicFrame>
      <p:sp>
        <p:nvSpPr>
          <p:cNvPr id="2031" name="Google Shape;2031;p20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string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032" name="Google Shape;2032;p208"/>
          <p:cNvSpPr txBox="1"/>
          <p:nvPr/>
        </p:nvSpPr>
        <p:spPr>
          <a:xfrm>
            <a:off x="406800" y="4603775"/>
            <a:ext cx="11376000" cy="73866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UCASE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sal, </a:t>
            </a:r>
            <a:r>
              <a:rPr lang="en-IN" sz="1800">
                <a:solidFill>
                  <a:srgbClr val="DD4A68"/>
                </a:solidFill>
                <a:latin typeface="Arial" panose="020B0604020202020204"/>
                <a:ea typeface="Arial" panose="020B0604020202020204"/>
                <a:cs typeface="Arial" panose="020B0604020202020204"/>
                <a:sym typeface="Arial" panose="020B0604020202020204"/>
              </a:rPr>
              <a:t>LPAD</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 </a:t>
            </a:r>
            <a:r>
              <a:rPr lang="en-IN" sz="1800">
                <a:solidFill>
                  <a:srgbClr val="990055"/>
                </a:solidFill>
                <a:latin typeface="Arial" panose="020B0604020202020204"/>
                <a:ea typeface="Arial" panose="020B0604020202020204"/>
                <a:cs typeface="Arial" panose="020B0604020202020204"/>
                <a:sym typeface="Arial" panose="020B0604020202020204"/>
              </a:rPr>
              <a:t>20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2036" name="Shape 2036"/>
        <p:cNvGrpSpPr/>
        <p:nvPr/>
      </p:nvGrpSpPr>
      <p:grpSpPr>
        <a:xfrm>
          <a:off x="0" y="0"/>
          <a:ext cx="0" cy="0"/>
          <a:chOff x="0" y="0"/>
          <a:chExt cx="0" cy="0"/>
        </a:xfrm>
      </p:grpSpPr>
      <p:graphicFrame>
        <p:nvGraphicFramePr>
          <p:cNvPr id="2037" name="Google Shape;2037;p209"/>
          <p:cNvGraphicFramePr/>
          <p:nvPr/>
        </p:nvGraphicFramePr>
        <p:xfrm>
          <a:off x="406800" y="612000"/>
          <a:ext cx="11376000" cy="3096625"/>
        </p:xfrm>
        <a:graphic>
          <a:graphicData uri="http://schemas.openxmlformats.org/drawingml/2006/table">
            <a:tbl>
              <a:tblPr firstRow="1" bandRow="1">
                <a:noFill/>
                <a:tableStyleId>{FBBF7A9B-EB3E-4919-B887-81D37DE2BB05}</a:tableStyleId>
              </a:tblPr>
              <a:tblGrid>
                <a:gridCol w="2559600"/>
                <a:gridCol w="8816400"/>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Syntax</a:t>
                      </a:r>
                      <a:endParaRPr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Result</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LEFT(</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len</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leftmost len characters from the string str, or NULL if any argument is NULL.</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RIGHT(</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len</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rightmost len characters from the string str, or NULL if any argument is NULL.</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LTRIM(</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string str with leading space characters removed.</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RTRIM(</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string str with trailing space characters removed.</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TRIM(</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string str with leading and trailing space characters removed.</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BINARY </a:t>
                      </a:r>
                      <a:r>
                        <a:rPr lang="en-IN" sz="1800">
                          <a:solidFill>
                            <a:schemeClr val="dk2"/>
                          </a:solidFill>
                          <a:latin typeface="Arial" panose="020B0604020202020204"/>
                          <a:ea typeface="Arial" panose="020B0604020202020204"/>
                          <a:cs typeface="Arial" panose="020B0604020202020204"/>
                          <a:sym typeface="Arial" panose="020B0604020202020204"/>
                        </a:rPr>
                        <a:t>value</a:t>
                      </a:r>
                      <a:endParaRPr lang="en-IN" sz="1800">
                        <a:solidFill>
                          <a:schemeClr val="dk2"/>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Convert a value to a binary string.</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bl>
          </a:graphicData>
        </a:graphic>
      </p:graphicFrame>
      <p:sp>
        <p:nvSpPr>
          <p:cNvPr id="2038" name="Google Shape;2038;p20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string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039" name="Google Shape;2039;p209"/>
          <p:cNvSpPr txBox="1"/>
          <p:nvPr/>
        </p:nvSpPr>
        <p:spPr>
          <a:xfrm>
            <a:off x="406800" y="3933056"/>
            <a:ext cx="11376000"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DD4A68"/>
                </a:solidFill>
                <a:latin typeface="Arial" panose="020B0604020202020204"/>
                <a:ea typeface="Arial" panose="020B0604020202020204"/>
                <a:cs typeface="Arial" panose="020B0604020202020204"/>
                <a:sym typeface="Arial" panose="020B0604020202020204"/>
              </a:rPr>
              <a:t>BINARY</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sz="18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2043" name="Shape 2043"/>
        <p:cNvGrpSpPr/>
        <p:nvPr/>
      </p:nvGrpSpPr>
      <p:grpSpPr>
        <a:xfrm>
          <a:off x="0" y="0"/>
          <a:ext cx="0" cy="0"/>
          <a:chOff x="0" y="0"/>
          <a:chExt cx="0" cy="0"/>
        </a:xfrm>
      </p:grpSpPr>
      <p:sp>
        <p:nvSpPr>
          <p:cNvPr id="2044" name="Google Shape;2044;p21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string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2045" name="Google Shape;2045;p210"/>
          <p:cNvGraphicFramePr/>
          <p:nvPr/>
        </p:nvGraphicFramePr>
        <p:xfrm>
          <a:off x="406800" y="612000"/>
          <a:ext cx="11376000" cy="3000000"/>
        </p:xfrm>
        <a:graphic>
          <a:graphicData uri="http://schemas.openxmlformats.org/drawingml/2006/table">
            <a:tbl>
              <a:tblPr firstRow="1" bandRow="1">
                <a:noFill/>
                <a:tableStyleId>{FBBF7A9B-EB3E-4919-B887-81D37DE2BB05}</a:tableStyleId>
              </a:tblPr>
              <a:tblGrid>
                <a:gridCol w="3057300"/>
                <a:gridCol w="8318700"/>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Syntax</a:t>
                      </a:r>
                      <a:endParaRPr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Result</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INSTR(</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substr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position of the first occurrence of substring substr in string str.</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REPLACE(</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from_str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to_str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800"/>
                        <a:buFont typeface="Gill Sans" panose="020B0502020104020203"/>
                        <a:buNone/>
                      </a:pP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string str with all occurrences of the string from_str replaced by the string to_str. REPLACE() performs a case-sensitive match when searching for from_str.</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FF0000"/>
                        </a:buClr>
                        <a:buSzPts val="1800"/>
                        <a:buFont typeface="Arial" panose="020B0604020202020204"/>
                        <a:buNone/>
                      </a:pPr>
                      <a:r>
                        <a:rPr lang="en-IN" sz="1800" b="0">
                          <a:solidFill>
                            <a:srgbClr val="FF0000"/>
                          </a:solidFill>
                          <a:latin typeface="Arial" panose="020B0604020202020204"/>
                          <a:ea typeface="Arial" panose="020B0604020202020204"/>
                          <a:cs typeface="Arial" panose="020B0604020202020204"/>
                          <a:sym typeface="Arial" panose="020B0604020202020204"/>
                        </a:rPr>
                        <a:t>e.g.</a:t>
                      </a:r>
                      <a:endParaRPr lang="en-IN" sz="1800" b="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REPLACE</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'Hello'</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'l'</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'x'</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a:t>
                      </a:r>
                      <a:endParaRPr lang="en-IN" sz="1800" b="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REVERSE(</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string str with the order of the characters reversed.</a:t>
                      </a:r>
                      <a:endParaRPr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SUBSTR(</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pos</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len</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1800"/>
                        <a:buFont typeface="Gill Sans" panose="020B0502020104020203"/>
                        <a:buNone/>
                      </a:pP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b="1">
                          <a:solidFill>
                            <a:schemeClr val="dk1"/>
                          </a:solidFill>
                          <a:latin typeface="Arial" panose="020B0604020202020204"/>
                          <a:ea typeface="Arial" panose="020B0604020202020204"/>
                          <a:cs typeface="Arial" panose="020B0604020202020204"/>
                          <a:sym typeface="Arial" panose="020B0604020202020204"/>
                        </a:rPr>
                        <a:t>SUBSTR() is a synonym for SUBSTRING().</a:t>
                      </a:r>
                      <a:endParaRPr sz="18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FF0000"/>
                        </a:buClr>
                        <a:buSzPts val="1800"/>
                        <a:buFont typeface="Arial" panose="020B0604020202020204"/>
                        <a:buNone/>
                      </a:pPr>
                      <a:r>
                        <a:rPr lang="en-IN" sz="1800" b="0">
                          <a:solidFill>
                            <a:srgbClr val="FF0000"/>
                          </a:solidFill>
                          <a:latin typeface="Arial" panose="020B0604020202020204"/>
                          <a:ea typeface="Arial" panose="020B0604020202020204"/>
                          <a:cs typeface="Arial" panose="020B0604020202020204"/>
                          <a:sym typeface="Arial" panose="020B0604020202020204"/>
                        </a:rPr>
                        <a:t>e.g.</a:t>
                      </a:r>
                      <a:endParaRPr lang="en-IN" sz="1800" b="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SUBSTR</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'This is the test by IWAY'</a:t>
                      </a:r>
                      <a:r>
                        <a:rPr lang="en-IN" sz="1800" b="0">
                          <a:solidFill>
                            <a:schemeClr val="dk1"/>
                          </a:solidFill>
                          <a:latin typeface="Arial" panose="020B0604020202020204"/>
                          <a:ea typeface="Arial" panose="020B0604020202020204"/>
                          <a:cs typeface="Arial" panose="020B0604020202020204"/>
                          <a:sym typeface="Arial" panose="020B0604020202020204"/>
                        </a:rPr>
                        <a:t>, 6</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a:t>
                      </a:r>
                      <a:endParaRPr lang="en-IN" sz="1800" b="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0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SUBSTR</a:t>
                      </a:r>
                      <a:r>
                        <a:rPr lang="en-IN" sz="1800" b="0">
                          <a:solidFill>
                            <a:schemeClr val="dk1"/>
                          </a:solidFill>
                          <a:latin typeface="Arial" panose="020B0604020202020204"/>
                          <a:ea typeface="Arial" panose="020B0604020202020204"/>
                          <a:cs typeface="Arial" panose="020B0604020202020204"/>
                          <a:sym typeface="Arial" panose="020B0604020202020204"/>
                        </a:rPr>
                        <a:t> </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'This is the test by IWAY'</a:t>
                      </a:r>
                      <a:r>
                        <a:rPr lang="en-IN" sz="1800" b="0">
                          <a:solidFill>
                            <a:schemeClr val="dk1"/>
                          </a:solidFill>
                          <a:latin typeface="Arial" panose="020B0604020202020204"/>
                          <a:ea typeface="Arial" panose="020B0604020202020204"/>
                          <a:cs typeface="Arial" panose="020B0604020202020204"/>
                          <a:sym typeface="Arial" panose="020B0604020202020204"/>
                        </a:rPr>
                        <a:t>, -4, 4</a:t>
                      </a:r>
                      <a:r>
                        <a:rPr lang="en-IN" sz="1800" b="0">
                          <a:solidFill>
                            <a:srgbClr val="365860"/>
                          </a:solidFill>
                          <a:latin typeface="Arial" panose="020B0604020202020204"/>
                          <a:ea typeface="Arial" panose="020B0604020202020204"/>
                          <a:cs typeface="Arial" panose="020B0604020202020204"/>
                          <a:sym typeface="Arial" panose="020B0604020202020204"/>
                        </a:rPr>
                        <a:t>)</a:t>
                      </a:r>
                      <a:r>
                        <a:rPr lang="en-IN" sz="1800" b="0">
                          <a:solidFill>
                            <a:schemeClr val="dk1"/>
                          </a:solidFill>
                          <a:latin typeface="Arial" panose="020B0604020202020204"/>
                          <a:ea typeface="Arial" panose="020B0604020202020204"/>
                          <a:cs typeface="Arial" panose="020B0604020202020204"/>
                          <a:sym typeface="Arial" panose="020B0604020202020204"/>
                        </a:rPr>
                        <a:t>;</a:t>
                      </a:r>
                      <a:endParaRPr sz="1800" b="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MID(</a:t>
                      </a:r>
                      <a:r>
                        <a:rPr lang="en-IN" sz="1800">
                          <a:solidFill>
                            <a:schemeClr val="dk2"/>
                          </a:solidFill>
                          <a:latin typeface="Arial" panose="020B0604020202020204"/>
                          <a:ea typeface="Arial" panose="020B0604020202020204"/>
                          <a:cs typeface="Arial" panose="020B0604020202020204"/>
                          <a:sym typeface="Arial" panose="020B0604020202020204"/>
                        </a:rPr>
                        <a:t>str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pos</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len</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b="0">
                          <a:solidFill>
                            <a:schemeClr val="dk1"/>
                          </a:solidFill>
                          <a:latin typeface="Arial" panose="020B0604020202020204"/>
                          <a:ea typeface="Arial" panose="020B0604020202020204"/>
                          <a:cs typeface="Arial" panose="020B0604020202020204"/>
                          <a:sym typeface="Arial" panose="020B0604020202020204"/>
                        </a:rPr>
                        <a:t>MID function </a:t>
                      </a:r>
                      <a:r>
                        <a:rPr lang="en-IN" sz="1800" b="1">
                          <a:solidFill>
                            <a:schemeClr val="dk1"/>
                          </a:solidFill>
                          <a:latin typeface="Arial" panose="020B0604020202020204"/>
                          <a:ea typeface="Arial" panose="020B0604020202020204"/>
                          <a:cs typeface="Arial" panose="020B0604020202020204"/>
                          <a:sym typeface="Arial" panose="020B0604020202020204"/>
                        </a:rPr>
                        <a:t>is a synonym for </a:t>
                      </a:r>
                      <a:r>
                        <a:rPr lang="en-IN" sz="1800">
                          <a:solidFill>
                            <a:srgbClr val="0077AA"/>
                          </a:solidFill>
                          <a:latin typeface="Arial" panose="020B0604020202020204"/>
                          <a:ea typeface="Arial" panose="020B0604020202020204"/>
                          <a:cs typeface="Arial" panose="020B0604020202020204"/>
                          <a:sym typeface="Arial" panose="020B0604020202020204"/>
                        </a:rPr>
                        <a:t>SUBSTRING</a:t>
                      </a:r>
                      <a:r>
                        <a:rPr lang="en-IN" sz="1800" b="1">
                          <a:solidFill>
                            <a:schemeClr val="dk1"/>
                          </a:solidFill>
                          <a:latin typeface="Arial" panose="020B0604020202020204"/>
                          <a:ea typeface="Arial" panose="020B0604020202020204"/>
                          <a:cs typeface="Arial" panose="020B0604020202020204"/>
                          <a:sym typeface="Arial" panose="020B0604020202020204"/>
                        </a:rPr>
                        <a:t>.</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bl>
          </a:graphicData>
        </a:graphic>
      </p:graphicFrame>
      <p:sp>
        <p:nvSpPr>
          <p:cNvPr id="2046" name="Google Shape;2046;p210"/>
          <p:cNvSpPr/>
          <p:nvPr/>
        </p:nvSpPr>
        <p:spPr>
          <a:xfrm>
            <a:off x="0" y="5097378"/>
            <a:ext cx="12192000" cy="104644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ename, job,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ISNULL</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phone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RPAD</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LEFT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phone, </a:t>
            </a:r>
            <a:r>
              <a:rPr lang="en-IN" sz="1800">
                <a:solidFill>
                  <a:srgbClr val="990055"/>
                </a:solidFill>
                <a:latin typeface="Arial" panose="020B0604020202020204"/>
                <a:ea typeface="Arial" panose="020B0604020202020204"/>
                <a:cs typeface="Arial" panose="020B0604020202020204"/>
                <a:sym typeface="Arial" panose="020B0604020202020204"/>
              </a:rPr>
              <a:t>4</a:t>
            </a:r>
            <a:r>
              <a:rPr lang="en-IN" sz="1800">
                <a:solidFill>
                  <a:srgbClr val="36586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`user name`,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SUBSTR</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 name`, </a:t>
            </a:r>
            <a:r>
              <a:rPr lang="en-IN" sz="1800">
                <a:solidFill>
                  <a:srgbClr val="DD4A68"/>
                </a:solidFill>
                <a:latin typeface="Arial" panose="020B0604020202020204"/>
                <a:ea typeface="Arial" panose="020B0604020202020204"/>
                <a:cs typeface="Arial" panose="020B0604020202020204"/>
                <a:sym typeface="Arial" panose="020B0604020202020204"/>
              </a:rPr>
              <a:t>INSTR</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 name`," "</a:t>
            </a:r>
            <a:r>
              <a:rPr lang="en-IN" sz="1800">
                <a:solidFill>
                  <a:srgbClr val="595959"/>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,"Weak User", `user name`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UPDATE</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SET</a:t>
            </a:r>
            <a:r>
              <a:rPr lang="en-IN" sz="1800">
                <a:solidFill>
                  <a:schemeClr val="dk1"/>
                </a:solidFill>
                <a:latin typeface="Arial" panose="020B0604020202020204"/>
                <a:ea typeface="Arial" panose="020B0604020202020204"/>
                <a:cs typeface="Arial" panose="020B0604020202020204"/>
                <a:sym typeface="Arial" panose="020B0604020202020204"/>
              </a:rPr>
              <a:t> job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job, job, </a:t>
            </a:r>
            <a:r>
              <a:rPr lang="en-IN" sz="1800">
                <a:solidFill>
                  <a:srgbClr val="DD4A68"/>
                </a:solidFill>
                <a:latin typeface="Arial" panose="020B0604020202020204"/>
                <a:ea typeface="Arial" panose="020B0604020202020204"/>
                <a:cs typeface="Arial" panose="020B0604020202020204"/>
                <a:sym typeface="Arial" panose="020B0604020202020204"/>
              </a:rPr>
              <a:t>LOWER</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job</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282" name="Shape 282"/>
        <p:cNvGrpSpPr/>
        <p:nvPr/>
      </p:nvGrpSpPr>
      <p:grpSpPr>
        <a:xfrm>
          <a:off x="0" y="0"/>
          <a:ext cx="0" cy="0"/>
          <a:chOff x="0" y="0"/>
          <a:chExt cx="0" cy="0"/>
        </a:xfrm>
      </p:grpSpPr>
      <p:sp>
        <p:nvSpPr>
          <p:cNvPr id="283" name="Google Shape;283;p21"/>
          <p:cNvSpPr/>
          <p:nvPr/>
        </p:nvSpPr>
        <p:spPr>
          <a:xfrm>
            <a:off x="1524000" y="1"/>
            <a:ext cx="9144000"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relational database management system?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284" name="Google Shape;284;p21"/>
          <p:cNvGrpSpPr/>
          <p:nvPr/>
        </p:nvGrpSpPr>
        <p:grpSpPr>
          <a:xfrm>
            <a:off x="816171" y="1628800"/>
            <a:ext cx="10391603" cy="4315770"/>
            <a:chOff x="816171" y="2137172"/>
            <a:chExt cx="10391603" cy="4315770"/>
          </a:xfrm>
        </p:grpSpPr>
        <p:sp>
          <p:nvSpPr>
            <p:cNvPr id="285" name="Google Shape;285;p21"/>
            <p:cNvSpPr/>
            <p:nvPr/>
          </p:nvSpPr>
          <p:spPr>
            <a:xfrm>
              <a:off x="816171" y="2137172"/>
              <a:ext cx="2165696" cy="4000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RDBMS supports</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86" name="Google Shape;286;p21"/>
            <p:cNvSpPr/>
            <p:nvPr/>
          </p:nvSpPr>
          <p:spPr>
            <a:xfrm>
              <a:off x="816171" y="2682493"/>
              <a:ext cx="3733314" cy="2804698"/>
            </a:xfrm>
            <a:prstGeom prst="rect">
              <a:avLst/>
            </a:prstGeom>
            <a:solidFill>
              <a:srgbClr val="F2F2F2"/>
            </a:solid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0C0"/>
                </a:buClr>
                <a:buSzPts val="2400"/>
                <a:buFont typeface="Arial" panose="020B0604020202020204"/>
                <a:buChar char="•"/>
              </a:pPr>
              <a:r>
                <a:rPr lang="en-IN" sz="2400" i="1">
                  <a:solidFill>
                    <a:srgbClr val="0070C0"/>
                  </a:solidFill>
                  <a:latin typeface="Calibri" panose="020F0502020204030204"/>
                  <a:ea typeface="Calibri" panose="020F0502020204030204"/>
                  <a:cs typeface="Calibri" panose="020F0502020204030204"/>
                  <a:sym typeface="Calibri" panose="020F0502020204030204"/>
                </a:rPr>
                <a:t>client/server Technology</a:t>
              </a:r>
              <a:endParaRPr lang="en-IN" sz="2400" i="1">
                <a:solidFill>
                  <a:srgbClr val="0070C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endParaRPr sz="2400" i="1">
                <a:solidFill>
                  <a:srgbClr val="0070C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50000"/>
                </a:lnSpc>
                <a:spcBef>
                  <a:spcPts val="0"/>
                </a:spcBef>
                <a:spcAft>
                  <a:spcPts val="0"/>
                </a:spcAft>
                <a:buClr>
                  <a:srgbClr val="0070C0"/>
                </a:buClr>
                <a:buSzPts val="2400"/>
                <a:buFont typeface="Arial" panose="020B0604020202020204"/>
                <a:buChar char="•"/>
              </a:pPr>
              <a:r>
                <a:rPr lang="en-IN" sz="2400" i="1">
                  <a:solidFill>
                    <a:srgbClr val="0070C0"/>
                  </a:solidFill>
                  <a:latin typeface="Calibri" panose="020F0502020204030204"/>
                  <a:ea typeface="Calibri" panose="020F0502020204030204"/>
                  <a:cs typeface="Calibri" panose="020F0502020204030204"/>
                  <a:sym typeface="Calibri" panose="020F0502020204030204"/>
                </a:rPr>
                <a:t>Highly Secured</a:t>
              </a:r>
              <a:endParaRPr lang="en-IN" sz="2400" i="1">
                <a:solidFill>
                  <a:srgbClr val="0070C0"/>
                </a:solidFill>
                <a:latin typeface="Calibri" panose="020F0502020204030204"/>
                <a:ea typeface="Calibri" panose="020F0502020204030204"/>
                <a:cs typeface="Calibri" panose="020F0502020204030204"/>
                <a:sym typeface="Calibri" panose="020F0502020204030204"/>
              </a:endParaRPr>
            </a:p>
            <a:p>
              <a:pPr marL="0" marR="0" lvl="0" indent="0" algn="l" rtl="0">
                <a:lnSpc>
                  <a:spcPct val="150000"/>
                </a:lnSpc>
                <a:spcBef>
                  <a:spcPts val="0"/>
                </a:spcBef>
                <a:spcAft>
                  <a:spcPts val="0"/>
                </a:spcAft>
                <a:buNone/>
              </a:pPr>
              <a:endParaRPr sz="2400" i="1">
                <a:solidFill>
                  <a:srgbClr val="0070C0"/>
                </a:solidFill>
                <a:latin typeface="Calibri" panose="020F0502020204030204"/>
                <a:ea typeface="Calibri" panose="020F0502020204030204"/>
                <a:cs typeface="Calibri" panose="020F0502020204030204"/>
                <a:sym typeface="Calibri" panose="020F0502020204030204"/>
              </a:endParaRPr>
            </a:p>
            <a:p>
              <a:pPr marL="342900" marR="0" lvl="0" indent="-342900" algn="l" rtl="0">
                <a:lnSpc>
                  <a:spcPct val="150000"/>
                </a:lnSpc>
                <a:spcBef>
                  <a:spcPts val="0"/>
                </a:spcBef>
                <a:spcAft>
                  <a:spcPts val="0"/>
                </a:spcAft>
                <a:buClr>
                  <a:srgbClr val="0070C0"/>
                </a:buClr>
                <a:buSzPts val="2400"/>
                <a:buFont typeface="Arial" panose="020B0604020202020204"/>
                <a:buChar char="•"/>
              </a:pPr>
              <a:r>
                <a:rPr lang="en-IN" sz="2400" i="1">
                  <a:solidFill>
                    <a:srgbClr val="0070C0"/>
                  </a:solidFill>
                  <a:latin typeface="Calibri" panose="020F0502020204030204"/>
                  <a:ea typeface="Calibri" panose="020F0502020204030204"/>
                  <a:cs typeface="Calibri" panose="020F0502020204030204"/>
                  <a:sym typeface="Calibri" panose="020F0502020204030204"/>
                </a:rPr>
                <a:t>Relationship (PK/FK)</a:t>
              </a:r>
              <a:endParaRPr lang="en-IN" sz="2400" i="1">
                <a:solidFill>
                  <a:srgbClr val="0070C0"/>
                </a:solidFill>
                <a:latin typeface="Calibri" panose="020F0502020204030204"/>
                <a:ea typeface="Calibri" panose="020F0502020204030204"/>
                <a:cs typeface="Calibri" panose="020F0502020204030204"/>
                <a:sym typeface="Calibri" panose="020F0502020204030204"/>
              </a:endParaRPr>
            </a:p>
          </p:txBody>
        </p:sp>
        <p:pic>
          <p:nvPicPr>
            <p:cNvPr id="287" name="Google Shape;287;p21"/>
            <p:cNvPicPr preferRelativeResize="0"/>
            <p:nvPr/>
          </p:nvPicPr>
          <p:blipFill rotWithShape="1">
            <a:blip r:embed="rId1"/>
            <a:srcRect/>
            <a:stretch>
              <a:fillRect/>
            </a:stretch>
          </p:blipFill>
          <p:spPr>
            <a:xfrm>
              <a:off x="5791731" y="2353196"/>
              <a:ext cx="4911987" cy="1272651"/>
            </a:xfrm>
            <a:prstGeom prst="rect">
              <a:avLst/>
            </a:prstGeom>
            <a:noFill/>
            <a:ln>
              <a:noFill/>
            </a:ln>
          </p:spPr>
        </p:pic>
        <p:pic>
          <p:nvPicPr>
            <p:cNvPr id="288" name="Google Shape;288;p21"/>
            <p:cNvPicPr preferRelativeResize="0"/>
            <p:nvPr/>
          </p:nvPicPr>
          <p:blipFill rotWithShape="1">
            <a:blip r:embed="rId2"/>
            <a:srcRect/>
            <a:stretch>
              <a:fillRect/>
            </a:stretch>
          </p:blipFill>
          <p:spPr>
            <a:xfrm>
              <a:off x="4583038" y="3728152"/>
              <a:ext cx="1301829" cy="1301829"/>
            </a:xfrm>
            <a:prstGeom prst="rect">
              <a:avLst/>
            </a:prstGeom>
            <a:noFill/>
            <a:ln>
              <a:noFill/>
            </a:ln>
          </p:spPr>
        </p:pic>
        <p:pic>
          <p:nvPicPr>
            <p:cNvPr id="289" name="Google Shape;289;p21"/>
            <p:cNvPicPr preferRelativeResize="0"/>
            <p:nvPr/>
          </p:nvPicPr>
          <p:blipFill rotWithShape="1">
            <a:blip r:embed="rId3"/>
            <a:srcRect/>
            <a:stretch>
              <a:fillRect/>
            </a:stretch>
          </p:blipFill>
          <p:spPr>
            <a:xfrm>
              <a:off x="7751840" y="4251475"/>
              <a:ext cx="3455934" cy="2201467"/>
            </a:xfrm>
            <a:prstGeom prst="rect">
              <a:avLst/>
            </a:prstGeom>
            <a:noFill/>
            <a:ln>
              <a:noFill/>
            </a:ln>
          </p:spPr>
        </p:pic>
      </p:grpSp>
      <p:sp>
        <p:nvSpPr>
          <p:cNvPr id="290" name="Google Shape;290;p21"/>
          <p:cNvSpPr/>
          <p:nvPr/>
        </p:nvSpPr>
        <p:spPr>
          <a:xfrm>
            <a:off x="407315" y="692696"/>
            <a:ext cx="11375783" cy="7077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A RDBMS is a database management system (DBMS) that is based on the </a:t>
            </a:r>
            <a:r>
              <a:rPr lang="en-IN" sz="2000" b="1">
                <a:solidFill>
                  <a:srgbClr val="C00000"/>
                </a:solidFill>
                <a:latin typeface="Arial" panose="020B0604020202020204"/>
                <a:ea typeface="Arial" panose="020B0604020202020204"/>
                <a:cs typeface="Arial" panose="020B0604020202020204"/>
                <a:sym typeface="Arial" panose="020B0604020202020204"/>
              </a:rPr>
              <a:t>relational model </a:t>
            </a:r>
            <a:r>
              <a:rPr lang="en-IN" sz="2000">
                <a:solidFill>
                  <a:srgbClr val="000000"/>
                </a:solidFill>
                <a:latin typeface="Verdana" panose="020B0604030504040204"/>
                <a:ea typeface="Verdana" panose="020B0604030504040204"/>
                <a:cs typeface="Verdana" panose="020B0604030504040204"/>
                <a:sym typeface="Verdana" panose="020B0604030504040204"/>
              </a:rPr>
              <a:t>introduced by Edgar Frank Codd </a:t>
            </a:r>
            <a:r>
              <a:rPr lang="en-IN" sz="2000">
                <a:solidFill>
                  <a:srgbClr val="202122"/>
                </a:solidFill>
                <a:latin typeface="Arial" panose="020B0604020202020204"/>
                <a:ea typeface="Arial" panose="020B0604020202020204"/>
                <a:cs typeface="Arial" panose="020B0604020202020204"/>
                <a:sym typeface="Arial" panose="020B0604020202020204"/>
              </a:rPr>
              <a:t>at </a:t>
            </a:r>
            <a:r>
              <a:rPr lang="en-IN" sz="2000">
                <a:solidFill>
                  <a:srgbClr val="000000"/>
                </a:solidFill>
                <a:latin typeface="Verdana" panose="020B0604030504040204"/>
                <a:ea typeface="Verdana" panose="020B0604030504040204"/>
                <a:cs typeface="Verdana" panose="020B0604030504040204"/>
                <a:sym typeface="Verdana" panose="020B0604030504040204"/>
              </a:rPr>
              <a:t>IBM</a:t>
            </a:r>
            <a:r>
              <a:rPr lang="en-IN" sz="2000">
                <a:solidFill>
                  <a:srgbClr val="202122"/>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in 1970.</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91" name="Google Shape;291;p21"/>
          <p:cNvSpPr txBox="1"/>
          <p:nvPr/>
        </p:nvSpPr>
        <p:spPr>
          <a:xfrm>
            <a:off x="0" y="5157192"/>
            <a:ext cx="7607373" cy="160043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C0C0C"/>
              </a:buClr>
              <a:buSzPts val="1800"/>
              <a:buFont typeface="Arial" panose="020B0604020202020204"/>
              <a:buChar char="•"/>
            </a:pPr>
            <a:r>
              <a:rPr lang="en-IN" sz="1800" b="0" i="0">
                <a:solidFill>
                  <a:srgbClr val="0C0C0C"/>
                </a:solidFill>
                <a:latin typeface="Arial" panose="020B0604020202020204"/>
                <a:ea typeface="Arial" panose="020B0604020202020204"/>
                <a:cs typeface="Arial" panose="020B0604020202020204"/>
                <a:sym typeface="Arial" panose="020B0604020202020204"/>
              </a:rPr>
              <a:t>A server is a computer program or device that provides a service to another computer program and its user, also known as the client.</a:t>
            </a:r>
            <a:endParaRPr lang="en-IN" sz="1800" b="0" i="0">
              <a:solidFill>
                <a:srgbClr val="0C0C0C"/>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b="0" i="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0C0C0C"/>
              </a:buClr>
              <a:buSzPts val="1800"/>
              <a:buFont typeface="Arial" panose="020B0604020202020204"/>
              <a:buChar char="•"/>
            </a:pPr>
            <a:r>
              <a:rPr lang="en-IN" sz="1800" b="0" i="0">
                <a:solidFill>
                  <a:srgbClr val="0C0C0C"/>
                </a:solidFill>
                <a:latin typeface="Arial" panose="020B0604020202020204"/>
                <a:ea typeface="Arial" panose="020B0604020202020204"/>
                <a:cs typeface="Arial" panose="020B0604020202020204"/>
                <a:sym typeface="Arial" panose="020B0604020202020204"/>
              </a:rPr>
              <a:t>In the client/server programming model, a server program awaits and fulfills requests from client programs, which might be running in the same, or other computers.</a:t>
            </a:r>
            <a:endParaRPr sz="1800">
              <a:solidFill>
                <a:srgbClr val="0C0C0C"/>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2050" name="Shape 2050"/>
        <p:cNvGrpSpPr/>
        <p:nvPr/>
      </p:nvGrpSpPr>
      <p:grpSpPr>
        <a:xfrm>
          <a:off x="0" y="0"/>
          <a:ext cx="0" cy="0"/>
          <a:chOff x="0" y="0"/>
          <a:chExt cx="0" cy="0"/>
        </a:xfrm>
      </p:grpSpPr>
      <p:sp>
        <p:nvSpPr>
          <p:cNvPr id="2051" name="Google Shape;2051;p21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string functions - examples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052" name="Google Shape;2052;p211"/>
          <p:cNvSpPr/>
          <p:nvPr/>
        </p:nvSpPr>
        <p:spPr>
          <a:xfrm>
            <a:off x="191344" y="764704"/>
            <a:ext cx="11809312" cy="60324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sal, </a:t>
            </a:r>
            <a:r>
              <a:rPr lang="en-IN" sz="1800">
                <a:solidFill>
                  <a:srgbClr val="DD4A68"/>
                </a:solidFill>
                <a:latin typeface="Arial" panose="020B0604020202020204"/>
                <a:ea typeface="Arial" panose="020B0604020202020204"/>
                <a:cs typeface="Arial" panose="020B0604020202020204"/>
                <a:sym typeface="Arial" panose="020B0604020202020204"/>
              </a:rPr>
              <a:t>REPEAT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sal</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100</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595959"/>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emailid, </a:t>
            </a:r>
            <a:r>
              <a:rPr lang="en-IN" sz="1800">
                <a:solidFill>
                  <a:srgbClr val="DD4A68"/>
                </a:solidFill>
                <a:latin typeface="Arial" panose="020B0604020202020204"/>
                <a:ea typeface="Arial" panose="020B0604020202020204"/>
                <a:cs typeface="Arial" panose="020B0604020202020204"/>
                <a:sym typeface="Arial" panose="020B0604020202020204"/>
              </a:rPr>
              <a:t>REPEAT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emailid</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59595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pwd,</a:t>
            </a:r>
            <a:r>
              <a:rPr lang="en-IN" sz="1800">
                <a:solidFill>
                  <a:srgbClr val="595959"/>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REPEAT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pwd</a:t>
            </a:r>
            <a:r>
              <a:rPr lang="en-IN" sz="1800">
                <a:solidFill>
                  <a:srgbClr val="59595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password</a:t>
            </a:r>
            <a:r>
              <a:rPr lang="en-IN" sz="1800">
                <a:solidFill>
                  <a:srgbClr val="595959"/>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rgbClr val="59595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c1, </a:t>
            </a:r>
            <a:r>
              <a:rPr lang="en-IN" sz="1800">
                <a:solidFill>
                  <a:srgbClr val="DD4A68"/>
                </a:solidFill>
                <a:latin typeface="Arial" panose="020B0604020202020204"/>
                <a:ea typeface="Arial" panose="020B0604020202020204"/>
                <a:cs typeface="Arial" panose="020B0604020202020204"/>
                <a:sym typeface="Arial" panose="020B0604020202020204"/>
              </a:rPr>
              <a:t>CONCAT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REPEAT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'0', 10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 c1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leading_zeroes;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ename, job,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ISNULL</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phone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RPAD</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LEFT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phone, </a:t>
            </a:r>
            <a:r>
              <a:rPr lang="en-IN" sz="1800">
                <a:solidFill>
                  <a:srgbClr val="990055"/>
                </a:solidFill>
                <a:latin typeface="Arial" panose="020B0604020202020204"/>
                <a:ea typeface="Arial" panose="020B0604020202020204"/>
                <a:cs typeface="Arial" panose="020B0604020202020204"/>
                <a:sym typeface="Arial" panose="020B0604020202020204"/>
              </a:rPr>
              <a:t>4</a:t>
            </a:r>
            <a:r>
              <a:rPr lang="en-IN" sz="1800">
                <a:solidFill>
                  <a:srgbClr val="36586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`user name`, </a:t>
            </a:r>
            <a:r>
              <a:rPr lang="en-IN" sz="1800">
                <a:solidFill>
                  <a:srgbClr val="DD4A68"/>
                </a:solidFill>
                <a:latin typeface="Arial" panose="020B0604020202020204"/>
                <a:ea typeface="Arial" panose="020B0604020202020204"/>
                <a:cs typeface="Arial" panose="020B0604020202020204"/>
                <a:sym typeface="Arial" panose="020B0604020202020204"/>
              </a:rPr>
              <a:t>IF</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365860"/>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SUBSTR</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 name`, </a:t>
            </a:r>
            <a:r>
              <a:rPr lang="en-IN" sz="1800">
                <a:solidFill>
                  <a:srgbClr val="DD4A68"/>
                </a:solidFill>
                <a:latin typeface="Arial" panose="020B0604020202020204"/>
                <a:ea typeface="Arial" panose="020B0604020202020204"/>
                <a:cs typeface="Arial" panose="020B0604020202020204"/>
                <a:sym typeface="Arial" panose="020B0604020202020204"/>
              </a:rPr>
              <a:t>INSTR</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`user name`," "</a:t>
            </a:r>
            <a:r>
              <a:rPr lang="en-IN" sz="1800">
                <a:solidFill>
                  <a:srgbClr val="595959"/>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,"Weak User", `user name`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'e'</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empno, datePresent,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datePresent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datePresent, ",",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 </a:t>
            </a:r>
            <a:r>
              <a:rPr lang="en-IN" sz="1800">
                <a:solidFill>
                  <a:schemeClr val="dk1"/>
                </a:solidFill>
                <a:latin typeface="Arial" panose="020B0604020202020204"/>
                <a:ea typeface="Arial" panose="020B0604020202020204"/>
                <a:cs typeface="Arial" panose="020B0604020202020204"/>
                <a:sym typeface="Arial" panose="020B0604020202020204"/>
              </a:rPr>
              <a:t>"Days Present"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emp_attendance;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CandidateID,  </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response, ',',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'n',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R1,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response, ',',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,'n',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R2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vote_response;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c1, c1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SUBSTR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numberString;</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c1, </a:t>
            </a:r>
            <a:r>
              <a:rPr lang="en-IN" sz="1800">
                <a:solidFill>
                  <a:srgbClr val="DD4A68"/>
                </a:solidFill>
                <a:latin typeface="Arial" panose="020B0604020202020204"/>
                <a:ea typeface="Arial" panose="020B0604020202020204"/>
                <a:cs typeface="Arial" panose="020B0604020202020204"/>
                <a:sym typeface="Arial" panose="020B0604020202020204"/>
              </a:rPr>
              <a:t>REVERSE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REVERSE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REVERSE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SUBSTR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REVERSE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LENGTH</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REVERSE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Stringnumber;</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UPDATE</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SET</a:t>
            </a:r>
            <a:r>
              <a:rPr lang="en-IN" sz="1800">
                <a:solidFill>
                  <a:schemeClr val="dk1"/>
                </a:solidFill>
                <a:latin typeface="Arial" panose="020B0604020202020204"/>
                <a:ea typeface="Arial" panose="020B0604020202020204"/>
                <a:cs typeface="Arial" panose="020B0604020202020204"/>
                <a:sym typeface="Arial" panose="020B0604020202020204"/>
              </a:rPr>
              <a:t> job := </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job, </a:t>
            </a:r>
            <a:r>
              <a:rPr lang="en-IN" sz="1800">
                <a:solidFill>
                  <a:srgbClr val="669900"/>
                </a:solidFill>
                <a:latin typeface="Arial" panose="020B0604020202020204"/>
                <a:ea typeface="Arial" panose="020B0604020202020204"/>
                <a:cs typeface="Arial" panose="020B0604020202020204"/>
                <a:sym typeface="Arial" panose="020B0604020202020204"/>
              </a:rPr>
              <a:t>'officers'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'Officers'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2056" name="Shape 2056"/>
        <p:cNvGrpSpPr/>
        <p:nvPr/>
      </p:nvGrpSpPr>
      <p:grpSpPr>
        <a:xfrm>
          <a:off x="0" y="0"/>
          <a:ext cx="0" cy="0"/>
          <a:chOff x="0" y="0"/>
          <a:chExt cx="0" cy="0"/>
        </a:xfrm>
      </p:grpSpPr>
      <p:sp>
        <p:nvSpPr>
          <p:cNvPr id="2057" name="Google Shape;2057;p21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string functions - examples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058" name="Google Shape;2058;p212"/>
          <p:cNvSpPr/>
          <p:nvPr/>
        </p:nvSpPr>
        <p:spPr>
          <a:xfrm>
            <a:off x="407368" y="908720"/>
            <a:ext cx="11377264" cy="236988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emp1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BINARY</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"sherlock"</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emp1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BINARY</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"Sherlock"</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emp1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BINARY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UPPER</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emp1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BINARY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LOWER</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CONCAT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UCASE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LEFT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LCASE</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SUBSTRING</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a:t>
            </a:r>
            <a:r>
              <a:rPr lang="en-IN" sz="1800">
                <a:solidFill>
                  <a:srgbClr val="990055"/>
                </a:solidFill>
                <a:latin typeface="Arial" panose="020B0604020202020204"/>
                <a:ea typeface="Arial" panose="020B0604020202020204"/>
                <a:cs typeface="Arial" panose="020B0604020202020204"/>
                <a:sym typeface="Arial" panose="020B0604020202020204"/>
              </a:rPr>
              <a:t> 2</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"Title Case"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emp1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ename = </a:t>
            </a:r>
            <a:r>
              <a:rPr lang="en-IN" sz="1800">
                <a:solidFill>
                  <a:srgbClr val="DD4A68"/>
                </a:solidFill>
                <a:latin typeface="Arial" panose="020B0604020202020204"/>
                <a:ea typeface="Arial" panose="020B0604020202020204"/>
                <a:cs typeface="Arial" panose="020B0604020202020204"/>
                <a:sym typeface="Arial" panose="020B0604020202020204"/>
              </a:rPr>
              <a:t>BINARY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CONCAT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UCASE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LEFT</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LCASE</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SUBSTRING</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2062" name="Shape 2062"/>
        <p:cNvGrpSpPr/>
        <p:nvPr/>
      </p:nvGrpSpPr>
      <p:grpSpPr>
        <a:xfrm>
          <a:off x="0" y="0"/>
          <a:ext cx="0" cy="0"/>
          <a:chOff x="0" y="0"/>
          <a:chExt cx="0" cy="0"/>
        </a:xfrm>
      </p:grpSpPr>
      <p:sp>
        <p:nvSpPr>
          <p:cNvPr id="2063" name="Google Shape;2063;p21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string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064" name="Google Shape;2064;p213"/>
          <p:cNvSpPr/>
          <p:nvPr/>
        </p:nvSpPr>
        <p:spPr>
          <a:xfrm>
            <a:off x="406800" y="810578"/>
            <a:ext cx="1137600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LEFT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 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'o'</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'i'</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'u'</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REGEXP_LIKE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a|e|i|o|u</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REGEXP_LIKE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9AE0A"/>
                </a:solidFill>
                <a:latin typeface="Arial" panose="020B0604020202020204"/>
                <a:ea typeface="Arial" panose="020B0604020202020204"/>
                <a:cs typeface="Arial" panose="020B0604020202020204"/>
                <a:sym typeface="Arial" panose="020B0604020202020204"/>
              </a:rPr>
              <a:t>//starts with</a:t>
            </a:r>
            <a:endParaRPr sz="1800">
              <a:solidFill>
                <a:srgbClr val="39AE0A"/>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REGEXP_LIKE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n|r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9AE0A"/>
                </a:solidFill>
                <a:latin typeface="Arial" panose="020B0604020202020204"/>
                <a:ea typeface="Arial" panose="020B0604020202020204"/>
                <a:cs typeface="Arial" panose="020B0604020202020204"/>
                <a:sym typeface="Arial" panose="020B0604020202020204"/>
              </a:rPr>
              <a:t>//ends with</a:t>
            </a:r>
            <a:endParaRPr sz="1800">
              <a:solidFill>
                <a:srgbClr val="39AE0A"/>
              </a:solidFill>
              <a:latin typeface="Arial" panose="020B0604020202020204"/>
              <a:ea typeface="Arial" panose="020B0604020202020204"/>
              <a:cs typeface="Arial" panose="020B0604020202020204"/>
              <a:sym typeface="Arial" panose="020B0604020202020204"/>
            </a:endParaRPr>
          </a:p>
        </p:txBody>
      </p:sp>
      <p:sp>
        <p:nvSpPr>
          <p:cNvPr id="2065" name="Google Shape;2065;p213"/>
          <p:cNvSpPr txBox="1"/>
          <p:nvPr/>
        </p:nvSpPr>
        <p:spPr>
          <a:xfrm>
            <a:off x="406800" y="3861048"/>
            <a:ext cx="11376000"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r>
              <a:rPr lang="en-IN" sz="1800">
                <a:solidFill>
                  <a:srgbClr val="669900"/>
                </a:solidFill>
                <a:latin typeface="Arial" panose="020B0604020202020204"/>
                <a:ea typeface="Arial" panose="020B0604020202020204"/>
                <a:cs typeface="Arial" panose="020B0604020202020204"/>
                <a:sym typeface="Arial" panose="020B0604020202020204"/>
              </a:rPr>
              <a:t>"abc,,abc,,,,,bc,,,,,,abc"</a:t>
            </a:r>
            <a:r>
              <a:rPr lang="en-IN" sz="1800">
                <a:solidFill>
                  <a:schemeClr val="dk1"/>
                </a:solidFill>
                <a:latin typeface="Arial" panose="020B0604020202020204"/>
                <a:ea typeface="Arial" panose="020B0604020202020204"/>
                <a:cs typeface="Arial" panose="020B0604020202020204"/>
                <a:sym typeface="Arial" panose="020B0604020202020204"/>
              </a:rPr>
              <a:t> ;  /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REPLACE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"abc,,abc,,,,,bc,,,,,,abc"</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R1 ;</a:t>
            </a:r>
            <a:endParaRPr sz="1800">
              <a:solidFill>
                <a:srgbClr val="66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2069" name="Shape 2069"/>
        <p:cNvGrpSpPr/>
        <p:nvPr/>
      </p:nvGrpSpPr>
      <p:grpSpPr>
        <a:xfrm>
          <a:off x="0" y="0"/>
          <a:ext cx="0" cy="0"/>
          <a:chOff x="0" y="0"/>
          <a:chExt cx="0" cy="0"/>
        </a:xfrm>
      </p:grpSpPr>
      <p:sp>
        <p:nvSpPr>
          <p:cNvPr id="2070" name="Google Shape;2070;p214"/>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mathematical functions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2074" name="Shape 2074"/>
        <p:cNvGrpSpPr/>
        <p:nvPr/>
      </p:nvGrpSpPr>
      <p:grpSpPr>
        <a:xfrm>
          <a:off x="0" y="0"/>
          <a:ext cx="0" cy="0"/>
          <a:chOff x="0" y="0"/>
          <a:chExt cx="0" cy="0"/>
        </a:xfrm>
      </p:grpSpPr>
      <p:sp>
        <p:nvSpPr>
          <p:cNvPr id="2075" name="Google Shape;2075;p21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mathematical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2076" name="Google Shape;2076;p215"/>
          <p:cNvGraphicFramePr/>
          <p:nvPr/>
        </p:nvGraphicFramePr>
        <p:xfrm>
          <a:off x="406800" y="813600"/>
          <a:ext cx="11376000" cy="4423750"/>
        </p:xfrm>
        <a:graphic>
          <a:graphicData uri="http://schemas.openxmlformats.org/drawingml/2006/table">
            <a:tbl>
              <a:tblPr firstRow="1" bandRow="1">
                <a:noFill/>
                <a:tableStyleId>{FBBF7A9B-EB3E-4919-B887-81D37DE2BB05}</a:tableStyleId>
              </a:tblPr>
              <a:tblGrid>
                <a:gridCol w="2850200"/>
                <a:gridCol w="8525800"/>
              </a:tblGrid>
              <a:tr h="442375">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Syntax</a:t>
                      </a:r>
                      <a:endParaRPr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c>
                  <a:txBody>
                    <a:bodyPr/>
                    <a:lstStyle/>
                    <a:p>
                      <a:pPr marL="0" marR="0" lvl="0" indent="0" algn="l" rtl="0">
                        <a:spcBef>
                          <a:spcPts val="0"/>
                        </a:spcBef>
                        <a:spcAft>
                          <a:spcPts val="0"/>
                        </a:spcAft>
                        <a:buNone/>
                      </a:pPr>
                      <a:r>
                        <a:rPr lang="en-IN" sz="2000" b="1">
                          <a:solidFill>
                            <a:srgbClr val="B7F7E2"/>
                          </a:solidFill>
                          <a:latin typeface="Arial" panose="020B0604020202020204"/>
                          <a:ea typeface="Arial" panose="020B0604020202020204"/>
                          <a:cs typeface="Arial" panose="020B0604020202020204"/>
                          <a:sym typeface="Arial" panose="020B0604020202020204"/>
                        </a:rPr>
                        <a:t>Result</a:t>
                      </a:r>
                      <a:endParaRPr lang="en-IN" sz="2000" b="1">
                        <a:solidFill>
                          <a:srgbClr val="B7F7E2"/>
                        </a:solidFill>
                        <a:latin typeface="Arial" panose="020B0604020202020204"/>
                        <a:ea typeface="Arial" panose="020B0604020202020204"/>
                        <a:cs typeface="Arial" panose="020B0604020202020204"/>
                        <a:sym typeface="Arial" panose="020B0604020202020204"/>
                      </a:endParaRPr>
                    </a:p>
                  </a:txBody>
                  <a:tcPr marL="91450" marR="91450" marT="45725" marB="45725">
                    <a:solidFill>
                      <a:srgbClr val="006C86"/>
                    </a:solidFill>
                  </a:tcP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ABS(</a:t>
                      </a:r>
                      <a:r>
                        <a:rPr lang="en-IN" sz="1800">
                          <a:solidFill>
                            <a:schemeClr val="dk2"/>
                          </a:solidFill>
                          <a:latin typeface="Arial" panose="020B0604020202020204"/>
                          <a:ea typeface="Arial" panose="020B0604020202020204"/>
                          <a:cs typeface="Arial" panose="020B0604020202020204"/>
                          <a:sym typeface="Arial" panose="020B0604020202020204"/>
                        </a:rPr>
                        <a:t>x</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absolute value of X.</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CEIL(</a:t>
                      </a:r>
                      <a:r>
                        <a:rPr lang="en-IN" sz="1800">
                          <a:solidFill>
                            <a:schemeClr val="dk2"/>
                          </a:solidFill>
                          <a:latin typeface="Arial" panose="020B0604020202020204"/>
                          <a:ea typeface="Arial" panose="020B0604020202020204"/>
                          <a:cs typeface="Arial" panose="020B0604020202020204"/>
                          <a:sym typeface="Arial" panose="020B0604020202020204"/>
                        </a:rPr>
                        <a:t>x</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CEIL() is a synonym for CEILING().</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CEILING(</a:t>
                      </a:r>
                      <a:r>
                        <a:rPr lang="en-IN" sz="1800">
                          <a:solidFill>
                            <a:schemeClr val="dk2"/>
                          </a:solidFill>
                          <a:latin typeface="Arial" panose="020B0604020202020204"/>
                          <a:ea typeface="Arial" panose="020B0604020202020204"/>
                          <a:cs typeface="Arial" panose="020B0604020202020204"/>
                          <a:sym typeface="Arial" panose="020B0604020202020204"/>
                        </a:rPr>
                        <a:t>x</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CEIL value.</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FLOOR(</a:t>
                      </a:r>
                      <a:r>
                        <a:rPr lang="en-IN" sz="1800">
                          <a:solidFill>
                            <a:schemeClr val="dk2"/>
                          </a:solidFill>
                          <a:latin typeface="Arial" panose="020B0604020202020204"/>
                          <a:ea typeface="Arial" panose="020B0604020202020204"/>
                          <a:cs typeface="Arial" panose="020B0604020202020204"/>
                          <a:sym typeface="Arial" panose="020B0604020202020204"/>
                        </a:rPr>
                        <a:t>x</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FLOOR value.</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MOD(</a:t>
                      </a:r>
                      <a:r>
                        <a:rPr lang="en-IN" sz="1800">
                          <a:solidFill>
                            <a:schemeClr val="dk2"/>
                          </a:solidFill>
                          <a:latin typeface="Arial" panose="020B0604020202020204"/>
                          <a:ea typeface="Arial" panose="020B0604020202020204"/>
                          <a:cs typeface="Arial" panose="020B0604020202020204"/>
                          <a:sym typeface="Arial" panose="020B0604020202020204"/>
                        </a:rPr>
                        <a:t>n</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m</a:t>
                      </a:r>
                      <a:r>
                        <a:rPr lang="en-IN" sz="1800">
                          <a:solidFill>
                            <a:srgbClr val="0077A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2"/>
                        </a:buClr>
                        <a:buSzPts val="1800"/>
                        <a:buFont typeface="Arial" panose="020B0604020202020204"/>
                        <a:buNone/>
                      </a:pPr>
                      <a:r>
                        <a:rPr lang="en-IN" sz="1800">
                          <a:solidFill>
                            <a:schemeClr val="dk2"/>
                          </a:solidFill>
                          <a:latin typeface="Arial" panose="020B0604020202020204"/>
                          <a:ea typeface="Arial" panose="020B0604020202020204"/>
                          <a:cs typeface="Arial" panose="020B0604020202020204"/>
                          <a:sym typeface="Arial" panose="020B0604020202020204"/>
                        </a:rPr>
                        <a:t>  n</a:t>
                      </a:r>
                      <a:r>
                        <a:rPr lang="en-IN" sz="1800">
                          <a:solidFill>
                            <a:srgbClr val="0077AA"/>
                          </a:solidFill>
                          <a:latin typeface="Arial" panose="020B0604020202020204"/>
                          <a:ea typeface="Arial" panose="020B0604020202020204"/>
                          <a:cs typeface="Arial" panose="020B0604020202020204"/>
                          <a:sym typeface="Arial" panose="020B0604020202020204"/>
                        </a:rPr>
                        <a:t> % </a:t>
                      </a:r>
                      <a:r>
                        <a:rPr lang="en-IN" sz="1800">
                          <a:solidFill>
                            <a:schemeClr val="dk2"/>
                          </a:solidFill>
                          <a:latin typeface="Arial" panose="020B0604020202020204"/>
                          <a:ea typeface="Arial" panose="020B0604020202020204"/>
                          <a:cs typeface="Arial" panose="020B0604020202020204"/>
                          <a:sym typeface="Arial" panose="020B0604020202020204"/>
                        </a:rPr>
                        <a:t>m</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2"/>
                        </a:buClr>
                        <a:buSzPts val="1800"/>
                        <a:buFont typeface="Arial" panose="020B0604020202020204"/>
                        <a:buNone/>
                      </a:pPr>
                      <a:r>
                        <a:rPr lang="en-IN" sz="1800">
                          <a:solidFill>
                            <a:schemeClr val="dk2"/>
                          </a:solidFill>
                          <a:latin typeface="Arial" panose="020B0604020202020204"/>
                          <a:ea typeface="Arial" panose="020B0604020202020204"/>
                          <a:cs typeface="Arial" panose="020B0604020202020204"/>
                          <a:sym typeface="Arial" panose="020B0604020202020204"/>
                        </a:rPr>
                        <a:t>  n</a:t>
                      </a:r>
                      <a:r>
                        <a:rPr lang="en-IN" sz="1800">
                          <a:solidFill>
                            <a:srgbClr val="0077AA"/>
                          </a:solidFill>
                          <a:latin typeface="Arial" panose="020B0604020202020204"/>
                          <a:ea typeface="Arial" panose="020B0604020202020204"/>
                          <a:cs typeface="Arial" panose="020B0604020202020204"/>
                          <a:sym typeface="Arial" panose="020B0604020202020204"/>
                        </a:rPr>
                        <a:t> MOD </a:t>
                      </a:r>
                      <a:r>
                        <a:rPr lang="en-IN" sz="1800">
                          <a:solidFill>
                            <a:schemeClr val="dk2"/>
                          </a:solidFill>
                          <a:latin typeface="Arial" panose="020B0604020202020204"/>
                          <a:ea typeface="Arial" panose="020B0604020202020204"/>
                          <a:cs typeface="Arial" panose="020B0604020202020204"/>
                          <a:sym typeface="Arial" panose="020B0604020202020204"/>
                        </a:rPr>
                        <a:t>m</a:t>
                      </a:r>
                      <a:endParaRPr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remainder of N divided by M. MOD(N,0) returns NULL.</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POWER(</a:t>
                      </a:r>
                      <a:r>
                        <a:rPr lang="en-IN" sz="1800">
                          <a:solidFill>
                            <a:schemeClr val="dk2"/>
                          </a:solidFill>
                          <a:latin typeface="Arial" panose="020B0604020202020204"/>
                          <a:ea typeface="Arial" panose="020B0604020202020204"/>
                          <a:cs typeface="Arial" panose="020B0604020202020204"/>
                          <a:sym typeface="Arial" panose="020B0604020202020204"/>
                        </a:rPr>
                        <a:t>x</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y</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This is a synonym for POW().</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RAND()</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a random floating-point value</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ROUND(</a:t>
                      </a:r>
                      <a:r>
                        <a:rPr lang="en-IN" sz="1800">
                          <a:solidFill>
                            <a:schemeClr val="dk2"/>
                          </a:solidFill>
                          <a:latin typeface="Arial" panose="020B0604020202020204"/>
                          <a:ea typeface="Arial" panose="020B0604020202020204"/>
                          <a:cs typeface="Arial" panose="020B0604020202020204"/>
                          <a:sym typeface="Arial" panose="020B0604020202020204"/>
                        </a:rPr>
                        <a:t>x</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ROUND(</a:t>
                      </a:r>
                      <a:r>
                        <a:rPr lang="en-IN" sz="1800">
                          <a:solidFill>
                            <a:schemeClr val="dk2"/>
                          </a:solidFill>
                          <a:latin typeface="Arial" panose="020B0604020202020204"/>
                          <a:ea typeface="Arial" panose="020B0604020202020204"/>
                          <a:cs typeface="Arial" panose="020B0604020202020204"/>
                          <a:sym typeface="Arial" panose="020B0604020202020204"/>
                        </a:rPr>
                        <a:t>x</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d</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Rounds the argument X to D decimal places. The rounding algorithm depends on the data type of X. D defaults to 0 if not specified. D can be negative to cause D digits left of the decimal point of the value X to become zero.</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r h="442375">
                <a:tc>
                  <a:txBody>
                    <a:bodyPr/>
                    <a:lstStyle/>
                    <a:p>
                      <a:pPr marL="0" marR="0" lvl="0" indent="0" algn="l" rtl="0">
                        <a:lnSpc>
                          <a:spcPct val="100000"/>
                        </a:lnSpc>
                        <a:spcBef>
                          <a:spcPts val="0"/>
                        </a:spcBef>
                        <a:spcAft>
                          <a:spcPts val="0"/>
                        </a:spcAft>
                        <a:buClr>
                          <a:srgbClr val="0077AA"/>
                        </a:buClr>
                        <a:buSzPts val="1800"/>
                        <a:buFont typeface="Arial" panose="020B0604020202020204"/>
                        <a:buNone/>
                      </a:pPr>
                      <a:r>
                        <a:rPr lang="en-IN" sz="1800">
                          <a:solidFill>
                            <a:srgbClr val="0077AA"/>
                          </a:solidFill>
                          <a:latin typeface="Arial" panose="020B0604020202020204"/>
                          <a:ea typeface="Arial" panose="020B0604020202020204"/>
                          <a:cs typeface="Arial" panose="020B0604020202020204"/>
                          <a:sym typeface="Arial" panose="020B0604020202020204"/>
                        </a:rPr>
                        <a:t>  TRUNCATE(</a:t>
                      </a:r>
                      <a:r>
                        <a:rPr lang="en-IN" sz="1800">
                          <a:solidFill>
                            <a:schemeClr val="dk2"/>
                          </a:solidFill>
                          <a:latin typeface="Arial" panose="020B0604020202020204"/>
                          <a:ea typeface="Arial" panose="020B0604020202020204"/>
                          <a:cs typeface="Arial" panose="020B0604020202020204"/>
                          <a:sym typeface="Arial" panose="020B0604020202020204"/>
                        </a:rPr>
                        <a:t>x</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2"/>
                          </a:solidFill>
                          <a:latin typeface="Arial" panose="020B0604020202020204"/>
                          <a:ea typeface="Arial" panose="020B0604020202020204"/>
                          <a:cs typeface="Arial" panose="020B0604020202020204"/>
                          <a:sym typeface="Arial" panose="020B0604020202020204"/>
                        </a:rPr>
                        <a:t> d</a:t>
                      </a:r>
                      <a:r>
                        <a:rPr lang="en-IN" sz="1800">
                          <a:solidFill>
                            <a:srgbClr val="0077AA"/>
                          </a:solidFill>
                          <a:latin typeface="Arial" panose="020B0604020202020204"/>
                          <a:ea typeface="Arial" panose="020B0604020202020204"/>
                          <a:cs typeface="Arial" panose="020B0604020202020204"/>
                          <a:sym typeface="Arial" panose="020B0604020202020204"/>
                        </a:rPr>
                        <a:t>)</a:t>
                      </a:r>
                      <a:endParaRPr lang="en-IN" sz="1800">
                        <a:solidFill>
                          <a:srgbClr val="0077AA"/>
                        </a:solidFill>
                        <a:latin typeface="Arial" panose="020B0604020202020204"/>
                        <a:ea typeface="Arial" panose="020B0604020202020204"/>
                        <a:cs typeface="Arial" panose="020B0604020202020204"/>
                        <a:sym typeface="Arial" panose="020B0604020202020204"/>
                      </a:endParaRPr>
                    </a:p>
                  </a:txBody>
                  <a:tcPr marL="68575" marR="68575" marT="0" marB="0" anchor="ctr"/>
                </a:tc>
                <a:tc>
                  <a:txBody>
                    <a:bodyPr/>
                    <a:lstStyle/>
                    <a:p>
                      <a:pPr marL="0" marR="0" lvl="0" indent="0" algn="l" rtl="0">
                        <a:lnSpc>
                          <a:spcPct val="100000"/>
                        </a:lnSpc>
                        <a:spcBef>
                          <a:spcPts val="0"/>
                        </a:spcBef>
                        <a:spcAft>
                          <a:spcPts val="0"/>
                        </a:spcAft>
                        <a:buClr>
                          <a:schemeClr val="dk1"/>
                        </a:buClr>
                        <a:buSzPts val="1800"/>
                        <a:buFont typeface="Arial" panose="020B0604020202020204"/>
                        <a:buNone/>
                      </a:pPr>
                      <a:r>
                        <a:rPr lang="en-IN" sz="1800">
                          <a:solidFill>
                            <a:schemeClr val="dk1"/>
                          </a:solidFill>
                          <a:latin typeface="Arial" panose="020B0604020202020204"/>
                          <a:ea typeface="Arial" panose="020B0604020202020204"/>
                          <a:cs typeface="Arial" panose="020B0604020202020204"/>
                          <a:sym typeface="Arial" panose="020B0604020202020204"/>
                        </a:rPr>
                        <a:t>Returns the number X, truncated to D decimal places. If D is 0, the result has no decimal point or fractional part. D can be negative to cause D digits left of the decimal point of the value X to become zero.</a:t>
                      </a:r>
                      <a:endParaRPr lang="en-IN" sz="1800">
                        <a:solidFill>
                          <a:schemeClr val="dk1"/>
                        </a:solidFill>
                        <a:latin typeface="Arial" panose="020B0604020202020204"/>
                        <a:ea typeface="Arial" panose="020B0604020202020204"/>
                        <a:cs typeface="Arial" panose="020B0604020202020204"/>
                        <a:sym typeface="Arial" panose="020B0604020202020204"/>
                      </a:endParaRPr>
                    </a:p>
                  </a:txBody>
                  <a:tcPr marL="68575" marR="68575" marT="0" marB="0" anchor="ctr"/>
                </a:tc>
              </a:tr>
            </a:tbl>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2080" name="Shape 2080"/>
        <p:cNvGrpSpPr/>
        <p:nvPr/>
      </p:nvGrpSpPr>
      <p:grpSpPr>
        <a:xfrm>
          <a:off x="0" y="0"/>
          <a:ext cx="0" cy="0"/>
          <a:chOff x="0" y="0"/>
          <a:chExt cx="0" cy="0"/>
        </a:xfrm>
      </p:grpSpPr>
      <p:sp>
        <p:nvSpPr>
          <p:cNvPr id="2081" name="Google Shape;2081;p21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mathematical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082" name="Google Shape;2082;p216"/>
          <p:cNvSpPr/>
          <p:nvPr/>
        </p:nvSpPr>
        <p:spPr>
          <a:xfrm>
            <a:off x="371364" y="836712"/>
            <a:ext cx="11449272" cy="46352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0000"/>
                </a:solidFill>
                <a:latin typeface="Arial" panose="020B0604020202020204"/>
                <a:ea typeface="Arial" panose="020B0604020202020204"/>
                <a:cs typeface="Arial" panose="020B0604020202020204"/>
                <a:sym typeface="Arial" panose="020B0604020202020204"/>
              </a:rPr>
              <a:t>e.g.</a:t>
            </a:r>
            <a:endParaRPr lang="en-IN" sz="20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CEIL</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1.23</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CEIL</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-1.23</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FLOOR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1.23</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FLOOR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-1.23</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ROUND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-1.23</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ROUND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990055"/>
                </a:solidFill>
                <a:latin typeface="Arial" panose="020B0604020202020204"/>
                <a:ea typeface="Arial" panose="020B0604020202020204"/>
                <a:cs typeface="Arial" panose="020B0604020202020204"/>
                <a:sym typeface="Arial" panose="020B0604020202020204"/>
              </a:rPr>
              <a:t>-1.58</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 </a:t>
            </a:r>
            <a:r>
              <a:rPr lang="en-IN" sz="1800">
                <a:solidFill>
                  <a:srgbClr val="DD4A68"/>
                </a:solidFill>
                <a:latin typeface="Arial" panose="020B0604020202020204"/>
                <a:ea typeface="Arial" panose="020B0604020202020204"/>
                <a:cs typeface="Arial" panose="020B0604020202020204"/>
                <a:sym typeface="Arial" panose="020B0604020202020204"/>
              </a:rPr>
              <a:t>ROUND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RAND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FLOOR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RAND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899999</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100000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OTP;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weight, </a:t>
            </a:r>
            <a:r>
              <a:rPr lang="en-IN" sz="1800">
                <a:solidFill>
                  <a:srgbClr val="DD4A68"/>
                </a:solidFill>
                <a:latin typeface="Arial" panose="020B0604020202020204"/>
                <a:ea typeface="Arial" panose="020B0604020202020204"/>
                <a:cs typeface="Arial" panose="020B0604020202020204"/>
                <a:sym typeface="Arial" panose="020B0604020202020204"/>
              </a:rPr>
              <a:t>TRUNCATE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weight,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a:t>
            </a:r>
            <a:r>
              <a:rPr lang="en-IN" sz="1800">
                <a:solidFill>
                  <a:srgbClr val="669900"/>
                </a:solidFill>
                <a:latin typeface="Arial" panose="020B0604020202020204"/>
                <a:ea typeface="Arial" panose="020B0604020202020204"/>
                <a:cs typeface="Arial" panose="020B0604020202020204"/>
                <a:sym typeface="Arial" panose="020B0604020202020204"/>
              </a:rPr>
              <a:t>kg</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MID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weight, </a:t>
            </a:r>
            <a:r>
              <a:rPr lang="en-IN" sz="1800">
                <a:solidFill>
                  <a:srgbClr val="DD4A68"/>
                </a:solidFill>
                <a:latin typeface="Arial" panose="020B0604020202020204"/>
                <a:ea typeface="Arial" panose="020B0604020202020204"/>
                <a:cs typeface="Arial" panose="020B0604020202020204"/>
                <a:sym typeface="Arial" panose="020B0604020202020204"/>
              </a:rPr>
              <a:t>INSTR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weight,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a:t>
            </a:r>
            <a:r>
              <a:rPr lang="en-IN" sz="1800">
                <a:solidFill>
                  <a:srgbClr val="669900"/>
                </a:solidFill>
                <a:latin typeface="Arial" panose="020B0604020202020204"/>
                <a:ea typeface="Arial" panose="020B0604020202020204"/>
                <a:cs typeface="Arial" panose="020B0604020202020204"/>
                <a:sym typeface="Arial" panose="020B0604020202020204"/>
              </a:rPr>
              <a:t>gms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mass_table;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weight, </a:t>
            </a:r>
            <a:r>
              <a:rPr lang="en-IN" sz="1800">
                <a:solidFill>
                  <a:srgbClr val="DD4A68"/>
                </a:solidFill>
                <a:latin typeface="Arial" panose="020B0604020202020204"/>
                <a:ea typeface="Arial" panose="020B0604020202020204"/>
                <a:cs typeface="Arial" panose="020B0604020202020204"/>
                <a:sym typeface="Arial" panose="020B0604020202020204"/>
              </a:rPr>
              <a:t>TRUNCATE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weight,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a:t>
            </a:r>
            <a:r>
              <a:rPr lang="en-IN" sz="1800">
                <a:solidFill>
                  <a:srgbClr val="669900"/>
                </a:solidFill>
                <a:latin typeface="Arial" panose="020B0604020202020204"/>
                <a:ea typeface="Arial" panose="020B0604020202020204"/>
                <a:cs typeface="Arial" panose="020B0604020202020204"/>
                <a:sym typeface="Arial" panose="020B0604020202020204"/>
              </a:rPr>
              <a:t>kg</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RIGHT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MOD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weight ,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AS </a:t>
            </a:r>
            <a:r>
              <a:rPr lang="en-IN" sz="1800">
                <a:solidFill>
                  <a:srgbClr val="669900"/>
                </a:solidFill>
                <a:latin typeface="Arial" panose="020B0604020202020204"/>
                <a:ea typeface="Arial" panose="020B0604020202020204"/>
                <a:cs typeface="Arial" panose="020B0604020202020204"/>
                <a:sym typeface="Arial" panose="020B0604020202020204"/>
              </a:rPr>
              <a:t>gms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mass_table;</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083" name="Google Shape;2083;p216"/>
          <p:cNvSpPr txBox="1"/>
          <p:nvPr/>
        </p:nvSpPr>
        <p:spPr>
          <a:xfrm>
            <a:off x="335360" y="188640"/>
            <a:ext cx="43204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FLOOR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RAND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b </a:t>
            </a:r>
            <a:r>
              <a:rPr lang="en-IN" sz="1800">
                <a:solidFill>
                  <a:srgbClr val="99005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 +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2087" name="Shape 2087"/>
        <p:cNvGrpSpPr/>
        <p:nvPr/>
      </p:nvGrpSpPr>
      <p:grpSpPr>
        <a:xfrm>
          <a:off x="0" y="0"/>
          <a:ext cx="0" cy="0"/>
          <a:chOff x="0" y="0"/>
          <a:chExt cx="0" cy="0"/>
        </a:xfrm>
      </p:grpSpPr>
      <p:sp>
        <p:nvSpPr>
          <p:cNvPr id="2088" name="Google Shape;2088;p217"/>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window function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2092" name="Shape 2092"/>
        <p:cNvGrpSpPr/>
        <p:nvPr/>
      </p:nvGrpSpPr>
      <p:grpSpPr>
        <a:xfrm>
          <a:off x="0" y="0"/>
          <a:ext cx="0" cy="0"/>
          <a:chOff x="0" y="0"/>
          <a:chExt cx="0" cy="0"/>
        </a:xfrm>
      </p:grpSpPr>
      <p:sp>
        <p:nvSpPr>
          <p:cNvPr id="2093" name="Google Shape;2093;p21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window function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094" name="Google Shape;2094;p218"/>
          <p:cNvSpPr/>
          <p:nvPr/>
        </p:nvSpPr>
        <p:spPr>
          <a:xfrm>
            <a:off x="238403" y="1611377"/>
            <a:ext cx="11521280" cy="116955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77AA"/>
              </a:buClr>
              <a:buSzPts val="1800"/>
              <a:buFont typeface="Noto Sans Symbols"/>
              <a:buChar char="⮚"/>
            </a:pPr>
            <a:r>
              <a:rPr lang="en-IN" sz="1800">
                <a:solidFill>
                  <a:srgbClr val="0077AA"/>
                </a:solidFill>
                <a:latin typeface="Arial" panose="020B0604020202020204"/>
                <a:ea typeface="Arial" panose="020B0604020202020204"/>
                <a:cs typeface="Arial" panose="020B0604020202020204"/>
                <a:sym typeface="Arial" panose="020B0604020202020204"/>
              </a:rPr>
              <a:t>RANK() OVER(PARTITION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[ASC | DESC] [,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[ASC | DESC]]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Noto Sans Symbols"/>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Noto Sans Symbols"/>
              <a:buChar char="⮚"/>
            </a:pPr>
            <a:r>
              <a:rPr lang="en-IN" sz="1800">
                <a:solidFill>
                  <a:srgbClr val="0077AA"/>
                </a:solidFill>
                <a:latin typeface="Arial" panose="020B0604020202020204"/>
                <a:ea typeface="Arial" panose="020B0604020202020204"/>
                <a:cs typeface="Arial" panose="020B0604020202020204"/>
                <a:sym typeface="Arial" panose="020B0604020202020204"/>
              </a:rPr>
              <a:t>DENSE_RANK() OVER(PARTITION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[ASC|DESC] [,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[ASC | DESC]]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Noto Sans Symbols"/>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Noto Sans Symbols"/>
              <a:buChar char="⮚"/>
            </a:pPr>
            <a:r>
              <a:rPr lang="en-IN" sz="1800">
                <a:solidFill>
                  <a:srgbClr val="0077AA"/>
                </a:solidFill>
                <a:latin typeface="Arial" panose="020B0604020202020204"/>
                <a:ea typeface="Arial" panose="020B0604020202020204"/>
                <a:cs typeface="Arial" panose="020B0604020202020204"/>
                <a:sym typeface="Arial" panose="020B0604020202020204"/>
              </a:rPr>
              <a:t>ROW_NUMBER() OVER(</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PARTITION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[ASC|DESC] [,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[ASC | DESC]]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2095" name="Google Shape;2095;p218"/>
          <p:cNvSpPr/>
          <p:nvPr/>
        </p:nvSpPr>
        <p:spPr>
          <a:xfrm>
            <a:off x="238401" y="3429000"/>
            <a:ext cx="11521279" cy="19697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C74C4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262626"/>
                </a:solidFill>
                <a:latin typeface="Arial" panose="020B0604020202020204"/>
                <a:ea typeface="Arial" panose="020B0604020202020204"/>
                <a:cs typeface="Arial" panose="020B0604020202020204"/>
                <a:sym typeface="Arial" panose="020B0604020202020204"/>
              </a:rPr>
              <a:t>MySQL does not support these window function features.</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Arial" panose="020B0604020202020204"/>
                <a:ea typeface="Arial" panose="020B0604020202020204"/>
                <a:cs typeface="Arial" panose="020B0604020202020204"/>
                <a:sym typeface="Arial" panose="020B0604020202020204"/>
              </a:rPr>
              <a:t>DISTINCT syntax for aggregate functions.</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Arial" panose="020B0604020202020204"/>
                <a:ea typeface="Arial" panose="020B0604020202020204"/>
                <a:cs typeface="Arial" panose="020B0604020202020204"/>
                <a:sym typeface="Arial" panose="020B0604020202020204"/>
              </a:rPr>
              <a:t>Nested window functions</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Arial" panose="020B0604020202020204"/>
                <a:ea typeface="Arial" panose="020B0604020202020204"/>
                <a:cs typeface="Arial" panose="020B0604020202020204"/>
                <a:sym typeface="Arial" panose="020B0604020202020204"/>
              </a:rPr>
              <a:t>Window function cannot be the part of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rgbClr val="262626"/>
                </a:solidFill>
                <a:latin typeface="Arial" panose="020B0604020202020204"/>
                <a:ea typeface="Arial" panose="020B0604020202020204"/>
                <a:cs typeface="Arial" panose="020B0604020202020204"/>
                <a:sym typeface="Arial" panose="020B0604020202020204"/>
              </a:rPr>
              <a:t> condition</a:t>
            </a:r>
            <a:endParaRPr lang="en-IN" sz="1800">
              <a:solidFill>
                <a:srgbClr val="262626"/>
              </a:solidFill>
              <a:latin typeface="Arial" panose="020B0604020202020204"/>
              <a:ea typeface="Arial" panose="020B0604020202020204"/>
              <a:cs typeface="Arial" panose="020B0604020202020204"/>
              <a:sym typeface="Arial" panose="020B0604020202020204"/>
            </a:endParaRPr>
          </a:p>
        </p:txBody>
      </p:sp>
      <p:sp>
        <p:nvSpPr>
          <p:cNvPr id="2096" name="Google Shape;2096;p218"/>
          <p:cNvSpPr txBox="1"/>
          <p:nvPr/>
        </p:nvSpPr>
        <p:spPr>
          <a:xfrm>
            <a:off x="238402" y="974430"/>
            <a:ext cx="1152127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62626"/>
                </a:solidFill>
                <a:latin typeface="Arial" panose="020B0604020202020204"/>
                <a:ea typeface="Arial" panose="020B0604020202020204"/>
                <a:cs typeface="Arial" panose="020B0604020202020204"/>
                <a:sym typeface="Arial" panose="020B0604020202020204"/>
              </a:rPr>
              <a:t>Use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rgbClr val="262626"/>
                </a:solidFill>
                <a:latin typeface="Arial" panose="020B0604020202020204"/>
                <a:ea typeface="Arial" panose="020B0604020202020204"/>
                <a:cs typeface="Arial" panose="020B0604020202020204"/>
                <a:sym typeface="Arial" panose="020B0604020202020204"/>
              </a:rPr>
              <a:t> with </a:t>
            </a:r>
            <a:r>
              <a:rPr lang="en-IN" sz="1800">
                <a:solidFill>
                  <a:srgbClr val="0077AA"/>
                </a:solidFill>
                <a:latin typeface="Arial" panose="020B0604020202020204"/>
                <a:ea typeface="Arial" panose="020B0604020202020204"/>
                <a:cs typeface="Arial" panose="020B0604020202020204"/>
                <a:sym typeface="Arial" panose="020B0604020202020204"/>
              </a:rPr>
              <a:t>PARTITION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262626"/>
                </a:solidFill>
                <a:latin typeface="Arial" panose="020B0604020202020204"/>
                <a:ea typeface="Arial" panose="020B0604020202020204"/>
                <a:cs typeface="Arial" panose="020B0604020202020204"/>
                <a:sym typeface="Arial" panose="020B0604020202020204"/>
              </a:rPr>
              <a:t>to see the effect of </a:t>
            </a:r>
            <a:r>
              <a:rPr lang="en-IN" sz="1800">
                <a:solidFill>
                  <a:srgbClr val="0077AA"/>
                </a:solidFill>
                <a:latin typeface="Arial" panose="020B0604020202020204"/>
                <a:ea typeface="Arial" panose="020B0604020202020204"/>
                <a:cs typeface="Arial" panose="020B0604020202020204"/>
                <a:sym typeface="Arial" panose="020B0604020202020204"/>
              </a:rPr>
              <a:t>PARTITION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expr</a:t>
            </a:r>
            <a:r>
              <a:rPr lang="en-IN" sz="1800">
                <a:solidFill>
                  <a:srgbClr val="262626"/>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2100" name="Shape 2100"/>
        <p:cNvGrpSpPr/>
        <p:nvPr/>
      </p:nvGrpSpPr>
      <p:grpSpPr>
        <a:xfrm>
          <a:off x="0" y="0"/>
          <a:ext cx="0" cy="0"/>
          <a:chOff x="0" y="0"/>
          <a:chExt cx="0" cy="0"/>
        </a:xfrm>
      </p:grpSpPr>
      <p:sp>
        <p:nvSpPr>
          <p:cNvPr id="2101" name="Google Shape;2101;p219"/>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user-defined variables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2105" name="Shape 2105"/>
        <p:cNvGrpSpPr/>
        <p:nvPr/>
      </p:nvGrpSpPr>
      <p:grpSpPr>
        <a:xfrm>
          <a:off x="0" y="0"/>
          <a:ext cx="0" cy="0"/>
          <a:chOff x="0" y="0"/>
          <a:chExt cx="0" cy="0"/>
        </a:xfrm>
      </p:grpSpPr>
      <p:sp>
        <p:nvSpPr>
          <p:cNvPr id="2106" name="Google Shape;2106;p22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user-defined variables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107" name="Google Shape;2107;p220"/>
          <p:cNvSpPr/>
          <p:nvPr/>
        </p:nvSpPr>
        <p:spPr>
          <a:xfrm>
            <a:off x="406400" y="1463873"/>
            <a:ext cx="11377438" cy="360098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user variable name can contain other characters if you quote it as a string or identifier (for example, @'my-var', @"my-var", or @`my-var`).</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User-defined variables are session specific. A user variable defined by one client cannot be seen or used by other clients.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All variables for a given client session are automatically freed when that client exits.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User variable names are not case sensitive. Names have a maximum length of 64 characters.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If the value of a user variable is selected in a result set, it is returned to the client as a string.</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If you refer to a variable that has not been initialized, it has a value of NULL.</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EE9900"/>
                </a:solidFill>
                <a:latin typeface="Arial" panose="020B0604020202020204"/>
                <a:ea typeface="Arial" panose="020B0604020202020204"/>
                <a:cs typeface="Arial" panose="020B0604020202020204"/>
                <a:sym typeface="Arial" panose="020B0604020202020204"/>
              </a:rPr>
              <a:t>@variable_name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22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108" name="Google Shape;2108;p220"/>
          <p:cNvCxnSpPr/>
          <p:nvPr/>
        </p:nvCxnSpPr>
        <p:spPr>
          <a:xfrm>
            <a:off x="336154" y="5157192"/>
            <a:ext cx="11520486" cy="0"/>
          </a:xfrm>
          <a:prstGeom prst="straightConnector1">
            <a:avLst/>
          </a:prstGeom>
          <a:noFill/>
          <a:ln w="9525" cap="flat" cmpd="sng">
            <a:solidFill>
              <a:schemeClr val="accent1"/>
            </a:solidFill>
            <a:prstDash val="solid"/>
            <a:round/>
            <a:headEnd type="none" w="sm" len="sm"/>
            <a:tailEnd type="none" w="sm" len="sm"/>
          </a:ln>
        </p:spPr>
      </p:cxnSp>
      <p:sp>
        <p:nvSpPr>
          <p:cNvPr id="2109" name="Google Shape;2109;p220"/>
          <p:cNvSpPr txBox="1"/>
          <p:nvPr/>
        </p:nvSpPr>
        <p:spPr>
          <a:xfrm>
            <a:off x="263352" y="692696"/>
            <a:ext cx="115924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TODO</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295" name="Shape 295"/>
        <p:cNvGrpSpPr/>
        <p:nvPr/>
      </p:nvGrpSpPr>
      <p:grpSpPr>
        <a:xfrm>
          <a:off x="0" y="0"/>
          <a:ext cx="0" cy="0"/>
          <a:chOff x="0" y="0"/>
          <a:chExt cx="0" cy="0"/>
        </a:xfrm>
      </p:grpSpPr>
      <p:sp>
        <p:nvSpPr>
          <p:cNvPr id="296" name="Google Shape;296;p2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object relational database management system?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97" name="Google Shape;297;p22"/>
          <p:cNvSpPr/>
          <p:nvPr/>
        </p:nvSpPr>
        <p:spPr>
          <a:xfrm>
            <a:off x="407368" y="914400"/>
            <a:ext cx="1137726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rgbClr val="212121"/>
                </a:solidFill>
                <a:latin typeface="Open Sans"/>
                <a:ea typeface="Open Sans"/>
                <a:cs typeface="Open Sans"/>
                <a:sym typeface="Open Sans"/>
              </a:rPr>
              <a:t>An object database is a database management system in which information is represented in the form of objects.</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98" name="Google Shape;298;p22"/>
          <p:cNvSpPr txBox="1"/>
          <p:nvPr/>
        </p:nvSpPr>
        <p:spPr>
          <a:xfrm>
            <a:off x="119336" y="3075057"/>
            <a:ext cx="1195332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rgbClr val="595959"/>
                </a:solidFill>
                <a:latin typeface="Open Sans"/>
                <a:ea typeface="Open Sans"/>
                <a:cs typeface="Open Sans"/>
                <a:sym typeface="Open Sans"/>
              </a:rPr>
              <a:t>PostgreSQL is the most popular pure ORDBMS. Some popular databases including Microsoft SQL Server, Oracle, and IBM DB2 also support objects and can be considered as ORDBMS.</a:t>
            </a:r>
            <a:endParaRPr sz="2000">
              <a:solidFill>
                <a:srgbClr val="595959"/>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2113" name="Shape 2113"/>
        <p:cNvGrpSpPr/>
        <p:nvPr/>
      </p:nvGrpSpPr>
      <p:grpSpPr>
        <a:xfrm>
          <a:off x="0" y="0"/>
          <a:ext cx="0" cy="0"/>
          <a:chOff x="0" y="0"/>
          <a:chExt cx="0" cy="0"/>
        </a:xfrm>
      </p:grpSpPr>
      <p:sp>
        <p:nvSpPr>
          <p:cNvPr id="2114" name="Google Shape;2114;p22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user-defined variables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2115" name="Google Shape;2115;p221"/>
          <p:cNvPicPr preferRelativeResize="0"/>
          <p:nvPr/>
        </p:nvPicPr>
        <p:blipFill rotWithShape="1">
          <a:blip r:embed="rId1"/>
          <a:srcRect/>
          <a:stretch>
            <a:fillRect/>
          </a:stretch>
        </p:blipFill>
        <p:spPr>
          <a:xfrm>
            <a:off x="5089478" y="5687382"/>
            <a:ext cx="6780271" cy="875871"/>
          </a:xfrm>
          <a:prstGeom prst="rect">
            <a:avLst/>
          </a:prstGeom>
          <a:noFill/>
          <a:ln>
            <a:noFill/>
          </a:ln>
        </p:spPr>
      </p:pic>
      <p:sp>
        <p:nvSpPr>
          <p:cNvPr id="2116" name="Google Shape;2116;p221"/>
          <p:cNvSpPr/>
          <p:nvPr/>
        </p:nvSpPr>
        <p:spPr>
          <a:xfrm>
            <a:off x="406574" y="838202"/>
            <a:ext cx="114492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You can store a value in a user-defined variable in one statement and refer to it later in another statement. This enables you to pass values from one statement to another.</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117" name="Google Shape;2117;p221"/>
          <p:cNvSpPr/>
          <p:nvPr/>
        </p:nvSpPr>
        <p:spPr>
          <a:xfrm>
            <a:off x="370570" y="2204864"/>
            <a:ext cx="1144927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4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for SET, either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 </a:t>
            </a:r>
            <a:r>
              <a:rPr lang="en-IN" sz="24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or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24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can be used as the assignment operator.</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You can also assign a value to a user variable in statements (SELECT, …) other than SET. In this case, the assignment operator must be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not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because latter is treated as the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comparison operator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118" name="Google Shape;2118;p221"/>
          <p:cNvSpPr/>
          <p:nvPr/>
        </p:nvSpPr>
        <p:spPr>
          <a:xfrm>
            <a:off x="404358" y="1607746"/>
            <a:ext cx="8872681"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0077AA"/>
                </a:solidFill>
                <a:latin typeface="Arial" panose="020B0604020202020204"/>
                <a:ea typeface="Arial" panose="020B0604020202020204"/>
                <a:cs typeface="Arial" panose="020B0604020202020204"/>
                <a:sym typeface="Arial" panose="020B0604020202020204"/>
              </a:rPr>
              <a:t>SET</a:t>
            </a:r>
            <a:r>
              <a:rPr lang="en-IN" sz="220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EE9900"/>
                </a:solidFill>
                <a:latin typeface="Arial" panose="020B0604020202020204"/>
                <a:ea typeface="Arial" panose="020B0604020202020204"/>
                <a:cs typeface="Arial" panose="020B0604020202020204"/>
                <a:sym typeface="Arial" panose="020B0604020202020204"/>
              </a:rPr>
              <a:t>@</a:t>
            </a:r>
            <a:r>
              <a:rPr lang="en-IN" sz="2200" i="1">
                <a:solidFill>
                  <a:srgbClr val="EE9900"/>
                </a:solidFill>
                <a:latin typeface="Arial" panose="020B0604020202020204"/>
                <a:ea typeface="Arial" panose="020B0604020202020204"/>
                <a:cs typeface="Arial" panose="020B0604020202020204"/>
                <a:sym typeface="Arial" panose="020B0604020202020204"/>
              </a:rPr>
              <a:t>variable_name</a:t>
            </a:r>
            <a:r>
              <a:rPr lang="en-IN" sz="220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a:t>
            </a:r>
            <a:r>
              <a:rPr lang="en-IN" sz="2200">
                <a:solidFill>
                  <a:srgbClr val="000000"/>
                </a:solidFill>
                <a:latin typeface="Arial" panose="020B0604020202020204"/>
                <a:ea typeface="Arial" panose="020B0604020202020204"/>
                <a:cs typeface="Arial" panose="020B0604020202020204"/>
                <a:sym typeface="Arial" panose="020B0604020202020204"/>
              </a:rPr>
              <a:t> </a:t>
            </a:r>
            <a:r>
              <a:rPr lang="en-IN" sz="2200" i="1">
                <a:solidFill>
                  <a:srgbClr val="000000"/>
                </a:solidFill>
                <a:latin typeface="Arial" panose="020B0604020202020204"/>
                <a:ea typeface="Arial" panose="020B0604020202020204"/>
                <a:cs typeface="Arial" panose="020B0604020202020204"/>
                <a:sym typeface="Arial" panose="020B0604020202020204"/>
              </a:rPr>
              <a:t>expr</a:t>
            </a:r>
            <a:r>
              <a:rPr lang="en-IN" sz="220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999999"/>
                </a:solidFill>
                <a:latin typeface="Arial" panose="020B0604020202020204"/>
                <a:ea typeface="Arial" panose="020B0604020202020204"/>
                <a:cs typeface="Arial" panose="020B0604020202020204"/>
                <a:sym typeface="Arial" panose="020B0604020202020204"/>
              </a:rPr>
              <a:t>[,</a:t>
            </a:r>
            <a:r>
              <a:rPr lang="en-IN" sz="220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EE9900"/>
                </a:solidFill>
                <a:latin typeface="Arial" panose="020B0604020202020204"/>
                <a:ea typeface="Arial" panose="020B0604020202020204"/>
                <a:cs typeface="Arial" panose="020B0604020202020204"/>
                <a:sym typeface="Arial" panose="020B0604020202020204"/>
              </a:rPr>
              <a:t>@</a:t>
            </a:r>
            <a:r>
              <a:rPr lang="en-IN" sz="2200" i="1">
                <a:solidFill>
                  <a:srgbClr val="EE9900"/>
                </a:solidFill>
                <a:latin typeface="Arial" panose="020B0604020202020204"/>
                <a:ea typeface="Arial" panose="020B0604020202020204"/>
                <a:cs typeface="Arial" panose="020B0604020202020204"/>
                <a:sym typeface="Arial" panose="020B0604020202020204"/>
              </a:rPr>
              <a:t>variable_name</a:t>
            </a:r>
            <a:r>
              <a:rPr lang="en-IN" sz="220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a:t>
            </a:r>
            <a:r>
              <a:rPr lang="en-IN" sz="2200">
                <a:solidFill>
                  <a:srgbClr val="000000"/>
                </a:solidFill>
                <a:latin typeface="Arial" panose="020B0604020202020204"/>
                <a:ea typeface="Arial" panose="020B0604020202020204"/>
                <a:cs typeface="Arial" panose="020B0604020202020204"/>
                <a:sym typeface="Arial" panose="020B0604020202020204"/>
              </a:rPr>
              <a:t> </a:t>
            </a:r>
            <a:r>
              <a:rPr lang="en-IN" sz="2200" i="1">
                <a:solidFill>
                  <a:srgbClr val="000000"/>
                </a:solidFill>
                <a:latin typeface="Arial" panose="020B0604020202020204"/>
                <a:ea typeface="Arial" panose="020B0604020202020204"/>
                <a:cs typeface="Arial" panose="020B0604020202020204"/>
                <a:sym typeface="Arial" panose="020B0604020202020204"/>
              </a:rPr>
              <a:t>expr</a:t>
            </a:r>
            <a:r>
              <a:rPr lang="en-IN" sz="2200">
                <a:solidFill>
                  <a:srgbClr val="999999"/>
                </a:solidFill>
                <a:latin typeface="Arial" panose="020B0604020202020204"/>
                <a:ea typeface="Arial" panose="020B0604020202020204"/>
                <a:cs typeface="Arial" panose="020B0604020202020204"/>
                <a:sym typeface="Arial" panose="020B0604020202020204"/>
              </a:rPr>
              <a:t>]</a:t>
            </a:r>
            <a:r>
              <a:rPr lang="en-IN" sz="220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7F7F7F"/>
                </a:solidFill>
                <a:latin typeface="Arial" panose="020B0604020202020204"/>
                <a:ea typeface="Arial" panose="020B0604020202020204"/>
                <a:cs typeface="Arial" panose="020B0604020202020204"/>
                <a:sym typeface="Arial" panose="020B0604020202020204"/>
              </a:rPr>
              <a:t>. . .</a:t>
            </a:r>
            <a:endParaRPr sz="2200">
              <a:solidFill>
                <a:srgbClr val="7F7F7F"/>
              </a:solidFill>
              <a:latin typeface="Arial" panose="020B0604020202020204"/>
              <a:ea typeface="Arial" panose="020B0604020202020204"/>
              <a:cs typeface="Arial" panose="020B0604020202020204"/>
              <a:sym typeface="Arial" panose="020B0604020202020204"/>
            </a:endParaRPr>
          </a:p>
        </p:txBody>
      </p:sp>
      <p:sp>
        <p:nvSpPr>
          <p:cNvPr id="2119" name="Google Shape;2119;p221"/>
          <p:cNvSpPr/>
          <p:nvPr/>
        </p:nvSpPr>
        <p:spPr>
          <a:xfrm>
            <a:off x="427610" y="3933056"/>
            <a:ext cx="8826175" cy="175432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@v1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1001</a:t>
            </a:r>
            <a:r>
              <a:rPr lang="en-IN" sz="1800">
                <a:solidFill>
                  <a:schemeClr val="dk1"/>
                </a:solidFill>
                <a:latin typeface="Arial" panose="020B0604020202020204"/>
                <a:ea typeface="Arial" panose="020B0604020202020204"/>
                <a:cs typeface="Arial" panose="020B0604020202020204"/>
                <a:sym typeface="Arial" panose="020B0604020202020204"/>
              </a:rPr>
              <a:t>, @v2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@v3 =</a:t>
            </a:r>
            <a:r>
              <a:rPr lang="en-IN" sz="1800">
                <a:solidFill>
                  <a:srgbClr val="669900"/>
                </a:solidFill>
                <a:latin typeface="Arial" panose="020B0604020202020204"/>
                <a:ea typeface="Arial" panose="020B0604020202020204"/>
                <a:cs typeface="Arial" panose="020B0604020202020204"/>
                <a:sym typeface="Arial" panose="020B0604020202020204"/>
              </a:rPr>
              <a:t> 'Saleel'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@v1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1001</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@v2 =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@v3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@v1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EE99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@v2;</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@v1</a:t>
            </a:r>
            <a:r>
              <a:rPr lang="en-IN" sz="1800">
                <a:solidFill>
                  <a:srgbClr val="A67F59"/>
                </a:solidFill>
                <a:latin typeface="Arial" panose="020B0604020202020204"/>
                <a:ea typeface="Arial" panose="020B0604020202020204"/>
                <a:cs typeface="Arial" panose="020B0604020202020204"/>
                <a:sym typeface="Arial" panose="020B0604020202020204"/>
              </a:rPr>
              <a:t> :=</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MIN</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a:solidFill>
                  <a:srgbClr val="000000"/>
                </a:solidFill>
                <a:latin typeface="Arial" panose="020B0604020202020204"/>
                <a:ea typeface="Arial" panose="020B0604020202020204"/>
                <a:cs typeface="Arial" panose="020B0604020202020204"/>
                <a:sym typeface="Arial" panose="020B0604020202020204"/>
              </a:rPr>
              <a:t>sal</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99999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@v2 </a:t>
            </a:r>
            <a:r>
              <a:rPr lang="en-IN" sz="1800">
                <a:solidFill>
                  <a:srgbClr val="A67F59"/>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MAX</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a:solidFill>
                  <a:srgbClr val="000000"/>
                </a:solidFill>
                <a:latin typeface="Arial" panose="020B0604020202020204"/>
                <a:ea typeface="Arial" panose="020B0604020202020204"/>
                <a:cs typeface="Arial" panose="020B0604020202020204"/>
                <a:sym typeface="Arial" panose="020B0604020202020204"/>
              </a:rPr>
              <a:t>SAL</a:t>
            </a:r>
            <a:r>
              <a:rPr lang="en-IN" sz="1800">
                <a:solidFill>
                  <a:srgbClr val="999999"/>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chemeClr val="dk1"/>
                </a:solidFill>
                <a:latin typeface="Arial" panose="020B0604020202020204"/>
                <a:ea typeface="Arial" panose="020B0604020202020204"/>
                <a:cs typeface="Arial" panose="020B0604020202020204"/>
                <a:sym typeface="Arial" panose="020B0604020202020204"/>
              </a:rPr>
              <a:t>emp;</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@v1, @v2, @v3;</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2123" name="Shape 2123"/>
        <p:cNvGrpSpPr/>
        <p:nvPr/>
      </p:nvGrpSpPr>
      <p:grpSpPr>
        <a:xfrm>
          <a:off x="0" y="0"/>
          <a:ext cx="0" cy="0"/>
          <a:chOff x="0" y="0"/>
          <a:chExt cx="0" cy="0"/>
        </a:xfrm>
      </p:grpSpPr>
      <p:sp>
        <p:nvSpPr>
          <p:cNvPr id="2124" name="Google Shape;2124;p222"/>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table statement…</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125" name="Google Shape;2125;p222"/>
          <p:cNvSpPr/>
          <p:nvPr/>
        </p:nvSpPr>
        <p:spPr>
          <a:xfrm>
            <a:off x="407368" y="3212976"/>
            <a:ext cx="11377264"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TABLE is a DML statement introduced in MySQL 8.0.19 which returns rows and columns of the named table.</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126" name="Google Shape;2126;p222"/>
          <p:cNvSpPr txBox="1"/>
          <p:nvPr/>
        </p:nvSpPr>
        <p:spPr>
          <a:xfrm>
            <a:off x="407368" y="260648"/>
            <a:ext cx="11219594"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1800">
                <a:solidFill>
                  <a:srgbClr val="FF00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TABLE statement always displays all columns of the 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TABLE statement does not support any WHERE clause.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TABLE statement can be used with temporary tables.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2130" name="Shape 2130"/>
        <p:cNvGrpSpPr/>
        <p:nvPr/>
      </p:nvGrpSpPr>
      <p:grpSpPr>
        <a:xfrm>
          <a:off x="0" y="0"/>
          <a:ext cx="0" cy="0"/>
          <a:chOff x="0" y="0"/>
          <a:chExt cx="0" cy="0"/>
        </a:xfrm>
      </p:grpSpPr>
      <p:sp>
        <p:nvSpPr>
          <p:cNvPr id="2131" name="Google Shape;2131;p223"/>
          <p:cNvSpPr/>
          <p:nvPr/>
        </p:nvSpPr>
        <p:spPr>
          <a:xfrm>
            <a:off x="263352" y="838203"/>
            <a:ext cx="115932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The TABLE statement in some ways acts like SELECT.  You can order and limit the number of rows produced by TABLE using ORDER BY and LIMIT clauses, respectively.</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132" name="Google Shape;2132;p223"/>
          <p:cNvSpPr txBox="1"/>
          <p:nvPr/>
        </p:nvSpPr>
        <p:spPr>
          <a:xfrm>
            <a:off x="262234" y="1619508"/>
            <a:ext cx="857007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TABLE</a:t>
            </a:r>
            <a:r>
              <a:rPr lang="en-IN" sz="2000">
                <a:solidFill>
                  <a:srgbClr val="000000"/>
                </a:solidFill>
                <a:latin typeface="Arial" panose="020B0604020202020204"/>
                <a:ea typeface="Arial" panose="020B0604020202020204"/>
                <a:cs typeface="Arial" panose="020B0604020202020204"/>
                <a:sym typeface="Arial" panose="020B0604020202020204"/>
              </a:rPr>
              <a:t> tbl_name </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ORDER</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BY</a:t>
            </a:r>
            <a:r>
              <a:rPr lang="en-IN" sz="2000">
                <a:solidFill>
                  <a:srgbClr val="000000"/>
                </a:solidFill>
                <a:latin typeface="Arial" panose="020B0604020202020204"/>
                <a:ea typeface="Arial" panose="020B0604020202020204"/>
                <a:cs typeface="Arial" panose="020B0604020202020204"/>
                <a:sym typeface="Arial" panose="020B0604020202020204"/>
              </a:rPr>
              <a:t> col_name</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LIMIT</a:t>
            </a:r>
            <a:r>
              <a:rPr lang="en-IN" sz="2000">
                <a:solidFill>
                  <a:srgbClr val="000000"/>
                </a:solidFill>
                <a:latin typeface="Arial" panose="020B0604020202020204"/>
                <a:ea typeface="Arial" panose="020B0604020202020204"/>
                <a:cs typeface="Arial" panose="020B0604020202020204"/>
                <a:sym typeface="Arial" panose="020B0604020202020204"/>
              </a:rPr>
              <a:t> number </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OFFSET</a:t>
            </a:r>
            <a:r>
              <a:rPr lang="en-IN" sz="2000">
                <a:solidFill>
                  <a:srgbClr val="000000"/>
                </a:solidFill>
                <a:latin typeface="Arial" panose="020B0604020202020204"/>
                <a:ea typeface="Arial" panose="020B0604020202020204"/>
                <a:cs typeface="Arial" panose="020B0604020202020204"/>
                <a:sym typeface="Arial" panose="020B0604020202020204"/>
              </a:rPr>
              <a:t> number</a:t>
            </a:r>
            <a:r>
              <a:rPr lang="en-IN" sz="2000">
                <a:solidFill>
                  <a:srgbClr val="999999"/>
                </a:solidFill>
                <a:latin typeface="Arial" panose="020B0604020202020204"/>
                <a:ea typeface="Arial" panose="020B0604020202020204"/>
                <a:cs typeface="Arial" panose="020B0604020202020204"/>
                <a:sym typeface="Arial" panose="020B0604020202020204"/>
              </a:rPr>
              <a: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133" name="Google Shape;2133;p223"/>
          <p:cNvSpPr/>
          <p:nvPr/>
        </p:nvSpPr>
        <p:spPr>
          <a:xfrm>
            <a:off x="262234" y="2564904"/>
            <a:ext cx="10031467" cy="156966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LIMIT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TABLE</a:t>
            </a:r>
            <a:r>
              <a:rPr lang="en-IN" sz="1800" b="0" i="0">
                <a:solidFill>
                  <a:srgbClr val="000000"/>
                </a:solidFill>
                <a:latin typeface="Arial" panose="020B0604020202020204"/>
                <a:ea typeface="Arial" panose="020B0604020202020204"/>
                <a:cs typeface="Arial" panose="020B0604020202020204"/>
                <a:sym typeface="Arial" panose="020B0604020202020204"/>
              </a:rPr>
              <a:t> t1 </a:t>
            </a:r>
            <a:r>
              <a:rPr lang="en-IN" sz="1800">
                <a:solidFill>
                  <a:srgbClr val="B38806"/>
                </a:solidFill>
                <a:latin typeface="Arial" panose="020B0604020202020204"/>
                <a:ea typeface="Arial" panose="020B0604020202020204"/>
                <a:cs typeface="Arial" panose="020B0604020202020204"/>
                <a:sym typeface="Arial" panose="020B0604020202020204"/>
              </a:rPr>
              <a:t>UNION</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TABLE</a:t>
            </a:r>
            <a:r>
              <a:rPr lang="en-IN" sz="1800" b="0" i="0">
                <a:solidFill>
                  <a:srgbClr val="000000"/>
                </a:solidFill>
                <a:latin typeface="Arial" panose="020B0604020202020204"/>
                <a:ea typeface="Arial" panose="020B0604020202020204"/>
                <a:cs typeface="Arial" panose="020B0604020202020204"/>
                <a:sym typeface="Arial" panose="020B0604020202020204"/>
              </a:rPr>
              <a:t> t2</a:t>
            </a:r>
            <a:r>
              <a:rPr lang="en-IN" sz="1800" b="0" i="0">
                <a:solidFill>
                  <a:srgbClr val="999999"/>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34" name="Google Shape;2134;p223"/>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table statement</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2138" name="Shape 2138"/>
        <p:cNvGrpSpPr/>
        <p:nvPr/>
      </p:nvGrpSpPr>
      <p:grpSpPr>
        <a:xfrm>
          <a:off x="0" y="0"/>
          <a:ext cx="0" cy="0"/>
          <a:chOff x="0" y="0"/>
          <a:chExt cx="0" cy="0"/>
        </a:xfrm>
      </p:grpSpPr>
      <p:pic>
        <p:nvPicPr>
          <p:cNvPr id="2139" name="Google Shape;2139;p224"/>
          <p:cNvPicPr preferRelativeResize="0"/>
          <p:nvPr/>
        </p:nvPicPr>
        <p:blipFill rotWithShape="1">
          <a:blip r:embed="rId1"/>
          <a:srcRect/>
          <a:stretch>
            <a:fillRect/>
          </a:stretch>
        </p:blipFill>
        <p:spPr>
          <a:xfrm>
            <a:off x="6357664" y="3950177"/>
            <a:ext cx="5715000" cy="2667019"/>
          </a:xfrm>
          <a:prstGeom prst="rect">
            <a:avLst/>
          </a:prstGeom>
          <a:noFill/>
          <a:ln>
            <a:noFill/>
          </a:ln>
        </p:spPr>
      </p:pic>
      <p:sp>
        <p:nvSpPr>
          <p:cNvPr id="2140" name="Google Shape;2140;p224"/>
          <p:cNvSpPr txBox="1"/>
          <p:nvPr/>
        </p:nvSpPr>
        <p:spPr>
          <a:xfrm>
            <a:off x="1676400" y="2442592"/>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select statement… syntax</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141" name="Google Shape;2141;p224"/>
          <p:cNvSpPr/>
          <p:nvPr/>
        </p:nvSpPr>
        <p:spPr>
          <a:xfrm>
            <a:off x="335360" y="3223440"/>
            <a:ext cx="11449271" cy="73693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SELECT is used to retrieve rows selected from one or more tables (</a:t>
            </a:r>
            <a:r>
              <a:rPr lang="en-IN" sz="2000">
                <a:solidFill>
                  <a:srgbClr val="518592"/>
                </a:solidFill>
                <a:latin typeface="Palatino Linotype" panose="02040502050505030304"/>
                <a:ea typeface="Palatino Linotype" panose="02040502050505030304"/>
                <a:cs typeface="Palatino Linotype" panose="02040502050505030304"/>
                <a:sym typeface="Palatino Linotype" panose="02040502050505030304"/>
              </a:rPr>
              <a:t>using JOINS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can include UNION statements and SUBQUERIES.</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142" name="Google Shape;2142;p224"/>
          <p:cNvSpPr txBox="1"/>
          <p:nvPr/>
        </p:nvSpPr>
        <p:spPr>
          <a:xfrm>
            <a:off x="335360" y="332656"/>
            <a:ext cx="6096000" cy="80021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Here, "*" is known as metacharacter (all columns)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2146" name="Shape 2146"/>
        <p:cNvGrpSpPr/>
        <p:nvPr/>
      </p:nvGrpSpPr>
      <p:grpSpPr>
        <a:xfrm>
          <a:off x="0" y="0"/>
          <a:ext cx="0" cy="0"/>
          <a:chOff x="0" y="0"/>
          <a:chExt cx="0" cy="0"/>
        </a:xfrm>
      </p:grpSpPr>
      <p:sp>
        <p:nvSpPr>
          <p:cNvPr id="2147" name="Google Shape;2147;p225"/>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statement</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148" name="Google Shape;2148;p225"/>
          <p:cNvSpPr/>
          <p:nvPr/>
        </p:nvSpPr>
        <p:spPr>
          <a:xfrm>
            <a:off x="190550" y="4905161"/>
            <a:ext cx="11809312" cy="190821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ALL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b="1">
                <a:solidFill>
                  <a:schemeClr val="dk1"/>
                </a:solidFill>
                <a:latin typeface="Arial" panose="020B0604020202020204"/>
                <a:ea typeface="Arial" panose="020B0604020202020204"/>
                <a:cs typeface="Arial" panose="020B0604020202020204"/>
                <a:sym typeface="Arial" panose="020B0604020202020204"/>
              </a:rPr>
              <a:t>modifier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b="1">
                <a:solidFill>
                  <a:schemeClr val="dk1"/>
                </a:solidFill>
                <a:latin typeface="Arial" panose="020B0604020202020204"/>
                <a:ea typeface="Arial" panose="020B0604020202020204"/>
                <a:cs typeface="Arial" panose="020B0604020202020204"/>
                <a:sym typeface="Arial" panose="020B0604020202020204"/>
              </a:rPr>
              <a:t>is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b="1">
                <a:solidFill>
                  <a:schemeClr val="dk1"/>
                </a:solidFill>
                <a:latin typeface="Arial" panose="020B0604020202020204"/>
                <a:ea typeface="Arial" panose="020B0604020202020204"/>
                <a:cs typeface="Arial" panose="020B0604020202020204"/>
                <a:sym typeface="Arial" panose="020B0604020202020204"/>
              </a:rPr>
              <a:t>default</a:t>
            </a:r>
            <a:r>
              <a:rPr lang="en-IN" sz="1800">
                <a:solidFill>
                  <a:schemeClr val="dk1"/>
                </a:solidFill>
                <a:latin typeface="Arial" panose="020B0604020202020204"/>
                <a:ea typeface="Arial" panose="020B0604020202020204"/>
                <a:cs typeface="Arial" panose="020B0604020202020204"/>
                <a:sym typeface="Arial" panose="020B0604020202020204"/>
              </a:rPr>
              <a:t>) specifies that all matching rows should be returned, including duplicates.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DISTINCT </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modifier</a:t>
            </a:r>
            <a:r>
              <a:rPr lang="en-IN" sz="1800">
                <a:solidFill>
                  <a:schemeClr val="dk1"/>
                </a:solidFill>
                <a:latin typeface="Arial" panose="020B0604020202020204"/>
                <a:ea typeface="Arial" panose="020B0604020202020204"/>
                <a:cs typeface="Arial" panose="020B0604020202020204"/>
                <a:sym typeface="Arial" panose="020B0604020202020204"/>
              </a:rPr>
              <a:t>) specifies removal of duplicate rows from the result set.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DISTINCTROW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b="1">
                <a:solidFill>
                  <a:schemeClr val="dk1"/>
                </a:solidFill>
                <a:latin typeface="Arial" panose="020B0604020202020204"/>
                <a:ea typeface="Arial" panose="020B0604020202020204"/>
                <a:cs typeface="Arial" panose="020B0604020202020204"/>
                <a:sym typeface="Arial" panose="020B0604020202020204"/>
              </a:rPr>
              <a:t>modifier</a:t>
            </a:r>
            <a:r>
              <a:rPr lang="en-IN" sz="1800">
                <a:solidFill>
                  <a:schemeClr val="dk1"/>
                </a:solidFill>
                <a:latin typeface="Arial" panose="020B0604020202020204"/>
                <a:ea typeface="Arial" panose="020B0604020202020204"/>
                <a:cs typeface="Arial" panose="020B0604020202020204"/>
                <a:sym typeface="Arial" panose="020B0604020202020204"/>
              </a:rPr>
              <a:t>) is a synonym for </a:t>
            </a:r>
            <a:r>
              <a:rPr lang="en-IN" sz="1800" b="1">
                <a:solidFill>
                  <a:schemeClr val="dk1"/>
                </a:solidFill>
                <a:latin typeface="Arial" panose="020B0604020202020204"/>
                <a:ea typeface="Arial" panose="020B0604020202020204"/>
                <a:cs typeface="Arial" panose="020B0604020202020204"/>
                <a:sym typeface="Arial" panose="020B0604020202020204"/>
              </a:rPr>
              <a:t>DISTINCT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It is an error to specify both modifiers.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Whenever you use </a:t>
            </a:r>
            <a:r>
              <a:rPr lang="en-IN" sz="1800" b="1">
                <a:solidFill>
                  <a:schemeClr val="dk1"/>
                </a:solidFill>
                <a:latin typeface="Arial" panose="020B0604020202020204"/>
                <a:ea typeface="Arial" panose="020B0604020202020204"/>
                <a:cs typeface="Arial" panose="020B0604020202020204"/>
                <a:sym typeface="Arial" panose="020B0604020202020204"/>
              </a:rPr>
              <a:t>DISTINCT</a:t>
            </a:r>
            <a:r>
              <a:rPr lang="en-IN" sz="1800">
                <a:solidFill>
                  <a:schemeClr val="dk1"/>
                </a:solidFill>
                <a:latin typeface="Arial" panose="020B0604020202020204"/>
                <a:ea typeface="Arial" panose="020B0604020202020204"/>
                <a:cs typeface="Arial" panose="020B0604020202020204"/>
                <a:sym typeface="Arial" panose="020B0604020202020204"/>
              </a:rPr>
              <a:t>, sorting takes place in server.</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149" name="Google Shape;2149;p225"/>
          <p:cNvSpPr/>
          <p:nvPr/>
        </p:nvSpPr>
        <p:spPr>
          <a:xfrm>
            <a:off x="47328" y="-27384"/>
            <a:ext cx="13260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i="1">
                <a:solidFill>
                  <a:srgbClr val="525A7D"/>
                </a:solidFill>
                <a:latin typeface="Arial" panose="020B0604020202020204"/>
                <a:ea typeface="Arial" panose="020B0604020202020204"/>
                <a:cs typeface="Arial" panose="020B0604020202020204"/>
                <a:sym typeface="Arial" panose="020B0604020202020204"/>
              </a:rPr>
              <a:t>syntax</a:t>
            </a:r>
            <a:endParaRPr lang="en-IN" sz="2800" b="1" i="1">
              <a:solidFill>
                <a:srgbClr val="525A7D"/>
              </a:solidFill>
              <a:latin typeface="Arial" panose="020B0604020202020204"/>
              <a:ea typeface="Arial" panose="020B0604020202020204"/>
              <a:cs typeface="Arial" panose="020B0604020202020204"/>
              <a:sym typeface="Arial" panose="020B0604020202020204"/>
            </a:endParaRPr>
          </a:p>
        </p:txBody>
      </p:sp>
      <p:sp>
        <p:nvSpPr>
          <p:cNvPr id="2150" name="Google Shape;2150;p225"/>
          <p:cNvSpPr/>
          <p:nvPr/>
        </p:nvSpPr>
        <p:spPr>
          <a:xfrm>
            <a:off x="262558" y="260648"/>
            <a:ext cx="11737304" cy="46290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473935"/>
                </a:solidFill>
                <a:latin typeface="Arial" panose="020B0604020202020204"/>
                <a:ea typeface="Arial" panose="020B0604020202020204"/>
                <a:cs typeface="Arial" panose="020B0604020202020204"/>
                <a:sym typeface="Arial" panose="020B0604020202020204"/>
              </a:rPr>
              <a:t>                              </a:t>
            </a:r>
            <a:r>
              <a:rPr lang="en-IN" sz="2000" b="1">
                <a:solidFill>
                  <a:srgbClr val="B38806"/>
                </a:solidFill>
                <a:latin typeface="Arial" panose="020B0604020202020204"/>
                <a:ea typeface="Arial" panose="020B0604020202020204"/>
                <a:cs typeface="Arial" panose="020B0604020202020204"/>
                <a:sym typeface="Arial" panose="020B0604020202020204"/>
              </a:rPr>
              <a:t>modifiers</a:t>
            </a:r>
            <a:endParaRPr sz="2000" b="1">
              <a:solidFill>
                <a:srgbClr val="B3880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u="sng">
                <a:solidFill>
                  <a:srgbClr val="0C0C0C"/>
                </a:solidFill>
                <a:latin typeface="Arial" panose="020B0604020202020204"/>
                <a:ea typeface="Arial" panose="020B0604020202020204"/>
                <a:cs typeface="Arial" panose="020B0604020202020204"/>
                <a:sym typeface="Arial" panose="020B0604020202020204"/>
              </a:rPr>
              <a:t>ALL / DISTINCT / DISTINCTROW</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CAA496"/>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a:solidFill>
                  <a:srgbClr val="CAA496"/>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i="1">
                <a:solidFill>
                  <a:srgbClr val="0C0C0C"/>
                </a:solidFill>
                <a:latin typeface="Arial" panose="020B0604020202020204"/>
                <a:ea typeface="Arial" panose="020B0604020202020204"/>
                <a:cs typeface="Arial" panose="020B0604020202020204"/>
                <a:sym typeface="Arial" panose="020B0604020202020204"/>
              </a:rPr>
              <a:t>A</a:t>
            </a:r>
            <a:r>
              <a:rPr lang="en-IN" sz="2000" baseline="-25000">
                <a:solidFill>
                  <a:srgbClr val="0C0C0C"/>
                </a:solidFill>
                <a:latin typeface="Arial" panose="020B0604020202020204"/>
                <a:ea typeface="Arial" panose="020B0604020202020204"/>
                <a:cs typeface="Arial" panose="020B0604020202020204"/>
                <a:sym typeface="Arial" panose="020B0604020202020204"/>
              </a:rPr>
              <a:t>1</a:t>
            </a:r>
            <a:r>
              <a:rPr lang="en-IN" sz="2000">
                <a:solidFill>
                  <a:srgbClr val="0C0C0C"/>
                </a:solidFill>
                <a:latin typeface="Arial" panose="020B0604020202020204"/>
                <a:ea typeface="Arial" panose="020B0604020202020204"/>
                <a:cs typeface="Arial" panose="020B0604020202020204"/>
                <a:sym typeface="Arial" panose="020B0604020202020204"/>
              </a:rPr>
              <a:t> [ [as] alias_name], </a:t>
            </a:r>
            <a:r>
              <a:rPr lang="en-IN" sz="2000">
                <a:solidFill>
                  <a:srgbClr val="CAA496"/>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i="1">
                <a:solidFill>
                  <a:srgbClr val="0C0C0C"/>
                </a:solidFill>
                <a:latin typeface="Arial" panose="020B0604020202020204"/>
                <a:ea typeface="Arial" panose="020B0604020202020204"/>
                <a:cs typeface="Arial" panose="020B0604020202020204"/>
                <a:sym typeface="Arial" panose="020B0604020202020204"/>
              </a:rPr>
              <a:t>A</a:t>
            </a:r>
            <a:r>
              <a:rPr lang="en-IN" sz="2000" baseline="-25000">
                <a:solidFill>
                  <a:srgbClr val="0C0C0C"/>
                </a:solidFill>
                <a:latin typeface="Arial" panose="020B0604020202020204"/>
                <a:ea typeface="Arial" panose="020B0604020202020204"/>
                <a:cs typeface="Arial" panose="020B0604020202020204"/>
                <a:sym typeface="Arial" panose="020B0604020202020204"/>
              </a:rPr>
              <a:t>2</a:t>
            </a:r>
            <a:r>
              <a:rPr lang="en-IN" sz="2000">
                <a:solidFill>
                  <a:srgbClr val="0C0C0C"/>
                </a:solidFill>
                <a:latin typeface="Arial" panose="020B0604020202020204"/>
                <a:ea typeface="Arial" panose="020B0604020202020204"/>
                <a:cs typeface="Arial" panose="020B0604020202020204"/>
                <a:sym typeface="Arial" panose="020B0604020202020204"/>
              </a:rPr>
              <a:t> [ [as] alias_name], </a:t>
            </a:r>
            <a:r>
              <a:rPr lang="en-IN" sz="2000">
                <a:solidFill>
                  <a:srgbClr val="CAA496"/>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i="1">
                <a:solidFill>
                  <a:srgbClr val="0C0C0C"/>
                </a:solidFill>
                <a:latin typeface="Arial" panose="020B0604020202020204"/>
                <a:ea typeface="Arial" panose="020B0604020202020204"/>
                <a:cs typeface="Arial" panose="020B0604020202020204"/>
                <a:sym typeface="Arial" panose="020B0604020202020204"/>
              </a:rPr>
              <a:t>A</a:t>
            </a:r>
            <a:r>
              <a:rPr lang="en-IN" sz="2000" baseline="-25000">
                <a:solidFill>
                  <a:srgbClr val="0C0C0C"/>
                </a:solidFill>
                <a:latin typeface="Arial" panose="020B0604020202020204"/>
                <a:ea typeface="Arial" panose="020B0604020202020204"/>
                <a:cs typeface="Arial" panose="020B0604020202020204"/>
                <a:sym typeface="Arial" panose="020B0604020202020204"/>
              </a:rPr>
              <a:t>3</a:t>
            </a:r>
            <a:r>
              <a:rPr lang="en-IN" sz="2000">
                <a:solidFill>
                  <a:srgbClr val="0C0C0C"/>
                </a:solidFill>
                <a:latin typeface="Arial" panose="020B0604020202020204"/>
                <a:ea typeface="Arial" panose="020B0604020202020204"/>
                <a:cs typeface="Arial" panose="020B0604020202020204"/>
                <a:sym typeface="Arial" panose="020B0604020202020204"/>
              </a:rPr>
              <a:t> [ [as] alias_name], expression1 [ [as] alias_name], expression2 [ [as] alias_name]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FROM</a:t>
            </a:r>
            <a:r>
              <a:rPr lang="en-IN" sz="2000">
                <a:solidFill>
                  <a:srgbClr val="0C0C0C"/>
                </a:solidFill>
                <a:latin typeface="Arial" panose="020B0604020202020204"/>
                <a:ea typeface="Arial" panose="020B0604020202020204"/>
                <a:cs typeface="Arial" panose="020B0604020202020204"/>
                <a:sym typeface="Arial" panose="020B0604020202020204"/>
              </a:rPr>
              <a:t> &lt;</a:t>
            </a:r>
            <a:r>
              <a:rPr lang="en-IN" sz="2000">
                <a:solidFill>
                  <a:srgbClr val="CAA496"/>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i="1">
                <a:solidFill>
                  <a:srgbClr val="0C0C0C"/>
                </a:solidFill>
                <a:latin typeface="Arial" panose="020B0604020202020204"/>
                <a:ea typeface="Arial" panose="020B0604020202020204"/>
                <a:cs typeface="Arial" panose="020B0604020202020204"/>
                <a:sym typeface="Arial" panose="020B0604020202020204"/>
              </a:rPr>
              <a:t>r</a:t>
            </a:r>
            <a:r>
              <a:rPr lang="en-IN" sz="2000" baseline="-25000">
                <a:solidFill>
                  <a:srgbClr val="0C0C0C"/>
                </a:solidFill>
                <a:latin typeface="Arial" panose="020B0604020202020204"/>
                <a:ea typeface="Arial" panose="020B0604020202020204"/>
                <a:cs typeface="Arial" panose="020B0604020202020204"/>
                <a:sym typeface="Arial" panose="020B0604020202020204"/>
              </a:rPr>
              <a:t>1</a:t>
            </a:r>
            <a:r>
              <a:rPr lang="en-IN" sz="2000">
                <a:solidFill>
                  <a:srgbClr val="0C0C0C"/>
                </a:solidFill>
                <a:latin typeface="Arial" panose="020B0604020202020204"/>
                <a:ea typeface="Arial" panose="020B0604020202020204"/>
                <a:cs typeface="Arial" panose="020B0604020202020204"/>
                <a:sym typeface="Arial" panose="020B0604020202020204"/>
              </a:rPr>
              <a:t>&gt; [as] alias_name], &lt;</a:t>
            </a:r>
            <a:r>
              <a:rPr lang="en-IN" sz="2000">
                <a:solidFill>
                  <a:srgbClr val="CAA496"/>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i="1">
                <a:solidFill>
                  <a:srgbClr val="0C0C0C"/>
                </a:solidFill>
                <a:latin typeface="Arial" panose="020B0604020202020204"/>
                <a:ea typeface="Arial" panose="020B0604020202020204"/>
                <a:cs typeface="Arial" panose="020B0604020202020204"/>
                <a:sym typeface="Arial" panose="020B0604020202020204"/>
              </a:rPr>
              <a:t>r</a:t>
            </a:r>
            <a:r>
              <a:rPr lang="en-IN" sz="2000" baseline="-25000">
                <a:solidFill>
                  <a:srgbClr val="0C0C0C"/>
                </a:solidFill>
                <a:latin typeface="Arial" panose="020B0604020202020204"/>
                <a:ea typeface="Arial" panose="020B0604020202020204"/>
                <a:cs typeface="Arial" panose="020B0604020202020204"/>
                <a:sym typeface="Arial" panose="020B0604020202020204"/>
              </a:rPr>
              <a:t>2</a:t>
            </a:r>
            <a:r>
              <a:rPr lang="en-IN" sz="2000">
                <a:solidFill>
                  <a:srgbClr val="0C0C0C"/>
                </a:solidFill>
                <a:latin typeface="Arial" panose="020B0604020202020204"/>
                <a:ea typeface="Arial" panose="020B0604020202020204"/>
                <a:cs typeface="Arial" panose="020B0604020202020204"/>
                <a:sym typeface="Arial" panose="020B0604020202020204"/>
              </a:rPr>
              <a:t>&gt; [as] alias_name],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WHERE</a:t>
            </a:r>
            <a:r>
              <a:rPr lang="en-IN" sz="2000">
                <a:solidFill>
                  <a:srgbClr val="0C0C0C"/>
                </a:solidFill>
                <a:latin typeface="Arial" panose="020B0604020202020204"/>
                <a:ea typeface="Arial" panose="020B0604020202020204"/>
                <a:cs typeface="Arial" panose="020B0604020202020204"/>
                <a:sym typeface="Arial" panose="020B0604020202020204"/>
              </a:rPr>
              <a:t> &lt; where_condition1 &gt; { </a:t>
            </a:r>
            <a:r>
              <a:rPr lang="en-IN" sz="2000">
                <a:solidFill>
                  <a:srgbClr val="A67F59"/>
                </a:solidFill>
                <a:latin typeface="Arial" panose="020B0604020202020204"/>
                <a:ea typeface="Arial" panose="020B0604020202020204"/>
                <a:cs typeface="Arial" panose="020B0604020202020204"/>
                <a:sym typeface="Arial" panose="020B0604020202020204"/>
              </a:rPr>
              <a:t>and</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or</a:t>
            </a:r>
            <a:r>
              <a:rPr lang="en-IN" sz="2000">
                <a:solidFill>
                  <a:srgbClr val="0C0C0C"/>
                </a:solidFill>
                <a:latin typeface="Arial" panose="020B0604020202020204"/>
                <a:ea typeface="Arial" panose="020B0604020202020204"/>
                <a:cs typeface="Arial" panose="020B0604020202020204"/>
                <a:sym typeface="Arial" panose="020B0604020202020204"/>
              </a:rPr>
              <a:t> } &lt; where_condition2 &gt;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GROUP</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BY</a:t>
            </a:r>
            <a:r>
              <a:rPr lang="en-IN" sz="2000">
                <a:solidFill>
                  <a:srgbClr val="0C0C0C"/>
                </a:solidFill>
                <a:latin typeface="Arial" panose="020B0604020202020204"/>
                <a:ea typeface="Arial" panose="020B0604020202020204"/>
                <a:cs typeface="Arial" panose="020B0604020202020204"/>
                <a:sym typeface="Arial" panose="020B0604020202020204"/>
              </a:rPr>
              <a:t> &lt; { col_name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rgbClr val="0C0C0C"/>
                </a:solidFill>
                <a:latin typeface="Arial" panose="020B0604020202020204"/>
                <a:ea typeface="Arial" panose="020B0604020202020204"/>
                <a:cs typeface="Arial" panose="020B0604020202020204"/>
                <a:sym typeface="Arial" panose="020B0604020202020204"/>
              </a:rPr>
              <a:t> expr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rgbClr val="0C0C0C"/>
                </a:solidFill>
                <a:latin typeface="Arial" panose="020B0604020202020204"/>
                <a:ea typeface="Arial" panose="020B0604020202020204"/>
                <a:cs typeface="Arial" panose="020B0604020202020204"/>
                <a:sym typeface="Arial" panose="020B0604020202020204"/>
              </a:rPr>
              <a:t> position },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 [ WITH ROLLUP ] &gt;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HAVING</a:t>
            </a:r>
            <a:r>
              <a:rPr lang="en-IN" sz="2000">
                <a:solidFill>
                  <a:srgbClr val="0C0C0C"/>
                </a:solidFill>
                <a:latin typeface="Arial" panose="020B0604020202020204"/>
                <a:ea typeface="Arial" panose="020B0604020202020204"/>
                <a:cs typeface="Arial" panose="020B0604020202020204"/>
                <a:sym typeface="Arial" panose="020B0604020202020204"/>
              </a:rPr>
              <a:t> &lt; having_condition1 &gt; { </a:t>
            </a:r>
            <a:r>
              <a:rPr lang="en-IN" sz="2000">
                <a:solidFill>
                  <a:srgbClr val="A67F59"/>
                </a:solidFill>
                <a:latin typeface="Arial" panose="020B0604020202020204"/>
                <a:ea typeface="Arial" panose="020B0604020202020204"/>
                <a:cs typeface="Arial" panose="020B0604020202020204"/>
                <a:sym typeface="Arial" panose="020B0604020202020204"/>
              </a:rPr>
              <a:t>and</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or</a:t>
            </a:r>
            <a:r>
              <a:rPr lang="en-IN" sz="2000">
                <a:solidFill>
                  <a:srgbClr val="0C0C0C"/>
                </a:solidFill>
                <a:latin typeface="Arial" panose="020B0604020202020204"/>
                <a:ea typeface="Arial" panose="020B0604020202020204"/>
                <a:cs typeface="Arial" panose="020B0604020202020204"/>
                <a:sym typeface="Arial" panose="020B0604020202020204"/>
              </a:rPr>
              <a:t> } &lt; having_condition2 &gt;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ORDER</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BY</a:t>
            </a:r>
            <a:r>
              <a:rPr lang="en-IN" sz="2000">
                <a:solidFill>
                  <a:srgbClr val="0C0C0C"/>
                </a:solidFill>
                <a:latin typeface="Arial" panose="020B0604020202020204"/>
                <a:ea typeface="Arial" panose="020B0604020202020204"/>
                <a:cs typeface="Arial" panose="020B0604020202020204"/>
                <a:sym typeface="Arial" panose="020B0604020202020204"/>
              </a:rPr>
              <a:t> &lt; { col_name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rgbClr val="0C0C0C"/>
                </a:solidFill>
                <a:latin typeface="Arial" panose="020B0604020202020204"/>
                <a:ea typeface="Arial" panose="020B0604020202020204"/>
                <a:cs typeface="Arial" panose="020B0604020202020204"/>
                <a:sym typeface="Arial" panose="020B0604020202020204"/>
              </a:rPr>
              <a:t> expr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rgbClr val="0C0C0C"/>
                </a:solidFill>
                <a:latin typeface="Arial" panose="020B0604020202020204"/>
                <a:ea typeface="Arial" panose="020B0604020202020204"/>
                <a:cs typeface="Arial" panose="020B0604020202020204"/>
                <a:sym typeface="Arial" panose="020B0604020202020204"/>
              </a:rPr>
              <a:t> position }  [ ASC | DESC ],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 &gt;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LIMIT</a:t>
            </a:r>
            <a:r>
              <a:rPr lang="en-IN" sz="2000">
                <a:solidFill>
                  <a:srgbClr val="0C0C0C"/>
                </a:solidFill>
                <a:latin typeface="Arial" panose="020B0604020202020204"/>
                <a:ea typeface="Arial" panose="020B0604020202020204"/>
                <a:cs typeface="Arial" panose="020B0604020202020204"/>
                <a:sym typeface="Arial" panose="020B0604020202020204"/>
              </a:rPr>
              <a:t> &lt; { [offset,] row_count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rgbClr val="0C0C0C"/>
                </a:solidFill>
                <a:latin typeface="Arial" panose="020B0604020202020204"/>
                <a:ea typeface="Arial" panose="020B0604020202020204"/>
                <a:cs typeface="Arial" panose="020B0604020202020204"/>
                <a:sym typeface="Arial" panose="020B0604020202020204"/>
              </a:rPr>
              <a:t> row_count OFFSET offset } &gt;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C0C0C"/>
              </a:buClr>
              <a:buSzPts val="2000"/>
              <a:buFont typeface="Arial" panose="020B0604020202020204"/>
              <a:buChar char="•"/>
            </a:pPr>
            <a:r>
              <a:rPr lang="en-IN" sz="2000">
                <a:solidFill>
                  <a:srgbClr val="0C0C0C"/>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FOR</a:t>
            </a:r>
            <a:r>
              <a:rPr lang="en-IN" sz="2000">
                <a:solidFill>
                  <a:srgbClr val="0C0C0C"/>
                </a:solidFill>
                <a:latin typeface="Arial" panose="020B0604020202020204"/>
                <a:ea typeface="Arial" panose="020B0604020202020204"/>
                <a:cs typeface="Arial" panose="020B0604020202020204"/>
                <a:sym typeface="Arial" panose="020B0604020202020204"/>
              </a:rPr>
              <a:t> { UPDATE } ]</a:t>
            </a:r>
            <a:endParaRPr lang="en-IN" sz="2000">
              <a:solidFill>
                <a:srgbClr val="0C0C0C"/>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0000"/>
              </a:buClr>
              <a:buSzPts val="2000"/>
              <a:buFont typeface="Arial" panose="020B0604020202020204"/>
              <a:buChar char="•"/>
            </a:pPr>
            <a:r>
              <a:rPr lang="en-IN" sz="2000" b="0">
                <a:solidFill>
                  <a:srgbClr val="000000"/>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INTO</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OUTFILE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669900"/>
                </a:solidFill>
                <a:latin typeface="Arial" panose="020B0604020202020204"/>
                <a:ea typeface="Arial" panose="020B0604020202020204"/>
                <a:cs typeface="Arial" panose="020B0604020202020204"/>
                <a:sym typeface="Arial" panose="020B0604020202020204"/>
              </a:rPr>
              <a:t>'</a:t>
            </a:r>
            <a:r>
              <a:rPr lang="en-IN" sz="2000" b="0" i="1">
                <a:solidFill>
                  <a:srgbClr val="669900"/>
                </a:solidFill>
                <a:latin typeface="Arial" panose="020B0604020202020204"/>
                <a:ea typeface="Arial" panose="020B0604020202020204"/>
                <a:cs typeface="Arial" panose="020B0604020202020204"/>
                <a:sym typeface="Arial" panose="020B0604020202020204"/>
              </a:rPr>
              <a:t>file_name</a:t>
            </a:r>
            <a:r>
              <a:rPr lang="en-IN" sz="2000" b="0" i="0">
                <a:solidFill>
                  <a:srgbClr val="669900"/>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5A5A5"/>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INTO</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DUMPFILE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669900"/>
                </a:solidFill>
                <a:latin typeface="Arial" panose="020B0604020202020204"/>
                <a:ea typeface="Arial" panose="020B0604020202020204"/>
                <a:cs typeface="Arial" panose="020B0604020202020204"/>
                <a:sym typeface="Arial" panose="020B0604020202020204"/>
              </a:rPr>
              <a:t>'</a:t>
            </a:r>
            <a:r>
              <a:rPr lang="en-IN" sz="2000" b="0" i="1">
                <a:solidFill>
                  <a:srgbClr val="669900"/>
                </a:solidFill>
                <a:latin typeface="Arial" panose="020B0604020202020204"/>
                <a:ea typeface="Arial" panose="020B0604020202020204"/>
                <a:cs typeface="Arial" panose="020B0604020202020204"/>
                <a:sym typeface="Arial" panose="020B0604020202020204"/>
              </a:rPr>
              <a:t>file_name</a:t>
            </a:r>
            <a:r>
              <a:rPr lang="en-IN" sz="2000" b="0" i="0">
                <a:solidFill>
                  <a:srgbClr val="669900"/>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A5A5A5"/>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INTO</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var_name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var_name</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C0C0C"/>
                </a:solidFill>
                <a:latin typeface="Arial" panose="020B0604020202020204"/>
                <a:ea typeface="Arial" panose="020B0604020202020204"/>
                <a:cs typeface="Arial" panose="020B0604020202020204"/>
                <a:sym typeface="Arial" panose="020B0604020202020204"/>
              </a:rPr>
              <a:t> </a:t>
            </a:r>
            <a:r>
              <a:rPr lang="en-IN" sz="2000" b="0" i="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C0C0C"/>
                </a:solidFill>
                <a:latin typeface="Arial" panose="020B0604020202020204"/>
                <a:ea typeface="Arial" panose="020B0604020202020204"/>
                <a:cs typeface="Arial" panose="020B0604020202020204"/>
                <a:sym typeface="Arial" panose="020B0604020202020204"/>
              </a:rPr>
              <a:t> ]</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2154" name="Shape 2154"/>
        <p:cNvGrpSpPr/>
        <p:nvPr/>
      </p:nvGrpSpPr>
      <p:grpSpPr>
        <a:xfrm>
          <a:off x="0" y="0"/>
          <a:ext cx="0" cy="0"/>
          <a:chOff x="0" y="0"/>
          <a:chExt cx="0" cy="0"/>
        </a:xfrm>
      </p:grpSpPr>
      <p:pic>
        <p:nvPicPr>
          <p:cNvPr id="2155" name="Google Shape;2155;p226"/>
          <p:cNvPicPr preferRelativeResize="0"/>
          <p:nvPr/>
        </p:nvPicPr>
        <p:blipFill rotWithShape="1">
          <a:blip r:embed="rId1"/>
          <a:srcRect/>
          <a:stretch>
            <a:fillRect/>
          </a:stretch>
        </p:blipFill>
        <p:spPr>
          <a:xfrm>
            <a:off x="6894900" y="1843185"/>
            <a:ext cx="5249772" cy="2449911"/>
          </a:xfrm>
          <a:prstGeom prst="rect">
            <a:avLst/>
          </a:prstGeom>
          <a:noFill/>
          <a:ln>
            <a:noFill/>
          </a:ln>
        </p:spPr>
      </p:pic>
      <p:sp>
        <p:nvSpPr>
          <p:cNvPr id="2156" name="Google Shape;2156;p226"/>
          <p:cNvSpPr txBox="1"/>
          <p:nvPr/>
        </p:nvSpPr>
        <p:spPr>
          <a:xfrm>
            <a:off x="168137" y="3306688"/>
            <a:ext cx="7944087" cy="9144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select statement… execution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grpSp>
        <p:nvGrpSpPr>
          <p:cNvPr id="2157" name="Google Shape;2157;p226"/>
          <p:cNvGrpSpPr/>
          <p:nvPr/>
        </p:nvGrpSpPr>
        <p:grpSpPr>
          <a:xfrm>
            <a:off x="204992" y="4437112"/>
            <a:ext cx="11782016" cy="2145940"/>
            <a:chOff x="119337" y="476672"/>
            <a:chExt cx="11160178" cy="1570272"/>
          </a:xfrm>
        </p:grpSpPr>
        <p:grpSp>
          <p:nvGrpSpPr>
            <p:cNvPr id="2158" name="Google Shape;2158;p226"/>
            <p:cNvGrpSpPr/>
            <p:nvPr/>
          </p:nvGrpSpPr>
          <p:grpSpPr>
            <a:xfrm>
              <a:off x="119337" y="476672"/>
              <a:ext cx="1466015" cy="504056"/>
              <a:chOff x="361086" y="476672"/>
              <a:chExt cx="1466015" cy="504056"/>
            </a:xfrm>
          </p:grpSpPr>
          <p:sp>
            <p:nvSpPr>
              <p:cNvPr id="2159" name="Google Shape;2159;p226"/>
              <p:cNvSpPr/>
              <p:nvPr/>
            </p:nvSpPr>
            <p:spPr>
              <a:xfrm>
                <a:off x="361086" y="476672"/>
                <a:ext cx="1097376"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60" name="Google Shape;2160;p226"/>
              <p:cNvSpPr/>
              <p:nvPr/>
            </p:nvSpPr>
            <p:spPr>
              <a:xfrm>
                <a:off x="1539069"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61" name="Google Shape;2161;p226"/>
              <p:cNvSpPr txBox="1"/>
              <p:nvPr/>
            </p:nvSpPr>
            <p:spPr>
              <a:xfrm>
                <a:off x="427689" y="579200"/>
                <a:ext cx="986724"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FROM</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162" name="Google Shape;2162;p226"/>
            <p:cNvGrpSpPr/>
            <p:nvPr/>
          </p:nvGrpSpPr>
          <p:grpSpPr>
            <a:xfrm>
              <a:off x="1630942" y="476672"/>
              <a:ext cx="1512730" cy="504056"/>
              <a:chOff x="361085" y="476672"/>
              <a:chExt cx="1512730" cy="504056"/>
            </a:xfrm>
          </p:grpSpPr>
          <p:sp>
            <p:nvSpPr>
              <p:cNvPr id="2163" name="Google Shape;2163;p226"/>
              <p:cNvSpPr/>
              <p:nvPr/>
            </p:nvSpPr>
            <p:spPr>
              <a:xfrm>
                <a:off x="361085" y="476672"/>
                <a:ext cx="1163558"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64" name="Google Shape;2164;p226"/>
              <p:cNvSpPr/>
              <p:nvPr/>
            </p:nvSpPr>
            <p:spPr>
              <a:xfrm>
                <a:off x="1585783"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65" name="Google Shape;2165;p226"/>
              <p:cNvSpPr txBox="1"/>
              <p:nvPr/>
            </p:nvSpPr>
            <p:spPr>
              <a:xfrm>
                <a:off x="383035" y="579200"/>
                <a:ext cx="1146977"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WHERE</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166" name="Google Shape;2166;p226"/>
            <p:cNvGrpSpPr/>
            <p:nvPr/>
          </p:nvGrpSpPr>
          <p:grpSpPr>
            <a:xfrm>
              <a:off x="3215680" y="476672"/>
              <a:ext cx="3715388" cy="504056"/>
              <a:chOff x="4001955" y="476672"/>
              <a:chExt cx="3715388" cy="504056"/>
            </a:xfrm>
          </p:grpSpPr>
          <p:grpSp>
            <p:nvGrpSpPr>
              <p:cNvPr id="2167" name="Google Shape;2167;p226"/>
              <p:cNvGrpSpPr/>
              <p:nvPr/>
            </p:nvGrpSpPr>
            <p:grpSpPr>
              <a:xfrm>
                <a:off x="4001955" y="476672"/>
                <a:ext cx="2003296" cy="504056"/>
                <a:chOff x="288049" y="476672"/>
                <a:chExt cx="2003296" cy="504056"/>
              </a:xfrm>
            </p:grpSpPr>
            <p:sp>
              <p:nvSpPr>
                <p:cNvPr id="2168" name="Google Shape;2168;p226"/>
                <p:cNvSpPr/>
                <p:nvPr/>
              </p:nvSpPr>
              <p:spPr>
                <a:xfrm>
                  <a:off x="288049" y="476672"/>
                  <a:ext cx="1630925"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69" name="Google Shape;2169;p226"/>
                <p:cNvSpPr/>
                <p:nvPr/>
              </p:nvSpPr>
              <p:spPr>
                <a:xfrm>
                  <a:off x="2003313"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70" name="Google Shape;2170;p226"/>
                <p:cNvSpPr txBox="1"/>
                <p:nvPr/>
              </p:nvSpPr>
              <p:spPr>
                <a:xfrm>
                  <a:off x="325631" y="579200"/>
                  <a:ext cx="1593343"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GROUP BY</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171" name="Google Shape;2171;p226"/>
              <p:cNvGrpSpPr/>
              <p:nvPr/>
            </p:nvGrpSpPr>
            <p:grpSpPr>
              <a:xfrm>
                <a:off x="6077741" y="476672"/>
                <a:ext cx="1639602" cy="504056"/>
                <a:chOff x="119336" y="476672"/>
                <a:chExt cx="1639602" cy="504056"/>
              </a:xfrm>
            </p:grpSpPr>
            <p:sp>
              <p:nvSpPr>
                <p:cNvPr id="2172" name="Google Shape;2172;p226"/>
                <p:cNvSpPr/>
                <p:nvPr/>
              </p:nvSpPr>
              <p:spPr>
                <a:xfrm>
                  <a:off x="119336" y="476672"/>
                  <a:ext cx="1288678"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73" name="Google Shape;2173;p226"/>
                <p:cNvSpPr/>
                <p:nvPr/>
              </p:nvSpPr>
              <p:spPr>
                <a:xfrm>
                  <a:off x="1470906"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74" name="Google Shape;2174;p226"/>
                <p:cNvSpPr txBox="1"/>
                <p:nvPr/>
              </p:nvSpPr>
              <p:spPr>
                <a:xfrm>
                  <a:off x="200914" y="579200"/>
                  <a:ext cx="1207100"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HAVING</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2175" name="Google Shape;2175;p226"/>
            <p:cNvGrpSpPr/>
            <p:nvPr/>
          </p:nvGrpSpPr>
          <p:grpSpPr>
            <a:xfrm>
              <a:off x="6993960" y="476672"/>
              <a:ext cx="3076432" cy="504056"/>
              <a:chOff x="4001956" y="476672"/>
              <a:chExt cx="3076432" cy="504056"/>
            </a:xfrm>
          </p:grpSpPr>
          <p:grpSp>
            <p:nvGrpSpPr>
              <p:cNvPr id="2176" name="Google Shape;2176;p226"/>
              <p:cNvGrpSpPr/>
              <p:nvPr/>
            </p:nvGrpSpPr>
            <p:grpSpPr>
              <a:xfrm>
                <a:off x="4001956" y="476672"/>
                <a:ext cx="1584175" cy="504056"/>
                <a:chOff x="288050" y="476672"/>
                <a:chExt cx="1584175" cy="504056"/>
              </a:xfrm>
            </p:grpSpPr>
            <p:sp>
              <p:nvSpPr>
                <p:cNvPr id="2177" name="Google Shape;2177;p226"/>
                <p:cNvSpPr/>
                <p:nvPr/>
              </p:nvSpPr>
              <p:spPr>
                <a:xfrm>
                  <a:off x="288050" y="476672"/>
                  <a:ext cx="1224136"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78" name="Google Shape;2178;p226"/>
                <p:cNvSpPr/>
                <p:nvPr/>
              </p:nvSpPr>
              <p:spPr>
                <a:xfrm>
                  <a:off x="1584193"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79" name="Google Shape;2179;p226"/>
                <p:cNvSpPr txBox="1"/>
                <p:nvPr/>
              </p:nvSpPr>
              <p:spPr>
                <a:xfrm>
                  <a:off x="325631" y="579201"/>
                  <a:ext cx="1186554"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SELECT</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180" name="Google Shape;2180;p226"/>
              <p:cNvGrpSpPr/>
              <p:nvPr/>
            </p:nvGrpSpPr>
            <p:grpSpPr>
              <a:xfrm>
                <a:off x="5641901" y="476672"/>
                <a:ext cx="1436487" cy="504056"/>
                <a:chOff x="-316504" y="476672"/>
                <a:chExt cx="1436487" cy="504056"/>
              </a:xfrm>
            </p:grpSpPr>
            <p:sp>
              <p:nvSpPr>
                <p:cNvPr id="2181" name="Google Shape;2181;p226"/>
                <p:cNvSpPr/>
                <p:nvPr/>
              </p:nvSpPr>
              <p:spPr>
                <a:xfrm>
                  <a:off x="-316504" y="476672"/>
                  <a:ext cx="1436487"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82" name="Google Shape;2182;p226"/>
                <p:cNvSpPr txBox="1"/>
                <p:nvPr/>
              </p:nvSpPr>
              <p:spPr>
                <a:xfrm>
                  <a:off x="-254655" y="588159"/>
                  <a:ext cx="1360686"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DISTINCT</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2183" name="Google Shape;2183;p226"/>
            <p:cNvGrpSpPr/>
            <p:nvPr/>
          </p:nvGrpSpPr>
          <p:grpSpPr>
            <a:xfrm>
              <a:off x="6737663" y="1524809"/>
              <a:ext cx="3390790" cy="504056"/>
              <a:chOff x="2323832" y="404102"/>
              <a:chExt cx="3390790" cy="504056"/>
            </a:xfrm>
          </p:grpSpPr>
          <p:grpSp>
            <p:nvGrpSpPr>
              <p:cNvPr id="2184" name="Google Shape;2184;p226"/>
              <p:cNvGrpSpPr/>
              <p:nvPr/>
            </p:nvGrpSpPr>
            <p:grpSpPr>
              <a:xfrm>
                <a:off x="3663980" y="404102"/>
                <a:ext cx="2050642" cy="504056"/>
                <a:chOff x="-49926" y="404102"/>
                <a:chExt cx="2050642" cy="504056"/>
              </a:xfrm>
            </p:grpSpPr>
            <p:sp>
              <p:nvSpPr>
                <p:cNvPr id="2185" name="Google Shape;2185;p226"/>
                <p:cNvSpPr/>
                <p:nvPr/>
              </p:nvSpPr>
              <p:spPr>
                <a:xfrm>
                  <a:off x="317082" y="404102"/>
                  <a:ext cx="1630925"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86" name="Google Shape;2186;p226"/>
                <p:cNvSpPr/>
                <p:nvPr/>
              </p:nvSpPr>
              <p:spPr>
                <a:xfrm rot="10800000">
                  <a:off x="-49926" y="48718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87" name="Google Shape;2187;p226"/>
                <p:cNvSpPr txBox="1"/>
                <p:nvPr/>
              </p:nvSpPr>
              <p:spPr>
                <a:xfrm>
                  <a:off x="383692" y="506630"/>
                  <a:ext cx="1617024"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ORDER BY</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188" name="Google Shape;2188;p226"/>
              <p:cNvGrpSpPr/>
              <p:nvPr/>
            </p:nvGrpSpPr>
            <p:grpSpPr>
              <a:xfrm>
                <a:off x="2323832" y="404102"/>
                <a:ext cx="1288678" cy="504056"/>
                <a:chOff x="-3634573" y="404102"/>
                <a:chExt cx="1288678" cy="504056"/>
              </a:xfrm>
            </p:grpSpPr>
            <p:sp>
              <p:nvSpPr>
                <p:cNvPr id="2189" name="Google Shape;2189;p226"/>
                <p:cNvSpPr/>
                <p:nvPr/>
              </p:nvSpPr>
              <p:spPr>
                <a:xfrm>
                  <a:off x="-3634573" y="404102"/>
                  <a:ext cx="1288678"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90" name="Google Shape;2190;p226"/>
                <p:cNvSpPr txBox="1"/>
                <p:nvPr/>
              </p:nvSpPr>
              <p:spPr>
                <a:xfrm>
                  <a:off x="-3453991" y="506630"/>
                  <a:ext cx="905116"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LIMIT</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sp>
          <p:nvSpPr>
            <p:cNvPr id="2191" name="Google Shape;2191;p226"/>
            <p:cNvSpPr/>
            <p:nvPr/>
          </p:nvSpPr>
          <p:spPr>
            <a:xfrm>
              <a:off x="10182139" y="562741"/>
              <a:ext cx="1097376" cy="1484203"/>
            </a:xfrm>
            <a:prstGeom prst="curvedLeftArrow">
              <a:avLst>
                <a:gd name="adj1" fmla="val 25000"/>
                <a:gd name="adj2" fmla="val 50000"/>
                <a:gd name="adj3" fmla="val 25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grpSp>
      <p:grpSp>
        <p:nvGrpSpPr>
          <p:cNvPr id="2192" name="Google Shape;2192;p226"/>
          <p:cNvGrpSpPr/>
          <p:nvPr/>
        </p:nvGrpSpPr>
        <p:grpSpPr>
          <a:xfrm>
            <a:off x="168137" y="1357717"/>
            <a:ext cx="10542377" cy="703131"/>
            <a:chOff x="1630942" y="466218"/>
            <a:chExt cx="9093584" cy="514510"/>
          </a:xfrm>
        </p:grpSpPr>
        <p:grpSp>
          <p:nvGrpSpPr>
            <p:cNvPr id="2193" name="Google Shape;2193;p226"/>
            <p:cNvGrpSpPr/>
            <p:nvPr/>
          </p:nvGrpSpPr>
          <p:grpSpPr>
            <a:xfrm>
              <a:off x="1630942" y="476672"/>
              <a:ext cx="1525658" cy="504056"/>
              <a:chOff x="361085" y="476672"/>
              <a:chExt cx="1525658" cy="504056"/>
            </a:xfrm>
          </p:grpSpPr>
          <p:sp>
            <p:nvSpPr>
              <p:cNvPr id="2194" name="Google Shape;2194;p226"/>
              <p:cNvSpPr/>
              <p:nvPr/>
            </p:nvSpPr>
            <p:spPr>
              <a:xfrm>
                <a:off x="361085" y="476672"/>
                <a:ext cx="1163558"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95" name="Google Shape;2195;p226"/>
              <p:cNvSpPr/>
              <p:nvPr/>
            </p:nvSpPr>
            <p:spPr>
              <a:xfrm>
                <a:off x="1598711"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196" name="Google Shape;2196;p226"/>
              <p:cNvSpPr txBox="1"/>
              <p:nvPr/>
            </p:nvSpPr>
            <p:spPr>
              <a:xfrm>
                <a:off x="383035" y="579200"/>
                <a:ext cx="1153457"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WHERE</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197" name="Google Shape;2197;p226"/>
            <p:cNvGrpSpPr/>
            <p:nvPr/>
          </p:nvGrpSpPr>
          <p:grpSpPr>
            <a:xfrm>
              <a:off x="3215680" y="476672"/>
              <a:ext cx="3364464" cy="504056"/>
              <a:chOff x="4001955" y="476672"/>
              <a:chExt cx="3364464" cy="504056"/>
            </a:xfrm>
          </p:grpSpPr>
          <p:grpSp>
            <p:nvGrpSpPr>
              <p:cNvPr id="2198" name="Google Shape;2198;p226"/>
              <p:cNvGrpSpPr/>
              <p:nvPr/>
            </p:nvGrpSpPr>
            <p:grpSpPr>
              <a:xfrm>
                <a:off x="4001955" y="476672"/>
                <a:ext cx="2003296" cy="504056"/>
                <a:chOff x="288049" y="476672"/>
                <a:chExt cx="2003296" cy="504056"/>
              </a:xfrm>
            </p:grpSpPr>
            <p:sp>
              <p:nvSpPr>
                <p:cNvPr id="2199" name="Google Shape;2199;p226"/>
                <p:cNvSpPr/>
                <p:nvPr/>
              </p:nvSpPr>
              <p:spPr>
                <a:xfrm>
                  <a:off x="288049" y="476672"/>
                  <a:ext cx="1630925"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00" name="Google Shape;2200;p226"/>
                <p:cNvSpPr/>
                <p:nvPr/>
              </p:nvSpPr>
              <p:spPr>
                <a:xfrm>
                  <a:off x="2003313"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01" name="Google Shape;2201;p226"/>
                <p:cNvSpPr txBox="1"/>
                <p:nvPr/>
              </p:nvSpPr>
              <p:spPr>
                <a:xfrm>
                  <a:off x="325631" y="579200"/>
                  <a:ext cx="1582105"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GROUP BY</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2202" name="Google Shape;2202;p226"/>
              <p:cNvGrpSpPr/>
              <p:nvPr/>
            </p:nvGrpSpPr>
            <p:grpSpPr>
              <a:xfrm>
                <a:off x="6077741" y="476672"/>
                <a:ext cx="1288678" cy="504056"/>
                <a:chOff x="119336" y="476672"/>
                <a:chExt cx="1288678" cy="504056"/>
              </a:xfrm>
            </p:grpSpPr>
            <p:sp>
              <p:nvSpPr>
                <p:cNvPr id="2203" name="Google Shape;2203;p226"/>
                <p:cNvSpPr/>
                <p:nvPr/>
              </p:nvSpPr>
              <p:spPr>
                <a:xfrm>
                  <a:off x="119336" y="476672"/>
                  <a:ext cx="1288678"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04" name="Google Shape;2204;p226"/>
                <p:cNvSpPr txBox="1"/>
                <p:nvPr/>
              </p:nvSpPr>
              <p:spPr>
                <a:xfrm>
                  <a:off x="131185" y="579200"/>
                  <a:ext cx="1276829"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HAVING</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grpSp>
        <p:sp>
          <p:nvSpPr>
            <p:cNvPr id="2205" name="Google Shape;2205;p226"/>
            <p:cNvSpPr/>
            <p:nvPr/>
          </p:nvSpPr>
          <p:spPr>
            <a:xfrm>
              <a:off x="6674184"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2206" name="Google Shape;2206;p226"/>
            <p:cNvGrpSpPr/>
            <p:nvPr/>
          </p:nvGrpSpPr>
          <p:grpSpPr>
            <a:xfrm>
              <a:off x="7020641" y="466218"/>
              <a:ext cx="3703885" cy="504056"/>
              <a:chOff x="-1107095" y="-654489"/>
              <a:chExt cx="3703884" cy="504056"/>
            </a:xfrm>
          </p:grpSpPr>
          <p:sp>
            <p:nvSpPr>
              <p:cNvPr id="2207" name="Google Shape;2207;p226"/>
              <p:cNvSpPr/>
              <p:nvPr/>
            </p:nvSpPr>
            <p:spPr>
              <a:xfrm>
                <a:off x="-1107095" y="-654489"/>
                <a:ext cx="1630925"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08" name="Google Shape;2208;p226"/>
              <p:cNvSpPr txBox="1"/>
              <p:nvPr/>
            </p:nvSpPr>
            <p:spPr>
              <a:xfrm>
                <a:off x="-1073010" y="-551961"/>
                <a:ext cx="1617024"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ORDER BY</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09" name="Google Shape;2209;p226"/>
              <p:cNvSpPr/>
              <p:nvPr/>
            </p:nvSpPr>
            <p:spPr>
              <a:xfrm>
                <a:off x="965864" y="-654489"/>
                <a:ext cx="1630925"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10" name="Google Shape;2210;p226"/>
              <p:cNvSpPr txBox="1"/>
              <p:nvPr/>
            </p:nvSpPr>
            <p:spPr>
              <a:xfrm>
                <a:off x="1003018" y="-562879"/>
                <a:ext cx="1581066" cy="270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a:solidFill>
                      <a:schemeClr val="dk1"/>
                    </a:solidFill>
                    <a:latin typeface="Arial" panose="020B0604020202020204"/>
                    <a:ea typeface="Arial" panose="020B0604020202020204"/>
                    <a:cs typeface="Arial" panose="020B0604020202020204"/>
                    <a:sym typeface="Arial" panose="020B0604020202020204"/>
                  </a:rPr>
                  <a:t>LIMIT</a:t>
                </a: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2211" name="Google Shape;2211;p226"/>
            <p:cNvSpPr/>
            <p:nvPr/>
          </p:nvSpPr>
          <p:spPr>
            <a:xfrm>
              <a:off x="8747143" y="559756"/>
              <a:ext cx="288033"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2212" name="Google Shape;2212;p226"/>
          <p:cNvSpPr txBox="1"/>
          <p:nvPr/>
        </p:nvSpPr>
        <p:spPr>
          <a:xfrm>
            <a:off x="168137" y="138336"/>
            <a:ext cx="7944087" cy="9144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sequence of clauses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2216" name="Shape 2216"/>
        <p:cNvGrpSpPr/>
        <p:nvPr/>
      </p:nvGrpSpPr>
      <p:grpSpPr>
        <a:xfrm>
          <a:off x="0" y="0"/>
          <a:ext cx="0" cy="0"/>
          <a:chOff x="0" y="0"/>
          <a:chExt cx="0" cy="0"/>
        </a:xfrm>
      </p:grpSpPr>
      <p:pic>
        <p:nvPicPr>
          <p:cNvPr id="2217" name="Google Shape;2217;p227" descr="mysql limit offset"/>
          <p:cNvPicPr preferRelativeResize="0"/>
          <p:nvPr/>
        </p:nvPicPr>
        <p:blipFill rotWithShape="1">
          <a:blip r:embed="rId1"/>
          <a:srcRect/>
          <a:stretch>
            <a:fillRect/>
          </a:stretch>
        </p:blipFill>
        <p:spPr>
          <a:xfrm>
            <a:off x="191344" y="149954"/>
            <a:ext cx="4012149" cy="2702982"/>
          </a:xfrm>
          <a:prstGeom prst="rect">
            <a:avLst/>
          </a:prstGeom>
          <a:noFill/>
          <a:ln>
            <a:noFill/>
          </a:ln>
        </p:spPr>
      </p:pic>
      <p:sp>
        <p:nvSpPr>
          <p:cNvPr id="2218" name="Google Shape;2218;p227"/>
          <p:cNvSpPr txBox="1"/>
          <p:nvPr/>
        </p:nvSpPr>
        <p:spPr>
          <a:xfrm>
            <a:off x="1676977" y="22860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row limiting clause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219" name="Google Shape;2219;p227"/>
          <p:cNvSpPr/>
          <p:nvPr/>
        </p:nvSpPr>
        <p:spPr>
          <a:xfrm>
            <a:off x="4206050" y="3172906"/>
            <a:ext cx="4194206" cy="40761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LIMIT is applied after HAVING</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220" name="Google Shape;2220;p227"/>
          <p:cNvSpPr/>
          <p:nvPr/>
        </p:nvSpPr>
        <p:spPr>
          <a:xfrm>
            <a:off x="337545" y="3713722"/>
            <a:ext cx="11453454" cy="129266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LIMIT enables you to pull a section of rows from the middle of a result set. Specify two values: The number of rows to skip at the beginning of the result set, and the number of rows to return.</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21" name="Google Shape;2221;p227"/>
          <p:cNvSpPr/>
          <p:nvPr/>
        </p:nvSpPr>
        <p:spPr>
          <a:xfrm>
            <a:off x="5303913" y="587738"/>
            <a:ext cx="4723785"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222" name="Google Shape;2222;p227"/>
          <p:cNvSpPr/>
          <p:nvPr/>
        </p:nvSpPr>
        <p:spPr>
          <a:xfrm>
            <a:off x="369273" y="5229201"/>
            <a:ext cx="11453454" cy="11387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Limit value are </a:t>
            </a:r>
            <a:r>
              <a:rPr lang="en-IN" sz="1800">
                <a:solidFill>
                  <a:srgbClr val="A40052"/>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to be given within </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b="1">
                <a:solidFill>
                  <a:srgbClr val="7F7F7F"/>
                </a:solidFill>
                <a:latin typeface="Arial" panose="020B0604020202020204"/>
                <a:ea typeface="Arial" panose="020B0604020202020204"/>
                <a:cs typeface="Arial" panose="020B0604020202020204"/>
                <a:sym typeface="Arial" panose="020B0604020202020204"/>
              </a:rPr>
              <a:t>. . . </a:t>
            </a:r>
            <a:r>
              <a:rPr lang="en-IN" sz="1800" b="1">
                <a:solidFill>
                  <a:schemeClr val="dk1"/>
                </a:solidFill>
                <a:latin typeface="Arial" panose="020B0604020202020204"/>
                <a:ea typeface="Arial" panose="020B0604020202020204"/>
                <a:cs typeface="Arial" panose="020B0604020202020204"/>
                <a:sym typeface="Arial" panose="020B0604020202020204"/>
              </a:rPr>
              <a:t>)</a:t>
            </a:r>
            <a:endParaRPr lang="en-IN" sz="1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Limit takes one or two numeric arguments, which must both be </a:t>
            </a:r>
            <a:r>
              <a:rPr lang="en-IN" sz="1800" b="1">
                <a:solidFill>
                  <a:schemeClr val="dk1"/>
                </a:solidFill>
                <a:latin typeface="Arial" panose="020B0604020202020204"/>
                <a:ea typeface="Arial" panose="020B0604020202020204"/>
                <a:cs typeface="Arial" panose="020B0604020202020204"/>
                <a:sym typeface="Arial" panose="020B0604020202020204"/>
              </a:rPr>
              <a:t>non-negative</a:t>
            </a:r>
            <a:r>
              <a:rPr lang="en-IN" sz="1800">
                <a:solidFill>
                  <a:schemeClr val="dk1"/>
                </a:solidFill>
                <a:latin typeface="Arial" panose="020B0604020202020204"/>
                <a:ea typeface="Arial" panose="020B0604020202020204"/>
                <a:cs typeface="Arial" panose="020B0604020202020204"/>
                <a:sym typeface="Arial" panose="020B0604020202020204"/>
              </a:rPr>
              <a:t> integer value.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223" name="Google Shape;2223;p227"/>
          <p:cNvCxnSpPr/>
          <p:nvPr/>
        </p:nvCxnSpPr>
        <p:spPr>
          <a:xfrm>
            <a:off x="479376" y="5157192"/>
            <a:ext cx="11089232" cy="0"/>
          </a:xfrm>
          <a:prstGeom prst="straightConnector1">
            <a:avLst/>
          </a:prstGeom>
          <a:noFill/>
          <a:ln w="9525" cap="flat" cmpd="sng">
            <a:solidFill>
              <a:schemeClr val="accent1"/>
            </a:solidFill>
            <a:prstDash val="solid"/>
            <a:round/>
            <a:headEnd type="none" w="sm" len="sm"/>
            <a:tailEnd type="none" w="sm" len="sm"/>
          </a:ln>
        </p:spPr>
      </p:cxnSp>
      <p:cxnSp>
        <p:nvCxnSpPr>
          <p:cNvPr id="2224" name="Google Shape;2224;p227"/>
          <p:cNvCxnSpPr/>
          <p:nvPr/>
        </p:nvCxnSpPr>
        <p:spPr>
          <a:xfrm>
            <a:off x="465165" y="6525344"/>
            <a:ext cx="11089232"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2228" name="Shape 2228"/>
        <p:cNvGrpSpPr/>
        <p:nvPr/>
      </p:nvGrpSpPr>
      <p:grpSpPr>
        <a:xfrm>
          <a:off x="0" y="0"/>
          <a:ext cx="0" cy="0"/>
          <a:chOff x="0" y="0"/>
          <a:chExt cx="0" cy="0"/>
        </a:xfrm>
      </p:grpSpPr>
      <p:sp>
        <p:nvSpPr>
          <p:cNvPr id="2229" name="Google Shape;2229;p228"/>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limit</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2230" name="Google Shape;2230;p228"/>
          <p:cNvGrpSpPr/>
          <p:nvPr/>
        </p:nvGrpSpPr>
        <p:grpSpPr>
          <a:xfrm>
            <a:off x="335360" y="2852936"/>
            <a:ext cx="10539515" cy="1502780"/>
            <a:chOff x="239813" y="3170687"/>
            <a:chExt cx="10539515" cy="1502780"/>
          </a:xfrm>
        </p:grpSpPr>
        <p:grpSp>
          <p:nvGrpSpPr>
            <p:cNvPr id="2231" name="Google Shape;2231;p228"/>
            <p:cNvGrpSpPr/>
            <p:nvPr/>
          </p:nvGrpSpPr>
          <p:grpSpPr>
            <a:xfrm>
              <a:off x="239813" y="3170687"/>
              <a:ext cx="10539515" cy="1502780"/>
              <a:chOff x="695400" y="1745011"/>
              <a:chExt cx="10539515" cy="1502780"/>
            </a:xfrm>
          </p:grpSpPr>
          <p:grpSp>
            <p:nvGrpSpPr>
              <p:cNvPr id="2232" name="Google Shape;2232;p228"/>
              <p:cNvGrpSpPr/>
              <p:nvPr/>
            </p:nvGrpSpPr>
            <p:grpSpPr>
              <a:xfrm>
                <a:off x="695400" y="1835990"/>
                <a:ext cx="8952150" cy="1304978"/>
                <a:chOff x="267703" y="1600839"/>
                <a:chExt cx="8952150" cy="1304978"/>
              </a:xfrm>
            </p:grpSpPr>
            <p:sp>
              <p:nvSpPr>
                <p:cNvPr id="2233" name="Google Shape;2233;p228"/>
                <p:cNvSpPr/>
                <p:nvPr/>
              </p:nvSpPr>
              <p:spPr>
                <a:xfrm>
                  <a:off x="5797328" y="1609673"/>
                  <a:ext cx="2736304" cy="1296144"/>
                </a:xfrm>
                <a:prstGeom prst="rect">
                  <a:avLst/>
                </a:prstGeom>
                <a:solidFill>
                  <a:schemeClr val="lt1"/>
                </a:solidFill>
                <a:ln w="1905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2234" name="Google Shape;2234;p228"/>
                <p:cNvGrpSpPr/>
                <p:nvPr/>
              </p:nvGrpSpPr>
              <p:grpSpPr>
                <a:xfrm>
                  <a:off x="1651832" y="1600839"/>
                  <a:ext cx="7568021" cy="1296144"/>
                  <a:chOff x="31591" y="1556792"/>
                  <a:chExt cx="7568021" cy="1296144"/>
                </a:xfrm>
              </p:grpSpPr>
              <p:grpSp>
                <p:nvGrpSpPr>
                  <p:cNvPr id="2235" name="Google Shape;2235;p228"/>
                  <p:cNvGrpSpPr/>
                  <p:nvPr/>
                </p:nvGrpSpPr>
                <p:grpSpPr>
                  <a:xfrm>
                    <a:off x="669977" y="1556792"/>
                    <a:ext cx="6238644" cy="1296144"/>
                    <a:chOff x="669977" y="1556792"/>
                    <a:chExt cx="6238644" cy="1296144"/>
                  </a:xfrm>
                </p:grpSpPr>
                <p:sp>
                  <p:nvSpPr>
                    <p:cNvPr id="2236" name="Google Shape;2236;p228"/>
                    <p:cNvSpPr/>
                    <p:nvPr/>
                  </p:nvSpPr>
                  <p:spPr>
                    <a:xfrm>
                      <a:off x="669977" y="1556792"/>
                      <a:ext cx="2736304" cy="1296144"/>
                    </a:xfrm>
                    <a:prstGeom prst="rect">
                      <a:avLst/>
                    </a:prstGeom>
                    <a:solidFill>
                      <a:schemeClr val="lt1"/>
                    </a:solidFill>
                    <a:ln w="1905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37" name="Google Shape;2237;p228"/>
                    <p:cNvSpPr txBox="1"/>
                    <p:nvPr/>
                  </p:nvSpPr>
                  <p:spPr>
                    <a:xfrm>
                      <a:off x="4218751" y="1620089"/>
                      <a:ext cx="267985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LIMIT</a:t>
                      </a:r>
                      <a:endParaRPr sz="32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238" name="Google Shape;2238;p228"/>
                    <p:cNvSpPr txBox="1"/>
                    <p:nvPr/>
                  </p:nvSpPr>
                  <p:spPr>
                    <a:xfrm>
                      <a:off x="4228767" y="2115523"/>
                      <a:ext cx="267985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1, 5  </a:t>
                      </a:r>
                      <a:r>
                        <a:rPr lang="en-IN" sz="2000">
                          <a:solidFill>
                            <a:srgbClr val="FF0000"/>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  5 offset 1</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grpSp>
              <p:sp>
                <p:nvSpPr>
                  <p:cNvPr id="2239" name="Google Shape;2239;p228"/>
                  <p:cNvSpPr/>
                  <p:nvPr/>
                </p:nvSpPr>
                <p:spPr>
                  <a:xfrm>
                    <a:off x="3509313" y="1857396"/>
                    <a:ext cx="606406" cy="694935"/>
                  </a:xfrm>
                  <a:prstGeom prst="rightArrow">
                    <a:avLst>
                      <a:gd name="adj1" fmla="val 50000"/>
                      <a:gd name="adj2" fmla="val 50000"/>
                    </a:avLst>
                  </a:prstGeom>
                  <a:solidFill>
                    <a:srgbClr val="F6C12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40" name="Google Shape;2240;p228"/>
                  <p:cNvSpPr/>
                  <p:nvPr/>
                </p:nvSpPr>
                <p:spPr>
                  <a:xfrm>
                    <a:off x="31591" y="1857396"/>
                    <a:ext cx="606406" cy="694935"/>
                  </a:xfrm>
                  <a:prstGeom prst="rightArrow">
                    <a:avLst>
                      <a:gd name="adj1" fmla="val 50000"/>
                      <a:gd name="adj2" fmla="val 50000"/>
                    </a:avLst>
                  </a:prstGeom>
                  <a:solidFill>
                    <a:srgbClr val="F6C12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41" name="Google Shape;2241;p228"/>
                  <p:cNvSpPr/>
                  <p:nvPr/>
                </p:nvSpPr>
                <p:spPr>
                  <a:xfrm>
                    <a:off x="6993206" y="1857396"/>
                    <a:ext cx="606406" cy="694935"/>
                  </a:xfrm>
                  <a:prstGeom prst="rightArrow">
                    <a:avLst>
                      <a:gd name="adj1" fmla="val 50000"/>
                      <a:gd name="adj2" fmla="val 50000"/>
                    </a:avLst>
                  </a:prstGeom>
                  <a:solidFill>
                    <a:srgbClr val="F6C12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2242" name="Google Shape;2242;p228"/>
                <p:cNvSpPr/>
                <p:nvPr/>
              </p:nvSpPr>
              <p:spPr>
                <a:xfrm>
                  <a:off x="267703" y="1609674"/>
                  <a:ext cx="1296144" cy="1296143"/>
                </a:xfrm>
                <a:prstGeom prst="flowChartMagneticDisk">
                  <a:avLst/>
                </a:prstGeom>
                <a:solidFill>
                  <a:srgbClr val="F6F7E3"/>
                </a:solidFill>
                <a:ln w="1905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43" name="Google Shape;2243;p228"/>
                <p:cNvSpPr txBox="1"/>
                <p:nvPr/>
              </p:nvSpPr>
              <p:spPr>
                <a:xfrm>
                  <a:off x="2294543" y="1672970"/>
                  <a:ext cx="272676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SELECT</a:t>
                  </a:r>
                  <a:endParaRPr sz="32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244" name="Google Shape;2244;p228"/>
                <p:cNvSpPr txBox="1"/>
                <p:nvPr/>
              </p:nvSpPr>
              <p:spPr>
                <a:xfrm>
                  <a:off x="2294543" y="2229960"/>
                  <a:ext cx="2726768"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rgbClr val="945D4A"/>
                      </a:solidFill>
                      <a:latin typeface="Arial" panose="020B0604020202020204"/>
                      <a:ea typeface="Arial" panose="020B0604020202020204"/>
                      <a:cs typeface="Arial" panose="020B0604020202020204"/>
                      <a:sym typeface="Arial" panose="020B0604020202020204"/>
                    </a:rPr>
                    <a:t>*</a:t>
                  </a:r>
                  <a:endParaRPr lang="en-IN" sz="2000">
                    <a:solidFill>
                      <a:srgbClr val="945D4A"/>
                    </a:solidFill>
                    <a:latin typeface="Arial" panose="020B0604020202020204"/>
                    <a:ea typeface="Arial" panose="020B0604020202020204"/>
                    <a:cs typeface="Arial" panose="020B0604020202020204"/>
                    <a:sym typeface="Arial" panose="020B0604020202020204"/>
                  </a:endParaRPr>
                </a:p>
              </p:txBody>
            </p:sp>
          </p:grpSp>
          <p:sp>
            <p:nvSpPr>
              <p:cNvPr id="2245" name="Google Shape;2245;p228"/>
              <p:cNvSpPr/>
              <p:nvPr/>
            </p:nvSpPr>
            <p:spPr>
              <a:xfrm>
                <a:off x="9732135" y="1745011"/>
                <a:ext cx="1502780" cy="1502780"/>
              </a:xfrm>
              <a:prstGeom prst="ellipse">
                <a:avLst/>
              </a:prstGeom>
              <a:noFill/>
              <a:ln w="3810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46" name="Google Shape;2246;p228"/>
              <p:cNvSpPr txBox="1"/>
              <p:nvPr/>
            </p:nvSpPr>
            <p:spPr>
              <a:xfrm>
                <a:off x="9783815" y="2296346"/>
                <a:ext cx="145110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output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grpSp>
        <p:sp>
          <p:nvSpPr>
            <p:cNvPr id="2247" name="Google Shape;2247;p228"/>
            <p:cNvSpPr txBox="1"/>
            <p:nvPr/>
          </p:nvSpPr>
          <p:spPr>
            <a:xfrm>
              <a:off x="263352" y="3199328"/>
              <a:ext cx="1324285"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READ</a:t>
              </a:r>
              <a:endParaRPr lang="en-IN" sz="3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IN" sz="2000" b="1">
                  <a:solidFill>
                    <a:schemeClr val="dk1"/>
                  </a:solidFill>
                  <a:latin typeface="Arial" panose="020B0604020202020204"/>
                  <a:ea typeface="Arial" panose="020B0604020202020204"/>
                  <a:cs typeface="Arial" panose="020B0604020202020204"/>
                  <a:sym typeface="Arial" panose="020B0604020202020204"/>
                </a:rPr>
                <a:t>FROM</a:t>
              </a:r>
              <a:endParaRPr lang="en-IN" sz="2000" b="1">
                <a:solidFill>
                  <a:schemeClr val="dk1"/>
                </a:solidFill>
                <a:latin typeface="Arial" panose="020B0604020202020204"/>
                <a:ea typeface="Arial" panose="020B0604020202020204"/>
                <a:cs typeface="Arial" panose="020B0604020202020204"/>
                <a:sym typeface="Arial" panose="020B0604020202020204"/>
              </a:endParaRPr>
            </a:p>
          </p:txBody>
        </p:sp>
        <p:sp>
          <p:nvSpPr>
            <p:cNvPr id="2248" name="Google Shape;2248;p228"/>
            <p:cNvSpPr txBox="1"/>
            <p:nvPr/>
          </p:nvSpPr>
          <p:spPr>
            <a:xfrm>
              <a:off x="258140" y="4020452"/>
              <a:ext cx="126276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emp</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grpSp>
      <p:sp>
        <p:nvSpPr>
          <p:cNvPr id="2249" name="Google Shape;2249;p228"/>
          <p:cNvSpPr/>
          <p:nvPr/>
        </p:nvSpPr>
        <p:spPr>
          <a:xfrm>
            <a:off x="194971" y="589412"/>
            <a:ext cx="11451963" cy="96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endParaRPr lang="en-IN" sz="2000" b="1" i="1">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 LIMIT { [offset,] row_count | row_count OFFSET offset }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250" name="Google Shape;2250;p228"/>
          <p:cNvSpPr/>
          <p:nvPr/>
        </p:nvSpPr>
        <p:spPr>
          <a:xfrm>
            <a:off x="244333" y="2276872"/>
            <a:ext cx="11353239" cy="46481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emp </a:t>
            </a:r>
            <a:r>
              <a:rPr lang="en-IN" sz="1800">
                <a:solidFill>
                  <a:srgbClr val="0077AA"/>
                </a:solidFill>
                <a:latin typeface="Arial" panose="020B0604020202020204"/>
                <a:ea typeface="Arial" panose="020B0604020202020204"/>
                <a:cs typeface="Arial" panose="020B0604020202020204"/>
                <a:sym typeface="Arial" panose="020B0604020202020204"/>
              </a:rPr>
              <a:t>LIMIT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5</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OFFSET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51" name="Google Shape;2251;p228"/>
          <p:cNvSpPr/>
          <p:nvPr/>
        </p:nvSpPr>
        <p:spPr>
          <a:xfrm>
            <a:off x="194972" y="1763524"/>
            <a:ext cx="118056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You can specify an offset using OFFSET from where SELECT will start returning records. By</a:t>
            </a:r>
            <a:r>
              <a:rPr lang="en-IN" sz="1800" b="1" i="1">
                <a:solidFill>
                  <a:srgbClr val="C74C49"/>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default</a:t>
            </a:r>
            <a:r>
              <a:rPr lang="en-IN" sz="1800" b="1" i="1">
                <a:solidFill>
                  <a:srgbClr val="C74C49"/>
                </a:solidFill>
                <a:latin typeface="Arial" panose="020B0604020202020204"/>
                <a:ea typeface="Arial" panose="020B0604020202020204"/>
                <a:cs typeface="Arial" panose="020B0604020202020204"/>
                <a:sym typeface="Arial" panose="020B0604020202020204"/>
              </a:rPr>
              <a:t> offset is zero.</a:t>
            </a:r>
            <a:endParaRPr sz="2000" b="1" i="1">
              <a:solidFill>
                <a:srgbClr val="C74C49"/>
              </a:solidFill>
              <a:latin typeface="Arial" panose="020B0604020202020204"/>
              <a:ea typeface="Arial" panose="020B0604020202020204"/>
              <a:cs typeface="Arial" panose="020B0604020202020204"/>
              <a:sym typeface="Arial" panose="020B0604020202020204"/>
            </a:endParaRPr>
          </a:p>
        </p:txBody>
      </p:sp>
      <p:sp>
        <p:nvSpPr>
          <p:cNvPr id="2252" name="Google Shape;2252;p228"/>
          <p:cNvSpPr/>
          <p:nvPr/>
        </p:nvSpPr>
        <p:spPr>
          <a:xfrm>
            <a:off x="221104" y="4509120"/>
            <a:ext cx="11354717" cy="212686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student </a:t>
            </a:r>
            <a:r>
              <a:rPr lang="en-IN" sz="1800">
                <a:solidFill>
                  <a:srgbClr val="0077AA"/>
                </a:solidFill>
                <a:latin typeface="Arial" panose="020B0604020202020204"/>
                <a:ea typeface="Arial" panose="020B0604020202020204"/>
                <a:cs typeface="Arial" panose="020B0604020202020204"/>
                <a:sym typeface="Arial" panose="020B0604020202020204"/>
              </a:rPr>
              <a:t>LIMIT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5</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student </a:t>
            </a:r>
            <a:r>
              <a:rPr lang="en-IN" sz="1800">
                <a:solidFill>
                  <a:srgbClr val="0077AA"/>
                </a:solidFill>
                <a:latin typeface="Arial" panose="020B0604020202020204"/>
                <a:ea typeface="Arial" panose="020B0604020202020204"/>
                <a:cs typeface="Arial" panose="020B0604020202020204"/>
                <a:sym typeface="Arial" panose="020B0604020202020204"/>
              </a:rPr>
              <a:t>LIMIT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5</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student </a:t>
            </a:r>
            <a:r>
              <a:rPr lang="en-IN" sz="1800">
                <a:solidFill>
                  <a:srgbClr val="0077AA"/>
                </a:solidFill>
                <a:latin typeface="Arial" panose="020B0604020202020204"/>
                <a:ea typeface="Arial" panose="020B0604020202020204"/>
                <a:cs typeface="Arial" panose="020B0604020202020204"/>
                <a:sym typeface="Arial" panose="020B0604020202020204"/>
              </a:rPr>
              <a:t>LIMIT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5</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offset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RAND()</a:t>
            </a:r>
            <a:r>
              <a:rPr lang="en-IN" sz="1800">
                <a:solidFill>
                  <a:schemeClr val="dk1"/>
                </a:solidFill>
                <a:latin typeface="Arial" panose="020B0604020202020204"/>
                <a:ea typeface="Arial" panose="020B0604020202020204"/>
                <a:cs typeface="Arial" panose="020B0604020202020204"/>
                <a:sym typeface="Arial" panose="020B0604020202020204"/>
              </a:rPr>
              <a:t>, student.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student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LIMIT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student.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student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rgbClr val="DD4A68"/>
                </a:solidFill>
                <a:latin typeface="Arial" panose="020B0604020202020204"/>
                <a:ea typeface="Arial" panose="020B0604020202020204"/>
                <a:cs typeface="Arial" panose="020B0604020202020204"/>
                <a:sym typeface="Arial" panose="020B0604020202020204"/>
              </a:rPr>
              <a:t> RAND() </a:t>
            </a:r>
            <a:r>
              <a:rPr lang="en-IN" sz="1800">
                <a:solidFill>
                  <a:srgbClr val="0077AA"/>
                </a:solidFill>
                <a:latin typeface="Arial" panose="020B0604020202020204"/>
                <a:ea typeface="Arial" panose="020B0604020202020204"/>
                <a:cs typeface="Arial" panose="020B0604020202020204"/>
                <a:sym typeface="Arial" panose="020B0604020202020204"/>
              </a:rPr>
              <a:t>LIMIT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2256" name="Shape 2256"/>
        <p:cNvGrpSpPr/>
        <p:nvPr/>
      </p:nvGrpSpPr>
      <p:grpSpPr>
        <a:xfrm>
          <a:off x="0" y="0"/>
          <a:ext cx="0" cy="0"/>
          <a:chOff x="0" y="0"/>
          <a:chExt cx="0" cy="0"/>
        </a:xfrm>
      </p:grpSpPr>
      <p:sp>
        <p:nvSpPr>
          <p:cNvPr id="2257" name="Google Shape;2257;p229"/>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order by clause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258" name="Google Shape;2258;p229"/>
          <p:cNvSpPr/>
          <p:nvPr/>
        </p:nvSpPr>
        <p:spPr>
          <a:xfrm>
            <a:off x="263352" y="130314"/>
            <a:ext cx="11737304"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259" name="Google Shape;2259;p229"/>
          <p:cNvSpPr/>
          <p:nvPr/>
        </p:nvSpPr>
        <p:spPr>
          <a:xfrm>
            <a:off x="303539" y="3124200"/>
            <a:ext cx="11584921" cy="73693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SQL allows the user to order the tuples in the result of a query by the values of one or more of the attributes that appear in the query result, by using the ORDER BY clause.</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260" name="Google Shape;2260;p229"/>
          <p:cNvSpPr/>
          <p:nvPr/>
        </p:nvSpPr>
        <p:spPr>
          <a:xfrm>
            <a:off x="303539" y="4052098"/>
            <a:ext cx="11737304" cy="218521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default sort order is ascending </a:t>
            </a:r>
            <a:r>
              <a:rPr lang="en-IN" sz="1800" b="1">
                <a:solidFill>
                  <a:schemeClr val="dk1"/>
                </a:solidFill>
                <a:latin typeface="Arial" panose="020B0604020202020204"/>
                <a:ea typeface="Arial" panose="020B0604020202020204"/>
                <a:cs typeface="Arial" panose="020B0604020202020204"/>
                <a:sym typeface="Arial" panose="020B0604020202020204"/>
              </a:rPr>
              <a:t>ASC</a:t>
            </a:r>
            <a:r>
              <a:rPr lang="en-IN" sz="1800">
                <a:solidFill>
                  <a:schemeClr val="dk1"/>
                </a:solidFill>
                <a:latin typeface="Arial" panose="020B0604020202020204"/>
                <a:ea typeface="Arial" panose="020B0604020202020204"/>
                <a:cs typeface="Arial" panose="020B0604020202020204"/>
                <a:sym typeface="Arial" panose="020B0604020202020204"/>
              </a:rPr>
              <a:t>, with smallest values first. To sort in descending (reverse) order, add the </a:t>
            </a:r>
            <a:r>
              <a:rPr lang="en-IN" sz="1800" b="1">
                <a:solidFill>
                  <a:schemeClr val="dk1"/>
                </a:solidFill>
                <a:latin typeface="Arial" panose="020B0604020202020204"/>
                <a:ea typeface="Arial" panose="020B0604020202020204"/>
                <a:cs typeface="Arial" panose="020B0604020202020204"/>
                <a:sym typeface="Arial" panose="020B0604020202020204"/>
              </a:rPr>
              <a:t>DESC</a:t>
            </a:r>
            <a:r>
              <a:rPr lang="en-IN" sz="1800">
                <a:solidFill>
                  <a:schemeClr val="dk1"/>
                </a:solidFill>
                <a:latin typeface="Arial" panose="020B0604020202020204"/>
                <a:ea typeface="Arial" panose="020B0604020202020204"/>
                <a:cs typeface="Arial" panose="020B0604020202020204"/>
                <a:sym typeface="Arial" panose="020B0604020202020204"/>
              </a:rPr>
              <a:t> keyword to the name of the column you are sorting by.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1450" marR="0" lvl="0" indent="-1206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 sort on multiple columns, and you can sort different columns in different directions.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the </a:t>
            </a:r>
            <a:r>
              <a:rPr lang="en-IN" sz="1800" b="1">
                <a:solidFill>
                  <a:schemeClr val="dk1"/>
                </a:solidFill>
                <a:latin typeface="Arial" panose="020B0604020202020204"/>
                <a:ea typeface="Arial" panose="020B0604020202020204"/>
                <a:cs typeface="Arial" panose="020B0604020202020204"/>
                <a:sym typeface="Arial" panose="020B0604020202020204"/>
              </a:rPr>
              <a:t>ASC</a:t>
            </a:r>
            <a:r>
              <a:rPr lang="en-IN" sz="1800">
                <a:solidFill>
                  <a:schemeClr val="dk1"/>
                </a:solidFill>
                <a:latin typeface="Arial" panose="020B0604020202020204"/>
                <a:ea typeface="Arial" panose="020B0604020202020204"/>
                <a:cs typeface="Arial" panose="020B0604020202020204"/>
                <a:sym typeface="Arial" panose="020B0604020202020204"/>
              </a:rPr>
              <a:t> or </a:t>
            </a:r>
            <a:r>
              <a:rPr lang="en-IN" sz="1800" b="1">
                <a:solidFill>
                  <a:schemeClr val="dk1"/>
                </a:solidFill>
                <a:latin typeface="Arial" panose="020B0604020202020204"/>
                <a:ea typeface="Arial" panose="020B0604020202020204"/>
                <a:cs typeface="Arial" panose="020B0604020202020204"/>
                <a:sym typeface="Arial" panose="020B0604020202020204"/>
              </a:rPr>
              <a:t>DESC</a:t>
            </a:r>
            <a:r>
              <a:rPr lang="en-IN" sz="1800">
                <a:solidFill>
                  <a:schemeClr val="dk1"/>
                </a:solidFill>
                <a:latin typeface="Arial" panose="020B0604020202020204"/>
                <a:ea typeface="Arial" panose="020B0604020202020204"/>
                <a:cs typeface="Arial" panose="020B0604020202020204"/>
                <a:sym typeface="Arial" panose="020B0604020202020204"/>
              </a:rPr>
              <a:t> modifier is not provided in the ORDER BY clause, the results will be sorted by expression in </a:t>
            </a:r>
            <a:r>
              <a:rPr lang="en-IN" sz="1800" b="1">
                <a:solidFill>
                  <a:schemeClr val="dk1"/>
                </a:solidFill>
                <a:latin typeface="Arial" panose="020B0604020202020204"/>
                <a:ea typeface="Arial" panose="020B0604020202020204"/>
                <a:cs typeface="Arial" panose="020B0604020202020204"/>
                <a:sym typeface="Arial" panose="020B0604020202020204"/>
              </a:rPr>
              <a:t>ASC </a:t>
            </a:r>
            <a:r>
              <a:rPr lang="en-IN" sz="1800">
                <a:solidFill>
                  <a:schemeClr val="dk1"/>
                </a:solidFill>
                <a:latin typeface="Arial" panose="020B0604020202020204"/>
                <a:ea typeface="Arial" panose="020B0604020202020204"/>
                <a:cs typeface="Arial" panose="020B0604020202020204"/>
                <a:sym typeface="Arial" panose="020B0604020202020204"/>
              </a:rPr>
              <a:t>(ascending) order. This is equivalent to ORDER BY expression ASC.</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61" name="Google Shape;2261;p229"/>
          <p:cNvSpPr/>
          <p:nvPr/>
        </p:nvSpPr>
        <p:spPr>
          <a:xfrm>
            <a:off x="191345" y="1434157"/>
            <a:ext cx="8838049"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id </a:t>
            </a:r>
            <a:r>
              <a:rPr lang="en-IN" sz="1800">
                <a:solidFill>
                  <a:schemeClr val="dk1"/>
                </a:solidFill>
                <a:latin typeface="Arial" panose="020B0604020202020204"/>
                <a:ea typeface="Arial" panose="020B0604020202020204"/>
                <a:cs typeface="Arial" panose="020B0604020202020204"/>
                <a:sym typeface="Arial" panose="020B0604020202020204"/>
              </a:rPr>
              <a:t>AS</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tbl_name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ORDER BY</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id </a:t>
            </a:r>
            <a:r>
              <a:rPr lang="en-IN" sz="1800">
                <a:solidFill>
                  <a:schemeClr val="dk1"/>
                </a:solidFill>
                <a:latin typeface="Arial" panose="020B0604020202020204"/>
                <a:ea typeface="Arial" panose="020B0604020202020204"/>
                <a:cs typeface="Arial" panose="020B0604020202020204"/>
                <a:sym typeface="Arial" panose="020B0604020202020204"/>
              </a:rPr>
              <a:t>AS</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a:t>
            </a:r>
            <a:r>
              <a:rPr lang="en-IN" sz="1800">
                <a:solidFill>
                  <a:srgbClr val="6699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tbl_name</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ORDER BY</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262" name="Google Shape;2262;p229"/>
          <p:cNvSpPr/>
          <p:nvPr/>
        </p:nvSpPr>
        <p:spPr>
          <a:xfrm>
            <a:off x="191345" y="229116"/>
            <a:ext cx="11737304"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Nulls by default occur at the top, but you can use </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IsNull</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to assign default values, that will put it in the position you require. . The </a:t>
            </a:r>
            <a:r>
              <a:rPr lang="en-IN" sz="18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ISNULL()</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function tests whether an expression is NULL. If expression is a NULL value, the ISNULL() function returns 1. Otherwise, it returns 0.</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2266" name="Shape 2266"/>
        <p:cNvGrpSpPr/>
        <p:nvPr/>
      </p:nvGrpSpPr>
      <p:grpSpPr>
        <a:xfrm>
          <a:off x="0" y="0"/>
          <a:ext cx="0" cy="0"/>
          <a:chOff x="0" y="0"/>
          <a:chExt cx="0" cy="0"/>
        </a:xfrm>
      </p:grpSpPr>
      <p:sp>
        <p:nvSpPr>
          <p:cNvPr id="2267" name="Google Shape;2267;p230"/>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order by </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268" name="Google Shape;2268;p230"/>
          <p:cNvSpPr/>
          <p:nvPr/>
        </p:nvSpPr>
        <p:spPr>
          <a:xfrm>
            <a:off x="191346" y="1596947"/>
            <a:ext cx="10323680" cy="96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n</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endParaRPr lang="en-IN" sz="2000" b="1" i="1">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[ORDER BY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expr </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position}  [ASC </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DESC]</a:t>
            </a:r>
            <a:r>
              <a:rPr lang="en-IN" sz="2000">
                <a:solidFill>
                  <a:srgbClr val="000000"/>
                </a:solidFill>
                <a:latin typeface="Arial" panose="020B0604020202020204"/>
                <a:ea typeface="Arial" panose="020B0604020202020204"/>
                <a:cs typeface="Arial" panose="020B0604020202020204"/>
                <a:sym typeface="Arial" panose="020B0604020202020204"/>
              </a:rPr>
              <a:t> ,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269" name="Google Shape;2269;p230"/>
          <p:cNvSpPr/>
          <p:nvPr/>
        </p:nvSpPr>
        <p:spPr>
          <a:xfrm>
            <a:off x="119336" y="680593"/>
            <a:ext cx="11881320" cy="70788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When doing an ORDER BY, NULL values are placed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first</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if you do ORDER BY ... ASC and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last</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if you do ORDER BY ... DESC.</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270" name="Google Shape;2270;p230"/>
          <p:cNvSpPr/>
          <p:nvPr/>
        </p:nvSpPr>
        <p:spPr>
          <a:xfrm>
            <a:off x="191347" y="2780928"/>
            <a:ext cx="10382989" cy="235352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b="1" i="1">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a:t>
            </a: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Ordered by attributes </a:t>
            </a:r>
            <a:r>
              <a:rPr lang="en-IN" sz="2000" i="1">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A</a:t>
            </a:r>
            <a:r>
              <a:rPr lang="en-IN" sz="2000" baseline="-25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1</a:t>
            </a: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i="1">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A</a:t>
            </a:r>
            <a:r>
              <a:rPr lang="en-IN" sz="2000" baseline="-25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2</a:t>
            </a: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i="1">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A</a:t>
            </a:r>
            <a:r>
              <a:rPr lang="en-IN" sz="2000" baseline="-25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3</a:t>
            </a: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3E5D77"/>
              </a:buClr>
              <a:buSzPts val="2000"/>
              <a:buFont typeface="Arial" panose="020B0604020202020204"/>
              <a:buChar char="•"/>
            </a:pP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Tuples are sorted by specified attributes</a:t>
            </a:r>
            <a:endPar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3E5D77"/>
              </a:buClr>
              <a:buSzPts val="2000"/>
              <a:buFont typeface="Arial" panose="020B0604020202020204"/>
              <a:buChar char="•"/>
            </a:pP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Results are sorted by </a:t>
            </a:r>
            <a:r>
              <a:rPr lang="en-IN" sz="2000" i="1">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A</a:t>
            </a:r>
            <a:r>
              <a:rPr lang="en-IN" sz="2000" baseline="-25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1</a:t>
            </a: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 first</a:t>
            </a:r>
            <a:endPar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3E5D77"/>
              </a:buClr>
              <a:buSzPts val="2000"/>
              <a:buFont typeface="Arial" panose="020B0604020202020204"/>
              <a:buChar char="•"/>
            </a:pP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Within each value of </a:t>
            </a:r>
            <a:r>
              <a:rPr lang="en-IN" sz="2000" i="1">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A</a:t>
            </a:r>
            <a:r>
              <a:rPr lang="en-IN" sz="2000" baseline="-25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1</a:t>
            </a: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 results are sorted by </a:t>
            </a:r>
            <a:r>
              <a:rPr lang="en-IN" sz="2000" i="1">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A</a:t>
            </a:r>
            <a:r>
              <a:rPr lang="en-IN" sz="2000" baseline="-25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2 </a:t>
            </a: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then within each value of </a:t>
            </a:r>
            <a:r>
              <a:rPr lang="en-IN" sz="2000" i="1">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A</a:t>
            </a:r>
            <a:r>
              <a:rPr lang="en-IN" sz="2000" baseline="-25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2</a:t>
            </a:r>
            <a:r>
              <a:rPr lang="en-IN" sz="2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 results are sorted by </a:t>
            </a:r>
            <a:r>
              <a:rPr lang="en-IN" sz="2000" i="1">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A</a:t>
            </a:r>
            <a:r>
              <a:rPr lang="en-IN" sz="2000" baseline="-25000">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3 </a:t>
            </a:r>
            <a:endParaRPr lang="en-IN" sz="2000" baseline="-25000">
              <a:solidFill>
                <a:srgbClr val="3E5D77"/>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271" name="Google Shape;2271;p230"/>
          <p:cNvSpPr txBox="1"/>
          <p:nvPr/>
        </p:nvSpPr>
        <p:spPr>
          <a:xfrm>
            <a:off x="191346" y="5588186"/>
            <a:ext cx="11449270" cy="7078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SELECT</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FROM</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1" i="1">
                <a:solidFill>
                  <a:srgbClr val="000000"/>
                </a:solidFill>
                <a:latin typeface="Arial" panose="020B0604020202020204"/>
                <a:ea typeface="Arial" panose="020B0604020202020204"/>
                <a:cs typeface="Arial" panose="020B0604020202020204"/>
                <a:sym typeface="Arial" panose="020B0604020202020204"/>
              </a:rPr>
              <a:t>r</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ORDER</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BY</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1">
                <a:solidFill>
                  <a:srgbClr val="000000"/>
                </a:solidFill>
                <a:latin typeface="Arial" panose="020B0604020202020204"/>
                <a:ea typeface="Arial" panose="020B0604020202020204"/>
                <a:cs typeface="Arial" panose="020B0604020202020204"/>
                <a:sym typeface="Arial" panose="020B0604020202020204"/>
              </a:rPr>
              <a:t>key_part1</a:t>
            </a:r>
            <a:r>
              <a:rPr lang="en-IN" sz="1800" i="1">
                <a:solidFill>
                  <a:srgbClr val="000000"/>
                </a:solidFill>
                <a:latin typeface="Arial" panose="020B0604020202020204"/>
                <a:ea typeface="Arial" panose="020B0604020202020204"/>
                <a:cs typeface="Arial" panose="020B0604020202020204"/>
                <a:sym typeface="Arial" panose="020B0604020202020204"/>
              </a:rPr>
              <a:t>, key_part2;</a:t>
            </a:r>
            <a:r>
              <a:rPr lang="en-IN" sz="1800" b="0" i="0">
                <a:solidFill>
                  <a:srgbClr val="999999"/>
                </a:solidFill>
                <a:latin typeface="Arial" panose="020B0604020202020204"/>
                <a:ea typeface="Arial" panose="020B0604020202020204"/>
                <a:cs typeface="Arial" panose="020B0604020202020204"/>
                <a:sym typeface="Arial" panose="020B0604020202020204"/>
              </a:rPr>
              <a:t>			</a:t>
            </a:r>
            <a:r>
              <a:rPr lang="en-IN" sz="1800" b="0" i="0">
                <a:solidFill>
                  <a:srgbClr val="39AE0A"/>
                </a:solidFill>
                <a:latin typeface="Arial" panose="020B0604020202020204"/>
                <a:ea typeface="Arial" panose="020B0604020202020204"/>
                <a:cs typeface="Arial" panose="020B0604020202020204"/>
                <a:sym typeface="Arial" panose="020B0604020202020204"/>
              </a:rPr>
              <a:t>// optimizer does not use the index.</a:t>
            </a:r>
            <a:endParaRPr lang="en-IN" sz="1800" b="0" i="0">
              <a:solidFill>
                <a:srgbClr val="39AE0A"/>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b="0" i="0">
              <a:solidFill>
                <a:srgbClr val="999999"/>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SELECT</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1">
                <a:solidFill>
                  <a:srgbClr val="000000"/>
                </a:solidFill>
                <a:latin typeface="Arial" panose="020B0604020202020204"/>
                <a:ea typeface="Arial" panose="020B0604020202020204"/>
                <a:cs typeface="Arial" panose="020B0604020202020204"/>
                <a:sym typeface="Arial" panose="020B0604020202020204"/>
              </a:rPr>
              <a:t>key_part1</a:t>
            </a:r>
            <a:r>
              <a:rPr lang="en-IN" sz="1800" b="0" i="0">
                <a:solidFill>
                  <a:srgbClr val="999999"/>
                </a:solidFill>
                <a:latin typeface="Arial" panose="020B0604020202020204"/>
                <a:ea typeface="Arial" panose="020B0604020202020204"/>
                <a:cs typeface="Arial" panose="020B0604020202020204"/>
                <a:sym typeface="Arial" panose="020B0604020202020204"/>
              </a:rPr>
              <a:t>,</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1">
                <a:solidFill>
                  <a:srgbClr val="000000"/>
                </a:solidFill>
                <a:latin typeface="Arial" panose="020B0604020202020204"/>
                <a:ea typeface="Arial" panose="020B0604020202020204"/>
                <a:cs typeface="Arial" panose="020B0604020202020204"/>
                <a:sym typeface="Arial" panose="020B0604020202020204"/>
              </a:rPr>
              <a:t>key_part2</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FROM</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1" i="1">
                <a:solidFill>
                  <a:srgbClr val="000000"/>
                </a:solidFill>
                <a:latin typeface="Arial" panose="020B0604020202020204"/>
                <a:ea typeface="Arial" panose="020B0604020202020204"/>
                <a:cs typeface="Arial" panose="020B0604020202020204"/>
                <a:sym typeface="Arial" panose="020B0604020202020204"/>
              </a:rPr>
              <a:t>r</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ORDER</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BY</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1">
                <a:solidFill>
                  <a:srgbClr val="000000"/>
                </a:solidFill>
                <a:latin typeface="Arial" panose="020B0604020202020204"/>
                <a:ea typeface="Arial" panose="020B0604020202020204"/>
                <a:cs typeface="Arial" panose="020B0604020202020204"/>
                <a:sym typeface="Arial" panose="020B0604020202020204"/>
              </a:rPr>
              <a:t>key_part1</a:t>
            </a:r>
            <a:r>
              <a:rPr lang="en-IN" sz="1800" b="0" i="0">
                <a:solidFill>
                  <a:srgbClr val="999999"/>
                </a:solidFill>
                <a:latin typeface="Arial" panose="020B0604020202020204"/>
                <a:ea typeface="Arial" panose="020B0604020202020204"/>
                <a:cs typeface="Arial" panose="020B0604020202020204"/>
                <a:sym typeface="Arial" panose="020B0604020202020204"/>
              </a:rPr>
              <a:t>,</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1">
                <a:solidFill>
                  <a:srgbClr val="000000"/>
                </a:solidFill>
                <a:latin typeface="Arial" panose="020B0604020202020204"/>
                <a:ea typeface="Arial" panose="020B0604020202020204"/>
                <a:cs typeface="Arial" panose="020B0604020202020204"/>
                <a:sym typeface="Arial" panose="020B0604020202020204"/>
              </a:rPr>
              <a:t>key_part2</a:t>
            </a:r>
            <a:r>
              <a:rPr lang="en-IN" sz="1800" b="0" i="0">
                <a:solidFill>
                  <a:srgbClr val="999999"/>
                </a:solidFill>
                <a:latin typeface="Arial" panose="020B0604020202020204"/>
                <a:ea typeface="Arial" panose="020B0604020202020204"/>
                <a:cs typeface="Arial" panose="020B0604020202020204"/>
                <a:sym typeface="Arial" panose="020B0604020202020204"/>
              </a:rPr>
              <a:t>;	</a:t>
            </a:r>
            <a:r>
              <a:rPr lang="en-IN" sz="1800">
                <a:solidFill>
                  <a:srgbClr val="39AE0A"/>
                </a:solidFill>
                <a:latin typeface="Arial" panose="020B0604020202020204"/>
                <a:ea typeface="Arial" panose="020B0604020202020204"/>
                <a:cs typeface="Arial" panose="020B0604020202020204"/>
                <a:sym typeface="Arial" panose="020B0604020202020204"/>
              </a:rPr>
              <a:t>// optimizer uses the index.</a:t>
            </a:r>
            <a:endParaRPr sz="1800">
              <a:solidFill>
                <a:srgbClr val="39AE0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showMasterSp="0">
  <p:cSld>
    <p:spTree>
      <p:nvGrpSpPr>
        <p:cNvPr id="302" name="Shape 302"/>
        <p:cNvGrpSpPr/>
        <p:nvPr/>
      </p:nvGrpSpPr>
      <p:grpSpPr>
        <a:xfrm>
          <a:off x="0" y="0"/>
          <a:ext cx="0" cy="0"/>
          <a:chOff x="0" y="0"/>
          <a:chExt cx="0" cy="0"/>
        </a:xfrm>
      </p:grpSpPr>
      <p:sp>
        <p:nvSpPr>
          <p:cNvPr id="303" name="Google Shape;303;p23"/>
          <p:cNvSpPr/>
          <p:nvPr/>
        </p:nvSpPr>
        <p:spPr>
          <a:xfrm>
            <a:off x="14649" y="260648"/>
            <a:ext cx="599869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rgbClr val="FF9900"/>
                </a:solidFill>
                <a:latin typeface="Arial" panose="020B0604020202020204"/>
                <a:ea typeface="Arial" panose="020B0604020202020204"/>
                <a:cs typeface="Arial" panose="020B0604020202020204"/>
                <a:sym typeface="Arial" panose="020B0604020202020204"/>
              </a:rPr>
              <a:t>difference between dbms and rdbms</a:t>
            </a:r>
            <a:endParaRPr sz="2800">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304" name="Google Shape;304;p23"/>
          <p:cNvGraphicFramePr/>
          <p:nvPr/>
        </p:nvGraphicFramePr>
        <p:xfrm>
          <a:off x="119336" y="836713"/>
          <a:ext cx="11953350" cy="4320525"/>
        </p:xfrm>
        <a:graphic>
          <a:graphicData uri="http://schemas.openxmlformats.org/drawingml/2006/table">
            <a:tbl>
              <a:tblPr>
                <a:noFill/>
                <a:tableStyleId>{8758F8C6-3098-461F-86E3-2B61A1FE9410}</a:tableStyleId>
              </a:tblPr>
              <a:tblGrid>
                <a:gridCol w="5976675"/>
                <a:gridCol w="5976675"/>
              </a:tblGrid>
              <a:tr h="506250">
                <a:tc>
                  <a:txBody>
                    <a:bodyPr/>
                    <a:lstStyle/>
                    <a:p>
                      <a:pPr marL="0" marR="0" lvl="0" indent="0" algn="ctr" rtl="0">
                        <a:spcBef>
                          <a:spcPts val="0"/>
                        </a:spcBef>
                        <a:spcAft>
                          <a:spcPts val="0"/>
                        </a:spcAft>
                        <a:buNone/>
                      </a:pPr>
                      <a:r>
                        <a:rPr lang="en-IN" sz="2000" b="1" u="none" strike="noStrike" cap="none">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DBMS</a:t>
                      </a:r>
                      <a:endParaRPr sz="2000" b="0" u="none" strike="noStrike" cap="none">
                        <a:solidFill>
                          <a:srgbClr val="3E5D77"/>
                        </a:solidFill>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tc>
                <a:tc>
                  <a:txBody>
                    <a:bodyPr/>
                    <a:lstStyle/>
                    <a:p>
                      <a:pPr marL="0" marR="0" lvl="0" indent="0" algn="ctr" rtl="0">
                        <a:spcBef>
                          <a:spcPts val="0"/>
                        </a:spcBef>
                        <a:spcAft>
                          <a:spcPts val="0"/>
                        </a:spcAft>
                        <a:buNone/>
                      </a:pPr>
                      <a:r>
                        <a:rPr lang="en-IN" sz="2000" b="1" u="none" strike="noStrike" cap="none">
                          <a:solidFill>
                            <a:srgbClr val="3E5D77"/>
                          </a:solidFill>
                          <a:latin typeface="Palatino Linotype" panose="02040502050505030304"/>
                          <a:ea typeface="Palatino Linotype" panose="02040502050505030304"/>
                          <a:cs typeface="Palatino Linotype" panose="02040502050505030304"/>
                          <a:sym typeface="Palatino Linotype" panose="02040502050505030304"/>
                        </a:rPr>
                        <a:t>RDBMS</a:t>
                      </a:r>
                      <a:endParaRPr sz="2000" b="0" u="none" strike="noStrike" cap="none">
                        <a:solidFill>
                          <a:srgbClr val="3E5D77"/>
                        </a:solidFill>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tc>
              </a:tr>
              <a:tr h="559225">
                <a:tc>
                  <a:txBody>
                    <a:bodyPr/>
                    <a:lstStyle/>
                    <a:p>
                      <a:pPr marL="285750" marR="0" lvl="0" indent="-285750" algn="l" rtl="0">
                        <a:lnSpc>
                          <a:spcPct val="100000"/>
                        </a:lnSpc>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Data is stored as file.</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tc>
                <a:tc>
                  <a:txBody>
                    <a:bodyPr/>
                    <a:lstStyle/>
                    <a:p>
                      <a:pPr marL="285750" marR="0" lvl="0" indent="-285750" algn="l" rtl="0">
                        <a:lnSpc>
                          <a:spcPct val="100000"/>
                        </a:lnSpc>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Data is stored as tables.</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50350" marR="50350" marT="50350" marB="50350" anchor="ctr"/>
                </a:tc>
              </a:tr>
              <a:tr h="770825">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There is no relationship between data in DBMS.</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Data is present in multiple tables which can be related to each other.</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r>
              <a:tr h="428350">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DBMS has no support for distributed databases.</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RDBMS supports distributed databases.</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r>
              <a:tr h="428350">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Normalization cannot be achieved.</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Normalization can be achieved.</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r>
              <a:tr h="428350">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DBMS supports single user at a time.</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RDBMS supports multiple users at a time.</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r>
              <a:tr h="428350">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Data Redundancy is common in DBMS.</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Data Redundancy can be reduced in RDBMS.</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r>
              <a:tr h="770825">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DBMS provides low level of security during data manipulation.</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c>
                  <a:txBody>
                    <a:bodyPr/>
                    <a:lstStyle/>
                    <a:p>
                      <a:pPr marL="285750" marR="0" lvl="0" indent="-285750" algn="l" rtl="0">
                        <a:spcBef>
                          <a:spcPts val="0"/>
                        </a:spcBef>
                        <a:spcAft>
                          <a:spcPts val="0"/>
                        </a:spcAft>
                        <a:buClr>
                          <a:schemeClr val="dk1"/>
                        </a:buClr>
                        <a:buSzPts val="1800"/>
                        <a:buFont typeface="Arial" panose="020B0604020202020204"/>
                        <a:buChar char="•"/>
                      </a:pPr>
                      <a:r>
                        <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rPr>
                        <a:t>RDBMS has high level of security during data manipulation.</a:t>
                      </a:r>
                      <a:endParaRPr lang="en-IN" sz="1800" u="none" strike="noStrike" cap="none">
                        <a:latin typeface="Palatino Linotype" panose="02040502050505030304"/>
                        <a:ea typeface="Palatino Linotype" panose="02040502050505030304"/>
                        <a:cs typeface="Palatino Linotype" panose="02040502050505030304"/>
                        <a:sym typeface="Palatino Linotype" panose="02040502050505030304"/>
                      </a:endParaRPr>
                    </a:p>
                  </a:txBody>
                  <a:tcPr marL="34375" marR="34375" marT="34375" marB="34375" anchor="ctr"/>
                </a:tc>
              </a:tr>
            </a:tbl>
          </a:graphicData>
        </a:graphic>
      </p:graphicFrame>
    </p:spTree>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2275" name="Shape 2275"/>
        <p:cNvGrpSpPr/>
        <p:nvPr/>
      </p:nvGrpSpPr>
      <p:grpSpPr>
        <a:xfrm>
          <a:off x="0" y="0"/>
          <a:ext cx="0" cy="0"/>
          <a:chOff x="0" y="0"/>
          <a:chExt cx="0" cy="0"/>
        </a:xfrm>
      </p:grpSpPr>
      <p:sp>
        <p:nvSpPr>
          <p:cNvPr id="2276" name="Google Shape;2276;p231"/>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order by </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277" name="Google Shape;2277;p231"/>
          <p:cNvSpPr/>
          <p:nvPr/>
        </p:nvSpPr>
        <p:spPr>
          <a:xfrm>
            <a:off x="191347" y="671986"/>
            <a:ext cx="88380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The ORDER BY clause is used to sort the records in your result set.</a:t>
            </a:r>
            <a:endParaRPr lang="en-IN"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2278" name="Google Shape;2278;p231"/>
          <p:cNvGrpSpPr/>
          <p:nvPr/>
        </p:nvGrpSpPr>
        <p:grpSpPr>
          <a:xfrm>
            <a:off x="690630" y="2852936"/>
            <a:ext cx="10544285" cy="3220899"/>
            <a:chOff x="690630" y="3006340"/>
            <a:chExt cx="10544285" cy="3220899"/>
          </a:xfrm>
        </p:grpSpPr>
        <p:grpSp>
          <p:nvGrpSpPr>
            <p:cNvPr id="2279" name="Google Shape;2279;p231"/>
            <p:cNvGrpSpPr/>
            <p:nvPr/>
          </p:nvGrpSpPr>
          <p:grpSpPr>
            <a:xfrm>
              <a:off x="690630" y="3006340"/>
              <a:ext cx="10544285" cy="1502780"/>
              <a:chOff x="690630" y="1745011"/>
              <a:chExt cx="10544285" cy="1502780"/>
            </a:xfrm>
          </p:grpSpPr>
          <p:grpSp>
            <p:nvGrpSpPr>
              <p:cNvPr id="2280" name="Google Shape;2280;p231"/>
              <p:cNvGrpSpPr/>
              <p:nvPr/>
            </p:nvGrpSpPr>
            <p:grpSpPr>
              <a:xfrm>
                <a:off x="690630" y="1783237"/>
                <a:ext cx="8956920" cy="1357731"/>
                <a:chOff x="262933" y="1548086"/>
                <a:chExt cx="8956920" cy="1357731"/>
              </a:xfrm>
            </p:grpSpPr>
            <p:sp>
              <p:nvSpPr>
                <p:cNvPr id="2281" name="Google Shape;2281;p231"/>
                <p:cNvSpPr/>
                <p:nvPr/>
              </p:nvSpPr>
              <p:spPr>
                <a:xfrm>
                  <a:off x="5797328" y="1609673"/>
                  <a:ext cx="2736304" cy="1296144"/>
                </a:xfrm>
                <a:prstGeom prst="rect">
                  <a:avLst/>
                </a:prstGeom>
                <a:solidFill>
                  <a:schemeClr val="lt1"/>
                </a:solidFill>
                <a:ln w="1905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2282" name="Google Shape;2282;p231"/>
                <p:cNvGrpSpPr/>
                <p:nvPr/>
              </p:nvGrpSpPr>
              <p:grpSpPr>
                <a:xfrm>
                  <a:off x="1651832" y="1600839"/>
                  <a:ext cx="7568021" cy="1296144"/>
                  <a:chOff x="31591" y="1556792"/>
                  <a:chExt cx="7568021" cy="1296144"/>
                </a:xfrm>
              </p:grpSpPr>
              <p:grpSp>
                <p:nvGrpSpPr>
                  <p:cNvPr id="2283" name="Google Shape;2283;p231"/>
                  <p:cNvGrpSpPr/>
                  <p:nvPr/>
                </p:nvGrpSpPr>
                <p:grpSpPr>
                  <a:xfrm>
                    <a:off x="669977" y="1556792"/>
                    <a:ext cx="6238644" cy="1296144"/>
                    <a:chOff x="669977" y="1556792"/>
                    <a:chExt cx="6238644" cy="1296144"/>
                  </a:xfrm>
                </p:grpSpPr>
                <p:sp>
                  <p:nvSpPr>
                    <p:cNvPr id="2284" name="Google Shape;2284;p231"/>
                    <p:cNvSpPr/>
                    <p:nvPr/>
                  </p:nvSpPr>
                  <p:spPr>
                    <a:xfrm>
                      <a:off x="669977" y="1556792"/>
                      <a:ext cx="2736304" cy="1296144"/>
                    </a:xfrm>
                    <a:prstGeom prst="rect">
                      <a:avLst/>
                    </a:prstGeom>
                    <a:solidFill>
                      <a:schemeClr val="lt1"/>
                    </a:solidFill>
                    <a:ln w="1905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85" name="Google Shape;2285;p231"/>
                    <p:cNvSpPr txBox="1"/>
                    <p:nvPr/>
                  </p:nvSpPr>
                  <p:spPr>
                    <a:xfrm>
                      <a:off x="4200305" y="1620089"/>
                      <a:ext cx="270831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ORDER BY</a:t>
                      </a:r>
                      <a:endParaRPr sz="32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286" name="Google Shape;2286;p231"/>
                    <p:cNvSpPr txBox="1"/>
                    <p:nvPr/>
                  </p:nvSpPr>
                  <p:spPr>
                    <a:xfrm>
                      <a:off x="4195535" y="2097142"/>
                      <a:ext cx="271308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job </a:t>
                      </a:r>
                      <a:r>
                        <a:rPr lang="en-IN" sz="2000" b="1">
                          <a:solidFill>
                            <a:schemeClr val="dk1"/>
                          </a:solidFill>
                          <a:latin typeface="Arial" panose="020B0604020202020204"/>
                          <a:ea typeface="Arial" panose="020B0604020202020204"/>
                          <a:cs typeface="Arial" panose="020B0604020202020204"/>
                          <a:sym typeface="Arial" panose="020B0604020202020204"/>
                        </a:rPr>
                        <a:t>ASC</a:t>
                      </a:r>
                      <a:r>
                        <a:rPr lang="en-IN" sz="2000">
                          <a:solidFill>
                            <a:schemeClr val="dk1"/>
                          </a:solidFill>
                          <a:latin typeface="Arial" panose="020B0604020202020204"/>
                          <a:ea typeface="Arial" panose="020B0604020202020204"/>
                          <a:cs typeface="Arial" panose="020B0604020202020204"/>
                          <a:sym typeface="Arial" panose="020B0604020202020204"/>
                        </a:rPr>
                        <a:t>, 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ename</a:t>
                      </a:r>
                      <a:r>
                        <a:rPr lang="en-IN" sz="2000" b="1">
                          <a:solidFill>
                            <a:schemeClr val="dk1"/>
                          </a:solidFill>
                          <a:latin typeface="Arial" panose="020B0604020202020204"/>
                          <a:ea typeface="Arial" panose="020B0604020202020204"/>
                          <a:cs typeface="Arial" panose="020B0604020202020204"/>
                          <a:sym typeface="Arial" panose="020B0604020202020204"/>
                        </a:rPr>
                        <a:t> DESC</a:t>
                      </a:r>
                      <a:endParaRPr sz="2000" b="1">
                        <a:solidFill>
                          <a:schemeClr val="dk1"/>
                        </a:solidFill>
                        <a:latin typeface="Gill Sans" panose="020B0502020104020203"/>
                        <a:ea typeface="Gill Sans" panose="020B0502020104020203"/>
                        <a:cs typeface="Gill Sans" panose="020B0502020104020203"/>
                        <a:sym typeface="Gill Sans" panose="020B0502020104020203"/>
                      </a:endParaRPr>
                    </a:p>
                  </p:txBody>
                </p:sp>
              </p:grpSp>
              <p:sp>
                <p:nvSpPr>
                  <p:cNvPr id="2287" name="Google Shape;2287;p231"/>
                  <p:cNvSpPr/>
                  <p:nvPr/>
                </p:nvSpPr>
                <p:spPr>
                  <a:xfrm>
                    <a:off x="3509313" y="1857396"/>
                    <a:ext cx="606406" cy="694935"/>
                  </a:xfrm>
                  <a:prstGeom prst="rightArrow">
                    <a:avLst>
                      <a:gd name="adj1" fmla="val 50000"/>
                      <a:gd name="adj2" fmla="val 50000"/>
                    </a:avLst>
                  </a:prstGeom>
                  <a:solidFill>
                    <a:srgbClr val="F6C12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88" name="Google Shape;2288;p231"/>
                  <p:cNvSpPr/>
                  <p:nvPr/>
                </p:nvSpPr>
                <p:spPr>
                  <a:xfrm>
                    <a:off x="31591" y="1857396"/>
                    <a:ext cx="606406" cy="694935"/>
                  </a:xfrm>
                  <a:prstGeom prst="rightArrow">
                    <a:avLst>
                      <a:gd name="adj1" fmla="val 50000"/>
                      <a:gd name="adj2" fmla="val 50000"/>
                    </a:avLst>
                  </a:prstGeom>
                  <a:solidFill>
                    <a:srgbClr val="F6C12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89" name="Google Shape;2289;p231"/>
                  <p:cNvSpPr/>
                  <p:nvPr/>
                </p:nvSpPr>
                <p:spPr>
                  <a:xfrm>
                    <a:off x="6993206" y="1857396"/>
                    <a:ext cx="606406" cy="694935"/>
                  </a:xfrm>
                  <a:prstGeom prst="rightArrow">
                    <a:avLst>
                      <a:gd name="adj1" fmla="val 50000"/>
                      <a:gd name="adj2" fmla="val 50000"/>
                    </a:avLst>
                  </a:prstGeom>
                  <a:solidFill>
                    <a:srgbClr val="F6C12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2290" name="Google Shape;2290;p231"/>
                <p:cNvSpPr/>
                <p:nvPr/>
              </p:nvSpPr>
              <p:spPr>
                <a:xfrm>
                  <a:off x="267703" y="1609674"/>
                  <a:ext cx="1296144" cy="1296143"/>
                </a:xfrm>
                <a:prstGeom prst="flowChartMagneticDisk">
                  <a:avLst/>
                </a:prstGeom>
                <a:solidFill>
                  <a:srgbClr val="F6F7E3"/>
                </a:solidFill>
                <a:ln w="1905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91" name="Google Shape;2291;p231"/>
                <p:cNvSpPr txBox="1"/>
                <p:nvPr/>
              </p:nvSpPr>
              <p:spPr>
                <a:xfrm>
                  <a:off x="267703" y="1548086"/>
                  <a:ext cx="1324285"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READ</a:t>
                  </a:r>
                  <a:endParaRPr lang="en-IN" sz="3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IN" sz="2000" b="1">
                      <a:solidFill>
                        <a:schemeClr val="dk1"/>
                      </a:solidFill>
                      <a:latin typeface="Arial" panose="020B0604020202020204"/>
                      <a:ea typeface="Arial" panose="020B0604020202020204"/>
                      <a:cs typeface="Arial" panose="020B0604020202020204"/>
                      <a:sym typeface="Arial" panose="020B0604020202020204"/>
                    </a:rPr>
                    <a:t>FROM</a:t>
                  </a:r>
                  <a:endParaRPr lang="en-IN" sz="2000" b="1">
                    <a:solidFill>
                      <a:schemeClr val="dk1"/>
                    </a:solidFill>
                    <a:latin typeface="Arial" panose="020B0604020202020204"/>
                    <a:ea typeface="Arial" panose="020B0604020202020204"/>
                    <a:cs typeface="Arial" panose="020B0604020202020204"/>
                    <a:sym typeface="Arial" panose="020B0604020202020204"/>
                  </a:endParaRPr>
                </a:p>
              </p:txBody>
            </p:sp>
            <p:sp>
              <p:nvSpPr>
                <p:cNvPr id="2292" name="Google Shape;2292;p231"/>
                <p:cNvSpPr txBox="1"/>
                <p:nvPr/>
              </p:nvSpPr>
              <p:spPr>
                <a:xfrm>
                  <a:off x="262933" y="2369210"/>
                  <a:ext cx="128586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emp</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293" name="Google Shape;2293;p231"/>
                <p:cNvSpPr txBox="1"/>
                <p:nvPr/>
              </p:nvSpPr>
              <p:spPr>
                <a:xfrm>
                  <a:off x="2285448" y="1672970"/>
                  <a:ext cx="273630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SELECT</a:t>
                  </a:r>
                  <a:endParaRPr sz="32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294" name="Google Shape;2294;p231"/>
                <p:cNvSpPr txBox="1"/>
                <p:nvPr/>
              </p:nvSpPr>
              <p:spPr>
                <a:xfrm>
                  <a:off x="2285448" y="2229960"/>
                  <a:ext cx="274107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grpSp>
          <p:sp>
            <p:nvSpPr>
              <p:cNvPr id="2295" name="Google Shape;2295;p231"/>
              <p:cNvSpPr/>
              <p:nvPr/>
            </p:nvSpPr>
            <p:spPr>
              <a:xfrm>
                <a:off x="9732135" y="1745011"/>
                <a:ext cx="1502780" cy="1502780"/>
              </a:xfrm>
              <a:prstGeom prst="ellipse">
                <a:avLst/>
              </a:prstGeom>
              <a:noFill/>
              <a:ln w="3810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296" name="Google Shape;2296;p231"/>
              <p:cNvSpPr txBox="1"/>
              <p:nvPr/>
            </p:nvSpPr>
            <p:spPr>
              <a:xfrm>
                <a:off x="10056747" y="2296346"/>
                <a:ext cx="92919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output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grpSp>
        <p:grpSp>
          <p:nvGrpSpPr>
            <p:cNvPr id="2297" name="Google Shape;2297;p231"/>
            <p:cNvGrpSpPr/>
            <p:nvPr/>
          </p:nvGrpSpPr>
          <p:grpSpPr>
            <a:xfrm>
              <a:off x="690630" y="4724459"/>
              <a:ext cx="10544285" cy="1502780"/>
              <a:chOff x="690630" y="1745011"/>
              <a:chExt cx="10544285" cy="1502780"/>
            </a:xfrm>
          </p:grpSpPr>
          <p:grpSp>
            <p:nvGrpSpPr>
              <p:cNvPr id="2298" name="Google Shape;2298;p231"/>
              <p:cNvGrpSpPr/>
              <p:nvPr/>
            </p:nvGrpSpPr>
            <p:grpSpPr>
              <a:xfrm>
                <a:off x="690630" y="1783237"/>
                <a:ext cx="8956920" cy="1389760"/>
                <a:chOff x="262933" y="1548086"/>
                <a:chExt cx="8956920" cy="1389760"/>
              </a:xfrm>
            </p:grpSpPr>
            <p:sp>
              <p:nvSpPr>
                <p:cNvPr id="2299" name="Google Shape;2299;p231"/>
                <p:cNvSpPr/>
                <p:nvPr/>
              </p:nvSpPr>
              <p:spPr>
                <a:xfrm>
                  <a:off x="5797328" y="1609673"/>
                  <a:ext cx="2736304" cy="1296144"/>
                </a:xfrm>
                <a:prstGeom prst="rect">
                  <a:avLst/>
                </a:prstGeom>
                <a:solidFill>
                  <a:schemeClr val="lt1"/>
                </a:solidFill>
                <a:ln w="1905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2300" name="Google Shape;2300;p231"/>
                <p:cNvGrpSpPr/>
                <p:nvPr/>
              </p:nvGrpSpPr>
              <p:grpSpPr>
                <a:xfrm>
                  <a:off x="1651832" y="1600839"/>
                  <a:ext cx="7568021" cy="1296144"/>
                  <a:chOff x="31591" y="1556792"/>
                  <a:chExt cx="7568021" cy="1296144"/>
                </a:xfrm>
              </p:grpSpPr>
              <p:grpSp>
                <p:nvGrpSpPr>
                  <p:cNvPr id="2301" name="Google Shape;2301;p231"/>
                  <p:cNvGrpSpPr/>
                  <p:nvPr/>
                </p:nvGrpSpPr>
                <p:grpSpPr>
                  <a:xfrm>
                    <a:off x="669977" y="1556792"/>
                    <a:ext cx="6238644" cy="1296144"/>
                    <a:chOff x="669977" y="1556792"/>
                    <a:chExt cx="6238644" cy="1296144"/>
                  </a:xfrm>
                </p:grpSpPr>
                <p:sp>
                  <p:nvSpPr>
                    <p:cNvPr id="2302" name="Google Shape;2302;p231"/>
                    <p:cNvSpPr/>
                    <p:nvPr/>
                  </p:nvSpPr>
                  <p:spPr>
                    <a:xfrm>
                      <a:off x="669977" y="1556792"/>
                      <a:ext cx="2736304" cy="1296144"/>
                    </a:xfrm>
                    <a:prstGeom prst="rect">
                      <a:avLst/>
                    </a:prstGeom>
                    <a:solidFill>
                      <a:schemeClr val="lt1"/>
                    </a:solidFill>
                    <a:ln w="1905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303" name="Google Shape;2303;p231"/>
                    <p:cNvSpPr txBox="1"/>
                    <p:nvPr/>
                  </p:nvSpPr>
                  <p:spPr>
                    <a:xfrm>
                      <a:off x="4200305" y="1620089"/>
                      <a:ext cx="270831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ORDER BY</a:t>
                      </a:r>
                      <a:endParaRPr sz="32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304" name="Google Shape;2304;p231"/>
                    <p:cNvSpPr txBox="1"/>
                    <p:nvPr/>
                  </p:nvSpPr>
                  <p:spPr>
                    <a:xfrm>
                      <a:off x="4195535" y="2097142"/>
                      <a:ext cx="271308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job </a:t>
                      </a:r>
                      <a:r>
                        <a:rPr lang="en-IN" sz="2000" b="1">
                          <a:solidFill>
                            <a:schemeClr val="dk1"/>
                          </a:solidFill>
                          <a:latin typeface="Arial" panose="020B0604020202020204"/>
                          <a:ea typeface="Arial" panose="020B0604020202020204"/>
                          <a:cs typeface="Arial" panose="020B0604020202020204"/>
                          <a:sym typeface="Arial" panose="020B0604020202020204"/>
                        </a:rPr>
                        <a:t>DESC</a:t>
                      </a:r>
                      <a:r>
                        <a:rPr lang="en-IN" sz="2000">
                          <a:solidFill>
                            <a:schemeClr val="dk1"/>
                          </a:solidFill>
                          <a:latin typeface="Arial" panose="020B0604020202020204"/>
                          <a:ea typeface="Arial" panose="020B0604020202020204"/>
                          <a:cs typeface="Arial" panose="020B0604020202020204"/>
                          <a:sym typeface="Arial" panose="020B0604020202020204"/>
                        </a:rPr>
                        <a:t>, identifier</a:t>
                      </a:r>
                      <a:r>
                        <a:rPr lang="en-IN" sz="2000">
                          <a:solidFill>
                            <a:srgbClr val="0C0C0C"/>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ename</a:t>
                      </a:r>
                      <a:r>
                        <a:rPr lang="en-IN" sz="2000" b="1">
                          <a:solidFill>
                            <a:schemeClr val="dk1"/>
                          </a:solidFill>
                          <a:latin typeface="Arial" panose="020B0604020202020204"/>
                          <a:ea typeface="Arial" panose="020B0604020202020204"/>
                          <a:cs typeface="Arial" panose="020B0604020202020204"/>
                          <a:sym typeface="Arial" panose="020B0604020202020204"/>
                        </a:rPr>
                        <a:t> ASC</a:t>
                      </a:r>
                      <a:endParaRPr sz="2000" b="1">
                        <a:solidFill>
                          <a:schemeClr val="dk1"/>
                        </a:solidFill>
                        <a:latin typeface="Gill Sans" panose="020B0502020104020203"/>
                        <a:ea typeface="Gill Sans" panose="020B0502020104020203"/>
                        <a:cs typeface="Gill Sans" panose="020B0502020104020203"/>
                        <a:sym typeface="Gill Sans" panose="020B0502020104020203"/>
                      </a:endParaRPr>
                    </a:p>
                  </p:txBody>
                </p:sp>
              </p:grpSp>
              <p:sp>
                <p:nvSpPr>
                  <p:cNvPr id="2305" name="Google Shape;2305;p231"/>
                  <p:cNvSpPr/>
                  <p:nvPr/>
                </p:nvSpPr>
                <p:spPr>
                  <a:xfrm>
                    <a:off x="3509313" y="1857396"/>
                    <a:ext cx="606406" cy="694935"/>
                  </a:xfrm>
                  <a:prstGeom prst="rightArrow">
                    <a:avLst>
                      <a:gd name="adj1" fmla="val 50000"/>
                      <a:gd name="adj2" fmla="val 50000"/>
                    </a:avLst>
                  </a:prstGeom>
                  <a:solidFill>
                    <a:srgbClr val="F6C12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306" name="Google Shape;2306;p231"/>
                  <p:cNvSpPr/>
                  <p:nvPr/>
                </p:nvSpPr>
                <p:spPr>
                  <a:xfrm>
                    <a:off x="31591" y="1857396"/>
                    <a:ext cx="606406" cy="694935"/>
                  </a:xfrm>
                  <a:prstGeom prst="rightArrow">
                    <a:avLst>
                      <a:gd name="adj1" fmla="val 50000"/>
                      <a:gd name="adj2" fmla="val 50000"/>
                    </a:avLst>
                  </a:prstGeom>
                  <a:solidFill>
                    <a:srgbClr val="F6C12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307" name="Google Shape;2307;p231"/>
                  <p:cNvSpPr/>
                  <p:nvPr/>
                </p:nvSpPr>
                <p:spPr>
                  <a:xfrm>
                    <a:off x="6993206" y="1857396"/>
                    <a:ext cx="606406" cy="694935"/>
                  </a:xfrm>
                  <a:prstGeom prst="rightArrow">
                    <a:avLst>
                      <a:gd name="adj1" fmla="val 50000"/>
                      <a:gd name="adj2" fmla="val 50000"/>
                    </a:avLst>
                  </a:prstGeom>
                  <a:solidFill>
                    <a:srgbClr val="F6C12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sp>
              <p:nvSpPr>
                <p:cNvPr id="2308" name="Google Shape;2308;p231"/>
                <p:cNvSpPr/>
                <p:nvPr/>
              </p:nvSpPr>
              <p:spPr>
                <a:xfrm>
                  <a:off x="267703" y="1609674"/>
                  <a:ext cx="1296144" cy="1296143"/>
                </a:xfrm>
                <a:prstGeom prst="flowChartMagneticDisk">
                  <a:avLst/>
                </a:prstGeom>
                <a:solidFill>
                  <a:srgbClr val="F6F7E3"/>
                </a:solidFill>
                <a:ln w="1905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309" name="Google Shape;2309;p231"/>
                <p:cNvSpPr txBox="1"/>
                <p:nvPr/>
              </p:nvSpPr>
              <p:spPr>
                <a:xfrm>
                  <a:off x="267703" y="1548086"/>
                  <a:ext cx="1324285"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READ</a:t>
                  </a:r>
                  <a:endParaRPr lang="en-IN" sz="3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IN" sz="2000" b="1">
                      <a:solidFill>
                        <a:schemeClr val="dk1"/>
                      </a:solidFill>
                      <a:latin typeface="Arial" panose="020B0604020202020204"/>
                      <a:ea typeface="Arial" panose="020B0604020202020204"/>
                      <a:cs typeface="Arial" panose="020B0604020202020204"/>
                      <a:sym typeface="Arial" panose="020B0604020202020204"/>
                    </a:rPr>
                    <a:t>FROM</a:t>
                  </a:r>
                  <a:endParaRPr lang="en-IN" sz="2000" b="1">
                    <a:solidFill>
                      <a:schemeClr val="dk1"/>
                    </a:solidFill>
                    <a:latin typeface="Arial" panose="020B0604020202020204"/>
                    <a:ea typeface="Arial" panose="020B0604020202020204"/>
                    <a:cs typeface="Arial" panose="020B0604020202020204"/>
                    <a:sym typeface="Arial" panose="020B0604020202020204"/>
                  </a:endParaRPr>
                </a:p>
              </p:txBody>
            </p:sp>
            <p:sp>
              <p:nvSpPr>
                <p:cNvPr id="2310" name="Google Shape;2310;p231"/>
                <p:cNvSpPr txBox="1"/>
                <p:nvPr/>
              </p:nvSpPr>
              <p:spPr>
                <a:xfrm>
                  <a:off x="262933" y="2369210"/>
                  <a:ext cx="128586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emp</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311" name="Google Shape;2311;p231"/>
                <p:cNvSpPr txBox="1"/>
                <p:nvPr/>
              </p:nvSpPr>
              <p:spPr>
                <a:xfrm>
                  <a:off x="2285448" y="1672970"/>
                  <a:ext cx="273630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SELECT</a:t>
                  </a:r>
                  <a:endParaRPr sz="32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312" name="Google Shape;2312;p231"/>
                <p:cNvSpPr txBox="1"/>
                <p:nvPr/>
              </p:nvSpPr>
              <p:spPr>
                <a:xfrm>
                  <a:off x="2285448" y="2229960"/>
                  <a:ext cx="274107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identifier</a:t>
                  </a:r>
                  <a:r>
                    <a:rPr lang="en-IN" sz="2000">
                      <a:solidFill>
                        <a:srgbClr val="0C0C0C"/>
                      </a:solidFill>
                      <a:latin typeface="Arial" panose="020B0604020202020204"/>
                      <a:ea typeface="Arial" panose="020B0604020202020204"/>
                      <a:cs typeface="Arial" panose="020B0604020202020204"/>
                      <a:sym typeface="Arial" panose="020B0604020202020204"/>
                    </a:rPr>
                    <a:t>.ename, identifier.job</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grpSp>
          <p:sp>
            <p:nvSpPr>
              <p:cNvPr id="2313" name="Google Shape;2313;p231"/>
              <p:cNvSpPr/>
              <p:nvPr/>
            </p:nvSpPr>
            <p:spPr>
              <a:xfrm>
                <a:off x="9732135" y="1745011"/>
                <a:ext cx="1502780" cy="1502780"/>
              </a:xfrm>
              <a:prstGeom prst="ellipse">
                <a:avLst/>
              </a:prstGeom>
              <a:noFill/>
              <a:ln w="38100" cap="flat" cmpd="sng">
                <a:solidFill>
                  <a:srgbClr val="8A1E9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2314" name="Google Shape;2314;p231"/>
              <p:cNvSpPr txBox="1"/>
              <p:nvPr/>
            </p:nvSpPr>
            <p:spPr>
              <a:xfrm>
                <a:off x="10056747" y="2296346"/>
                <a:ext cx="92919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output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grpSp>
      </p:grpSp>
      <p:sp>
        <p:nvSpPr>
          <p:cNvPr id="2315" name="Google Shape;2315;p231"/>
          <p:cNvSpPr/>
          <p:nvPr/>
        </p:nvSpPr>
        <p:spPr>
          <a:xfrm>
            <a:off x="191346" y="1268760"/>
            <a:ext cx="10323680" cy="96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n</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endParaRPr lang="en-IN" sz="2000" b="1" i="1">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[ORDER BY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expr </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position}  [ASC </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DESC]</a:t>
            </a:r>
            <a:r>
              <a:rPr lang="en-IN" sz="2000">
                <a:solidFill>
                  <a:srgbClr val="000000"/>
                </a:solidFill>
                <a:latin typeface="Arial" panose="020B0604020202020204"/>
                <a:ea typeface="Arial" panose="020B0604020202020204"/>
                <a:cs typeface="Arial" panose="020B0604020202020204"/>
                <a:sym typeface="Arial" panose="020B0604020202020204"/>
              </a:rPr>
              <a:t> ,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2319" name="Shape 2319"/>
        <p:cNvGrpSpPr/>
        <p:nvPr/>
      </p:nvGrpSpPr>
      <p:grpSpPr>
        <a:xfrm>
          <a:off x="0" y="0"/>
          <a:ext cx="0" cy="0"/>
          <a:chOff x="0" y="0"/>
          <a:chExt cx="0" cy="0"/>
        </a:xfrm>
      </p:grpSpPr>
      <p:sp>
        <p:nvSpPr>
          <p:cNvPr id="2320" name="Google Shape;2320;p232"/>
          <p:cNvSpPr txBox="1"/>
          <p:nvPr/>
        </p:nvSpPr>
        <p:spPr>
          <a:xfrm>
            <a:off x="1676977" y="2132856"/>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where clause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321" name="Google Shape;2321;p232"/>
          <p:cNvSpPr/>
          <p:nvPr/>
        </p:nvSpPr>
        <p:spPr>
          <a:xfrm>
            <a:off x="335361" y="3721230"/>
            <a:ext cx="6336703" cy="201202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7000"/>
              </a:lnSpc>
              <a:spcBef>
                <a:spcPts val="0"/>
              </a:spcBef>
              <a:spcAft>
                <a:spcPts val="0"/>
              </a:spcAft>
              <a:buNone/>
            </a:pPr>
            <a:endParaRPr sz="4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7000"/>
              </a:lnSpc>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Expressions in WHERE clause can use.</a:t>
            </a:r>
            <a:endParaRPr lang="en-IN" sz="1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i="1">
                <a:solidFill>
                  <a:schemeClr val="dk1"/>
                </a:solidFill>
                <a:latin typeface="Arial" panose="020B0604020202020204"/>
                <a:ea typeface="Arial" panose="020B0604020202020204"/>
                <a:cs typeface="Arial" panose="020B0604020202020204"/>
                <a:sym typeface="Arial" panose="020B0604020202020204"/>
              </a:rPr>
              <a:t>Arithmetic</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operators</a:t>
            </a:r>
            <a:endParaRPr lang="en-IN" sz="1800" i="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i="1">
                <a:solidFill>
                  <a:schemeClr val="dk1"/>
                </a:solidFill>
                <a:latin typeface="Arial" panose="020B0604020202020204"/>
                <a:ea typeface="Arial" panose="020B0604020202020204"/>
                <a:cs typeface="Arial" panose="020B0604020202020204"/>
                <a:sym typeface="Arial" panose="020B0604020202020204"/>
              </a:rPr>
              <a:t>Comparison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operators</a:t>
            </a:r>
            <a:endParaRPr lang="en-IN" sz="1800" i="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i="1">
                <a:solidFill>
                  <a:schemeClr val="dk1"/>
                </a:solidFill>
                <a:latin typeface="Arial" panose="020B0604020202020204"/>
                <a:ea typeface="Arial" panose="020B0604020202020204"/>
                <a:cs typeface="Arial" panose="020B0604020202020204"/>
                <a:sym typeface="Arial" panose="020B0604020202020204"/>
              </a:rPr>
              <a:t>Logical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operators</a:t>
            </a:r>
            <a:endParaRPr sz="1800" i="1">
              <a:solidFill>
                <a:schemeClr val="dk1"/>
              </a:solidFill>
              <a:latin typeface="Arial" panose="020B0604020202020204"/>
              <a:ea typeface="Arial" panose="020B0604020202020204"/>
              <a:cs typeface="Arial" panose="020B0604020202020204"/>
              <a:sym typeface="Arial" panose="020B0604020202020204"/>
            </a:endParaRPr>
          </a:p>
        </p:txBody>
      </p:sp>
      <p:sp>
        <p:nvSpPr>
          <p:cNvPr id="2322" name="Google Shape;2322;p232"/>
          <p:cNvSpPr/>
          <p:nvPr/>
        </p:nvSpPr>
        <p:spPr>
          <a:xfrm>
            <a:off x="335361" y="116633"/>
            <a:ext cx="6336703" cy="201202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7000"/>
              </a:lnSpc>
              <a:spcBef>
                <a:spcPts val="0"/>
              </a:spcBef>
              <a:spcAft>
                <a:spcPts val="0"/>
              </a:spcAft>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7000"/>
              </a:lnSpc>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In </a:t>
            </a:r>
            <a:r>
              <a:rPr lang="en-IN" sz="1800" b="1">
                <a:solidFill>
                  <a:schemeClr val="dk1"/>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clause operations can be performed using…</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i="1">
                <a:solidFill>
                  <a:schemeClr val="dk1"/>
                </a:solidFill>
                <a:latin typeface="Arial" panose="020B0604020202020204"/>
                <a:ea typeface="Arial" panose="020B0604020202020204"/>
                <a:cs typeface="Arial" panose="020B0604020202020204"/>
                <a:sym typeface="Arial" panose="020B0604020202020204"/>
              </a:rPr>
              <a:t>CONSTANTS</a:t>
            </a:r>
            <a:endParaRPr sz="1800">
              <a:solidFill>
                <a:srgbClr val="A5A5A5"/>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i="1">
                <a:solidFill>
                  <a:schemeClr val="dk1"/>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columns</a:t>
            </a:r>
            <a:endParaRPr lang="en-IN" sz="1800" i="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i="1">
                <a:solidFill>
                  <a:schemeClr val="dk1"/>
                </a:solidFill>
                <a:latin typeface="Arial" panose="020B0604020202020204"/>
                <a:ea typeface="Arial" panose="020B0604020202020204"/>
                <a:cs typeface="Arial" panose="020B0604020202020204"/>
                <a:sym typeface="Arial" panose="020B0604020202020204"/>
              </a:rPr>
              <a:t>FUNCTION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i="1">
                <a:solidFill>
                  <a:schemeClr val="dk1"/>
                </a:solidFill>
                <a:latin typeface="Arial" panose="020B0604020202020204"/>
                <a:ea typeface="Arial" panose="020B0604020202020204"/>
                <a:cs typeface="Arial" panose="020B0604020202020204"/>
                <a:sym typeface="Arial" panose="020B0604020202020204"/>
              </a:rPr>
              <a:t>calls (PRE-DEFINED / UDF)</a:t>
            </a:r>
            <a:endParaRPr lang="en-IN" sz="1800" i="1">
              <a:solidFill>
                <a:schemeClr val="dk1"/>
              </a:solidFill>
              <a:latin typeface="Arial" panose="020B0604020202020204"/>
              <a:ea typeface="Arial" panose="020B0604020202020204"/>
              <a:cs typeface="Arial" panose="020B0604020202020204"/>
              <a:sym typeface="Arial" panose="020B0604020202020204"/>
            </a:endParaRPr>
          </a:p>
        </p:txBody>
      </p:sp>
      <p:sp>
        <p:nvSpPr>
          <p:cNvPr id="2323" name="Google Shape;2323;p232"/>
          <p:cNvSpPr/>
          <p:nvPr/>
        </p:nvSpPr>
        <p:spPr>
          <a:xfrm>
            <a:off x="335360" y="2911624"/>
            <a:ext cx="11449272" cy="73693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WHERE Clause is used when you want to retrieve specific information from a table excluding other irrelevant data.</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324" name="Google Shape;2324;p232"/>
          <p:cNvSpPr txBox="1"/>
          <p:nvPr/>
        </p:nvSpPr>
        <p:spPr>
          <a:xfrm>
            <a:off x="7392144" y="120690"/>
            <a:ext cx="4799856" cy="738664"/>
          </a:xfrm>
          <a:prstGeom prst="rect">
            <a:avLst/>
          </a:prstGeom>
          <a:solidFill>
            <a:srgbClr val="F6F7E3"/>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Palatino Linotype" panose="020405020505050303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 SQL, a logical expression is often called a </a:t>
            </a:r>
            <a:r>
              <a:rPr lang="en-IN" sz="2400" i="1">
                <a:solidFill>
                  <a:srgbClr val="7E007E"/>
                </a:solidFill>
                <a:latin typeface="Palatino Linotype" panose="02040502050505030304"/>
                <a:ea typeface="Palatino Linotype" panose="02040502050505030304"/>
                <a:cs typeface="Palatino Linotype" panose="02040502050505030304"/>
                <a:sym typeface="Palatino Linotype" panose="02040502050505030304"/>
              </a:rPr>
              <a:t>predicate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325" name="Google Shape;2325;p232"/>
          <p:cNvSpPr txBox="1"/>
          <p:nvPr/>
        </p:nvSpPr>
        <p:spPr>
          <a:xfrm>
            <a:off x="335360" y="5805264"/>
            <a:ext cx="11375999"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 b="0" i="0" u="none" strike="noStrike">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0" i="0" u="none" strike="noStrike">
                <a:solidFill>
                  <a:schemeClr val="dk1"/>
                </a:solidFill>
                <a:latin typeface="Arial" panose="020B0604020202020204"/>
                <a:ea typeface="Arial" panose="020B0604020202020204"/>
                <a:cs typeface="Arial" panose="020B0604020202020204"/>
                <a:sym typeface="Arial" panose="020B0604020202020204"/>
              </a:rPr>
              <a:t>All comparisons return FALSE when either argument is NULL, so no rows are ever selected.</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2329" name="Shape 2329"/>
        <p:cNvGrpSpPr/>
        <p:nvPr/>
      </p:nvGrpSpPr>
      <p:grpSpPr>
        <a:xfrm>
          <a:off x="0" y="0"/>
          <a:ext cx="0" cy="0"/>
          <a:chOff x="0" y="0"/>
          <a:chExt cx="0" cy="0"/>
        </a:xfrm>
      </p:grpSpPr>
      <p:sp>
        <p:nvSpPr>
          <p:cNvPr id="2330" name="Google Shape;2330;p23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where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331" name="Google Shape;2331;p233"/>
          <p:cNvSpPr/>
          <p:nvPr/>
        </p:nvSpPr>
        <p:spPr>
          <a:xfrm>
            <a:off x="387116" y="703183"/>
            <a:ext cx="113975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We can use a conditional clause called WHERE clause to filter out results. Using WHERE clause, we can specify a selection criteria to select required records from a table.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32" name="Google Shape;2332;p233"/>
          <p:cNvSpPr/>
          <p:nvPr/>
        </p:nvSpPr>
        <p:spPr>
          <a:xfrm>
            <a:off x="325234" y="4005064"/>
            <a:ext cx="1143093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0000"/>
                </a:solidFill>
                <a:latin typeface="Arial" panose="020B0604020202020204"/>
                <a:ea typeface="Arial" panose="020B0604020202020204"/>
                <a:cs typeface="Arial" panose="020B0604020202020204"/>
                <a:sym typeface="Arial" panose="020B0604020202020204"/>
              </a:rPr>
              <a:t>Remember:</a:t>
            </a:r>
            <a:endParaRPr lang="en-IN" sz="2000">
              <a:solidFill>
                <a:srgbClr val="FF0000"/>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a:t>
            </a:r>
            <a:r>
              <a:rPr lang="en-IN" sz="1800">
                <a:solidFill>
                  <a:srgbClr val="3E5D77"/>
                </a:solidFill>
                <a:latin typeface="Arial" panose="020B0604020202020204"/>
                <a:ea typeface="Arial" panose="020B0604020202020204"/>
                <a:cs typeface="Arial" panose="020B0604020202020204"/>
                <a:sym typeface="Arial" panose="020B0604020202020204"/>
              </a:rPr>
              <a:t>predicate</a:t>
            </a:r>
            <a:r>
              <a:rPr lang="en-IN" sz="1800">
                <a:solidFill>
                  <a:schemeClr val="dk1"/>
                </a:solidFill>
                <a:latin typeface="Arial" panose="020B0604020202020204"/>
                <a:ea typeface="Arial" panose="020B0604020202020204"/>
                <a:cs typeface="Arial" panose="020B0604020202020204"/>
                <a:sym typeface="Arial" panose="020B0604020202020204"/>
              </a:rPr>
              <a:t> is a condition expression that evaluates to a boolean value, either </a:t>
            </a:r>
            <a:r>
              <a:rPr lang="en-IN" sz="1800" b="1">
                <a:solidFill>
                  <a:schemeClr val="dk1"/>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 or </a:t>
            </a:r>
            <a:r>
              <a:rPr lang="en-IN" sz="1800" b="1">
                <a:solidFill>
                  <a:schemeClr val="dk1"/>
                </a:solidFill>
                <a:latin typeface="Arial" panose="020B0604020202020204"/>
                <a:ea typeface="Arial" panose="020B0604020202020204"/>
                <a:cs typeface="Arial" panose="020B0604020202020204"/>
                <a:sym typeface="Arial" panose="020B0604020202020204"/>
              </a:rPr>
              <a:t>false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3E5D77"/>
              </a:buClr>
              <a:buSzPts val="1800"/>
              <a:buFont typeface="Arial" panose="020B0604020202020204"/>
              <a:buChar char="•"/>
            </a:pPr>
            <a:r>
              <a:rPr lang="en-IN" sz="1800">
                <a:solidFill>
                  <a:srgbClr val="3E5D77"/>
                </a:solidFill>
                <a:latin typeface="Arial" panose="020B0604020202020204"/>
                <a:ea typeface="Arial" panose="020B0604020202020204"/>
                <a:cs typeface="Arial" panose="020B0604020202020204"/>
                <a:sym typeface="Arial" panose="020B0604020202020204"/>
              </a:rPr>
              <a:t>Predicates</a:t>
            </a:r>
            <a:r>
              <a:rPr lang="en-IN" sz="1800">
                <a:solidFill>
                  <a:schemeClr val="dk1"/>
                </a:solidFill>
                <a:latin typeface="Arial" panose="020B0604020202020204"/>
                <a:ea typeface="Arial" panose="020B0604020202020204"/>
                <a:cs typeface="Arial" panose="020B0604020202020204"/>
                <a:sym typeface="Arial" panose="020B0604020202020204"/>
              </a:rPr>
              <a:t> can be used as follows: In a SELECT statement's </a:t>
            </a:r>
            <a:r>
              <a:rPr lang="en-IN" sz="1800" b="1" i="1">
                <a:solidFill>
                  <a:schemeClr val="dk1"/>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clause or </a:t>
            </a:r>
            <a:r>
              <a:rPr lang="en-IN" sz="1800" b="1" i="1">
                <a:solidFill>
                  <a:schemeClr val="dk1"/>
                </a:solidFill>
                <a:latin typeface="Arial" panose="020B0604020202020204"/>
                <a:ea typeface="Arial" panose="020B0604020202020204"/>
                <a:cs typeface="Arial" panose="020B0604020202020204"/>
                <a:sym typeface="Arial" panose="020B0604020202020204"/>
              </a:rPr>
              <a:t>HAVING</a:t>
            </a:r>
            <a:r>
              <a:rPr lang="en-IN" sz="1800">
                <a:solidFill>
                  <a:schemeClr val="dk1"/>
                </a:solidFill>
                <a:latin typeface="Arial" panose="020B0604020202020204"/>
                <a:ea typeface="Arial" panose="020B0604020202020204"/>
                <a:cs typeface="Arial" panose="020B0604020202020204"/>
                <a:sym typeface="Arial" panose="020B0604020202020204"/>
              </a:rPr>
              <a:t> clause to determine which rows are relevant to a particular query.</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33" name="Google Shape;2333;p233"/>
          <p:cNvSpPr/>
          <p:nvPr/>
        </p:nvSpPr>
        <p:spPr>
          <a:xfrm>
            <a:off x="325234" y="2204864"/>
            <a:ext cx="11430936" cy="1553054"/>
          </a:xfrm>
          <a:prstGeom prst="rect">
            <a:avLst/>
          </a:prstGeom>
          <a:noFill/>
          <a:ln>
            <a:noFill/>
          </a:ln>
        </p:spPr>
        <p:txBody>
          <a:bodyPr spcFirstLastPara="1" wrap="square" lIns="91425" tIns="45700" rIns="91425" bIns="45700" anchor="t" anchorCtr="0">
            <a:spAutoFit/>
          </a:bodyPr>
          <a:lstStyle/>
          <a:p>
            <a:pPr marL="0" marR="0" lvl="0" indent="-139700" algn="l" rtl="0">
              <a:lnSpc>
                <a:spcPct val="150000"/>
              </a:lnSpc>
              <a:spcBef>
                <a:spcPts val="0"/>
              </a:spcBef>
              <a:spcAft>
                <a:spcPts val="0"/>
              </a:spcAft>
              <a:buClr>
                <a:srgbClr val="3E5D77"/>
              </a:buClr>
              <a:buSzPts val="2200"/>
              <a:buFont typeface="Noto Sans Symbols"/>
              <a:buChar char="❖"/>
            </a:pPr>
            <a:r>
              <a:rPr lang="en-IN" sz="2200">
                <a:solidFill>
                  <a:srgbClr val="3E5D77"/>
                </a:solidFill>
                <a:latin typeface="Arial" panose="020B0604020202020204"/>
                <a:ea typeface="Arial" panose="020B0604020202020204"/>
                <a:cs typeface="Arial" panose="020B0604020202020204"/>
                <a:sym typeface="Arial" panose="020B0604020202020204"/>
              </a:rPr>
              <a:t> r</a:t>
            </a:r>
            <a:r>
              <a:rPr lang="en-IN" sz="2200" baseline="-25000">
                <a:solidFill>
                  <a:srgbClr val="3E5D77"/>
                </a:solidFill>
                <a:latin typeface="Arial" panose="020B0604020202020204"/>
                <a:ea typeface="Arial" panose="020B0604020202020204"/>
                <a:cs typeface="Arial" panose="020B0604020202020204"/>
                <a:sym typeface="Arial" panose="020B0604020202020204"/>
              </a:rPr>
              <a:t>i</a:t>
            </a:r>
            <a:r>
              <a:rPr lang="en-IN" sz="2200">
                <a:solidFill>
                  <a:srgbClr val="3E5D77"/>
                </a:solidFill>
                <a:latin typeface="Arial" panose="020B0604020202020204"/>
                <a:ea typeface="Arial" panose="020B0604020202020204"/>
                <a:cs typeface="Arial" panose="020B0604020202020204"/>
                <a:sym typeface="Arial" panose="020B0604020202020204"/>
              </a:rPr>
              <a:t> are the relations (tables) </a:t>
            </a:r>
            <a:endParaRPr lang="en-IN" sz="2200">
              <a:solidFill>
                <a:srgbClr val="3E5D77"/>
              </a:solidFill>
              <a:latin typeface="Arial" panose="020B0604020202020204"/>
              <a:ea typeface="Arial" panose="020B0604020202020204"/>
              <a:cs typeface="Arial" panose="020B0604020202020204"/>
              <a:sym typeface="Arial" panose="020B0604020202020204"/>
            </a:endParaRPr>
          </a:p>
          <a:p>
            <a:pPr marL="0" marR="0" lvl="0" indent="-139700" algn="l" rtl="0">
              <a:lnSpc>
                <a:spcPct val="150000"/>
              </a:lnSpc>
              <a:spcBef>
                <a:spcPts val="0"/>
              </a:spcBef>
              <a:spcAft>
                <a:spcPts val="0"/>
              </a:spcAft>
              <a:buClr>
                <a:srgbClr val="3E5D77"/>
              </a:buClr>
              <a:buSzPts val="2200"/>
              <a:buFont typeface="Noto Sans Symbols"/>
              <a:buChar char="❖"/>
            </a:pPr>
            <a:r>
              <a:rPr lang="en-IN" sz="2200">
                <a:solidFill>
                  <a:srgbClr val="3E5D77"/>
                </a:solidFill>
                <a:latin typeface="Arial" panose="020B0604020202020204"/>
                <a:ea typeface="Arial" panose="020B0604020202020204"/>
                <a:cs typeface="Arial" panose="020B0604020202020204"/>
                <a:sym typeface="Arial" panose="020B0604020202020204"/>
              </a:rPr>
              <a:t> A</a:t>
            </a:r>
            <a:r>
              <a:rPr lang="en-IN" sz="2200" baseline="-25000">
                <a:solidFill>
                  <a:srgbClr val="3E5D77"/>
                </a:solidFill>
                <a:latin typeface="Arial" panose="020B0604020202020204"/>
                <a:ea typeface="Arial" panose="020B0604020202020204"/>
                <a:cs typeface="Arial" panose="020B0604020202020204"/>
                <a:sym typeface="Arial" panose="020B0604020202020204"/>
              </a:rPr>
              <a:t>i</a:t>
            </a:r>
            <a:r>
              <a:rPr lang="en-IN" sz="2200">
                <a:solidFill>
                  <a:srgbClr val="3E5D77"/>
                </a:solidFill>
                <a:latin typeface="Arial" panose="020B0604020202020204"/>
                <a:ea typeface="Arial" panose="020B0604020202020204"/>
                <a:cs typeface="Arial" panose="020B0604020202020204"/>
                <a:sym typeface="Arial" panose="020B0604020202020204"/>
              </a:rPr>
              <a:t> are attributes (columns) </a:t>
            </a:r>
            <a:endParaRPr lang="en-IN" sz="2200">
              <a:solidFill>
                <a:srgbClr val="3E5D77"/>
              </a:solidFill>
              <a:latin typeface="Arial" panose="020B0604020202020204"/>
              <a:ea typeface="Arial" panose="020B0604020202020204"/>
              <a:cs typeface="Arial" panose="020B0604020202020204"/>
              <a:sym typeface="Arial" panose="020B0604020202020204"/>
            </a:endParaRPr>
          </a:p>
          <a:p>
            <a:pPr marL="0" marR="0" lvl="0" indent="-139700" algn="l" rtl="0">
              <a:lnSpc>
                <a:spcPct val="150000"/>
              </a:lnSpc>
              <a:spcBef>
                <a:spcPts val="0"/>
              </a:spcBef>
              <a:spcAft>
                <a:spcPts val="0"/>
              </a:spcAft>
              <a:buClr>
                <a:srgbClr val="3E5D77"/>
              </a:buClr>
              <a:buSzPts val="2200"/>
              <a:buFont typeface="Noto Sans Symbols"/>
              <a:buChar char="❖"/>
            </a:pPr>
            <a:r>
              <a:rPr lang="en-IN" sz="2200">
                <a:solidFill>
                  <a:srgbClr val="3E5D77"/>
                </a:solidFill>
                <a:latin typeface="Arial" panose="020B0604020202020204"/>
                <a:ea typeface="Arial" panose="020B0604020202020204"/>
                <a:cs typeface="Arial" panose="020B0604020202020204"/>
                <a:sym typeface="Arial" panose="020B0604020202020204"/>
              </a:rPr>
              <a:t> P is the selection predicate</a:t>
            </a:r>
            <a:endParaRPr lang="en-IN" sz="2200">
              <a:solidFill>
                <a:srgbClr val="3E5D77"/>
              </a:solidFill>
              <a:latin typeface="Arial" panose="020B0604020202020204"/>
              <a:ea typeface="Arial" panose="020B0604020202020204"/>
              <a:cs typeface="Arial" panose="020B0604020202020204"/>
              <a:sym typeface="Arial" panose="020B0604020202020204"/>
            </a:endParaRPr>
          </a:p>
        </p:txBody>
      </p:sp>
      <p:sp>
        <p:nvSpPr>
          <p:cNvPr id="2334" name="Google Shape;2334;p233"/>
          <p:cNvSpPr/>
          <p:nvPr/>
        </p:nvSpPr>
        <p:spPr>
          <a:xfrm>
            <a:off x="387116" y="1626564"/>
            <a:ext cx="8715436" cy="50629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b="1" i="1">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 WHERE </a:t>
            </a:r>
            <a:r>
              <a:rPr lang="en-IN" sz="2000" b="1" i="1">
                <a:solidFill>
                  <a:srgbClr val="0077AA"/>
                </a:solidFill>
                <a:latin typeface="Arial" panose="020B0604020202020204"/>
                <a:ea typeface="Arial" panose="020B0604020202020204"/>
                <a:cs typeface="Arial" panose="020B0604020202020204"/>
                <a:sym typeface="Arial" panose="020B0604020202020204"/>
              </a:rPr>
              <a:t>P </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335" name="Google Shape;2335;p233"/>
          <p:cNvSpPr/>
          <p:nvPr/>
        </p:nvSpPr>
        <p:spPr>
          <a:xfrm>
            <a:off x="325234" y="6156012"/>
            <a:ext cx="8219038"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Source Code Pro" panose="020B0309030403020204"/>
                <a:ea typeface="Source Code Pro" panose="020B0309030403020204"/>
                <a:cs typeface="Source Code Pro" panose="020B0309030403020204"/>
                <a:sym typeface="Source Code Pro" panose="020B0309030403020204"/>
              </a:rPr>
              <a:t>SELECT</a:t>
            </a:r>
            <a:r>
              <a:rPr lang="en-IN" sz="1800">
                <a:solidFill>
                  <a:srgbClr val="006FE0"/>
                </a:solidFill>
                <a:latin typeface="Source Code Pro" panose="020B0309030403020204"/>
                <a:ea typeface="Source Code Pro" panose="020B0309030403020204"/>
                <a:cs typeface="Source Code Pro" panose="020B0309030403020204"/>
                <a:sym typeface="Source Code Pro" panose="020B0309030403020204"/>
              </a:rPr>
              <a:t> </a:t>
            </a:r>
            <a:r>
              <a:rPr lang="en-IN" sz="1800">
                <a:solidFill>
                  <a:srgbClr val="0077AA"/>
                </a:solidFill>
                <a:latin typeface="Source Code Pro" panose="020B0309030403020204"/>
                <a:ea typeface="Source Code Pro" panose="020B0309030403020204"/>
                <a:cs typeface="Source Code Pro" panose="020B0309030403020204"/>
                <a:sym typeface="Source Code Pro" panose="020B0309030403020204"/>
              </a:rPr>
              <a:t>true</a:t>
            </a:r>
            <a:r>
              <a:rPr lang="en-IN" sz="1800">
                <a:solidFill>
                  <a:srgbClr val="445870"/>
                </a:solidFill>
                <a:latin typeface="Source Code Pro" panose="020B0309030403020204"/>
                <a:ea typeface="Source Code Pro" panose="020B0309030403020204"/>
                <a:cs typeface="Source Code Pro" panose="020B0309030403020204"/>
                <a:sym typeface="Source Code Pro" panose="020B0309030403020204"/>
              </a:rPr>
              <a:t>,</a:t>
            </a:r>
            <a:r>
              <a:rPr lang="en-IN" sz="1800">
                <a:solidFill>
                  <a:srgbClr val="006FE0"/>
                </a:solidFill>
                <a:latin typeface="Source Code Pro" panose="020B0309030403020204"/>
                <a:ea typeface="Source Code Pro" panose="020B0309030403020204"/>
                <a:cs typeface="Source Code Pro" panose="020B0309030403020204"/>
                <a:sym typeface="Source Code Pro" panose="020B0309030403020204"/>
              </a:rPr>
              <a:t> </a:t>
            </a:r>
            <a:r>
              <a:rPr lang="en-IN" sz="1800">
                <a:solidFill>
                  <a:srgbClr val="0077AA"/>
                </a:solidFill>
                <a:latin typeface="Source Code Pro" panose="020B0309030403020204"/>
                <a:ea typeface="Source Code Pro" panose="020B0309030403020204"/>
                <a:cs typeface="Source Code Pro" panose="020B0309030403020204"/>
                <a:sym typeface="Source Code Pro" panose="020B0309030403020204"/>
              </a:rPr>
              <a:t>false</a:t>
            </a:r>
            <a:r>
              <a:rPr lang="en-IN" sz="1800">
                <a:solidFill>
                  <a:srgbClr val="445870"/>
                </a:solidFill>
                <a:latin typeface="Source Code Pro" panose="020B0309030403020204"/>
                <a:ea typeface="Source Code Pro" panose="020B0309030403020204"/>
                <a:cs typeface="Source Code Pro" panose="020B0309030403020204"/>
                <a:sym typeface="Source Code Pro" panose="020B0309030403020204"/>
              </a:rPr>
              <a:t>,</a:t>
            </a:r>
            <a:r>
              <a:rPr lang="en-IN" sz="1800">
                <a:solidFill>
                  <a:srgbClr val="006FE0"/>
                </a:solidFill>
                <a:latin typeface="Source Code Pro" panose="020B0309030403020204"/>
                <a:ea typeface="Source Code Pro" panose="020B0309030403020204"/>
                <a:cs typeface="Source Code Pro" panose="020B0309030403020204"/>
                <a:sym typeface="Source Code Pro" panose="020B0309030403020204"/>
              </a:rPr>
              <a:t> </a:t>
            </a:r>
            <a:r>
              <a:rPr lang="en-IN" sz="1800">
                <a:solidFill>
                  <a:srgbClr val="0077AA"/>
                </a:solidFill>
                <a:latin typeface="Source Code Pro" panose="020B0309030403020204"/>
                <a:ea typeface="Source Code Pro" panose="020B0309030403020204"/>
                <a:cs typeface="Source Code Pro" panose="020B0309030403020204"/>
                <a:sym typeface="Source Code Pro" panose="020B0309030403020204"/>
              </a:rPr>
              <a:t>TRUE</a:t>
            </a:r>
            <a:r>
              <a:rPr lang="en-IN" sz="1800">
                <a:solidFill>
                  <a:srgbClr val="445870"/>
                </a:solidFill>
                <a:latin typeface="Source Code Pro" panose="020B0309030403020204"/>
                <a:ea typeface="Source Code Pro" panose="020B0309030403020204"/>
                <a:cs typeface="Source Code Pro" panose="020B0309030403020204"/>
                <a:sym typeface="Source Code Pro" panose="020B0309030403020204"/>
              </a:rPr>
              <a:t>,</a:t>
            </a:r>
            <a:r>
              <a:rPr lang="en-IN" sz="1800">
                <a:solidFill>
                  <a:srgbClr val="006FE0"/>
                </a:solidFill>
                <a:latin typeface="Source Code Pro" panose="020B0309030403020204"/>
                <a:ea typeface="Source Code Pro" panose="020B0309030403020204"/>
                <a:cs typeface="Source Code Pro" panose="020B0309030403020204"/>
                <a:sym typeface="Source Code Pro" panose="020B0309030403020204"/>
              </a:rPr>
              <a:t> </a:t>
            </a:r>
            <a:r>
              <a:rPr lang="en-IN" sz="1800">
                <a:solidFill>
                  <a:srgbClr val="0077AA"/>
                </a:solidFill>
                <a:latin typeface="Source Code Pro" panose="020B0309030403020204"/>
                <a:ea typeface="Source Code Pro" panose="020B0309030403020204"/>
                <a:cs typeface="Source Code Pro" panose="020B0309030403020204"/>
                <a:sym typeface="Source Code Pro" panose="020B0309030403020204"/>
              </a:rPr>
              <a:t>FALSE</a:t>
            </a:r>
            <a:r>
              <a:rPr lang="en-IN" sz="1800">
                <a:solidFill>
                  <a:srgbClr val="445870"/>
                </a:solidFill>
                <a:latin typeface="Source Code Pro" panose="020B0309030403020204"/>
                <a:ea typeface="Source Code Pro" panose="020B0309030403020204"/>
                <a:cs typeface="Source Code Pro" panose="020B0309030403020204"/>
                <a:sym typeface="Source Code Pro" panose="020B0309030403020204"/>
              </a:rPr>
              <a:t>,</a:t>
            </a:r>
            <a:r>
              <a:rPr lang="en-IN" sz="1800">
                <a:solidFill>
                  <a:srgbClr val="006FE0"/>
                </a:solidFill>
                <a:latin typeface="Source Code Pro" panose="020B0309030403020204"/>
                <a:ea typeface="Source Code Pro" panose="020B0309030403020204"/>
                <a:cs typeface="Source Code Pro" panose="020B0309030403020204"/>
                <a:sym typeface="Source Code Pro" panose="020B0309030403020204"/>
              </a:rPr>
              <a:t> </a:t>
            </a:r>
            <a:r>
              <a:rPr lang="en-IN" sz="1800">
                <a:solidFill>
                  <a:srgbClr val="0077AA"/>
                </a:solidFill>
                <a:latin typeface="Source Code Pro" panose="020B0309030403020204"/>
                <a:ea typeface="Source Code Pro" panose="020B0309030403020204"/>
                <a:cs typeface="Source Code Pro" panose="020B0309030403020204"/>
                <a:sym typeface="Source Code Pro" panose="020B0309030403020204"/>
              </a:rPr>
              <a:t>True</a:t>
            </a:r>
            <a:r>
              <a:rPr lang="en-IN" sz="1800">
                <a:solidFill>
                  <a:srgbClr val="445870"/>
                </a:solidFill>
                <a:latin typeface="Source Code Pro" panose="020B0309030403020204"/>
                <a:ea typeface="Source Code Pro" panose="020B0309030403020204"/>
                <a:cs typeface="Source Code Pro" panose="020B0309030403020204"/>
                <a:sym typeface="Source Code Pro" panose="020B0309030403020204"/>
              </a:rPr>
              <a:t>,</a:t>
            </a:r>
            <a:r>
              <a:rPr lang="en-IN" sz="1800">
                <a:solidFill>
                  <a:srgbClr val="006FE0"/>
                </a:solidFill>
                <a:latin typeface="Source Code Pro" panose="020B0309030403020204"/>
                <a:ea typeface="Source Code Pro" panose="020B0309030403020204"/>
                <a:cs typeface="Source Code Pro" panose="020B0309030403020204"/>
                <a:sym typeface="Source Code Pro" panose="020B0309030403020204"/>
              </a:rPr>
              <a:t> </a:t>
            </a:r>
            <a:r>
              <a:rPr lang="en-IN" sz="1800">
                <a:solidFill>
                  <a:srgbClr val="0077AA"/>
                </a:solidFill>
                <a:latin typeface="Source Code Pro" panose="020B0309030403020204"/>
                <a:ea typeface="Source Code Pro" panose="020B0309030403020204"/>
                <a:cs typeface="Source Code Pro" panose="020B0309030403020204"/>
                <a:sym typeface="Source Code Pro" panose="020B0309030403020204"/>
              </a:rPr>
              <a:t>False</a:t>
            </a:r>
            <a:r>
              <a:rPr lang="en-IN" sz="1800">
                <a:solidFill>
                  <a:srgbClr val="445870"/>
                </a:solidFill>
                <a:latin typeface="Source Code Pro" panose="020B0309030403020204"/>
                <a:ea typeface="Source Code Pro" panose="020B0309030403020204"/>
                <a:cs typeface="Source Code Pro" panose="020B0309030403020204"/>
                <a:sym typeface="Source Code Pro" panose="020B0309030403020204"/>
              </a:rPr>
              <a:t>;</a:t>
            </a:r>
            <a:endParaRPr sz="1800">
              <a:solidFill>
                <a:schemeClr val="dk1"/>
              </a:solidFill>
              <a:latin typeface="Source Code Pro" panose="020B0309030403020204"/>
              <a:ea typeface="Source Code Pro" panose="020B0309030403020204"/>
              <a:cs typeface="Source Code Pro" panose="020B0309030403020204"/>
              <a:sym typeface="Source Code Pro" panose="020B0309030403020204"/>
            </a:endParaRPr>
          </a:p>
        </p:txBody>
      </p:sp>
      <p:sp>
        <p:nvSpPr>
          <p:cNvPr id="2336" name="Google Shape;2336;p233"/>
          <p:cNvSpPr/>
          <p:nvPr/>
        </p:nvSpPr>
        <p:spPr>
          <a:xfrm>
            <a:off x="407368" y="5589240"/>
            <a:ext cx="1108923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A value of </a:t>
            </a:r>
            <a:r>
              <a:rPr lang="en-IN" sz="2800">
                <a:solidFill>
                  <a:srgbClr val="2658E6"/>
                </a:solidFill>
                <a:latin typeface="Arial" panose="020B0604020202020204"/>
                <a:ea typeface="Arial" panose="020B0604020202020204"/>
                <a:cs typeface="Arial" panose="020B0604020202020204"/>
                <a:sym typeface="Arial" panose="020B0604020202020204"/>
              </a:rPr>
              <a:t>zero</a:t>
            </a:r>
            <a:r>
              <a:rPr lang="en-IN" sz="2400">
                <a:solidFill>
                  <a:schemeClr val="dk1"/>
                </a:solidFill>
                <a:latin typeface="Arial" panose="020B0604020202020204"/>
                <a:ea typeface="Arial" panose="020B0604020202020204"/>
                <a:cs typeface="Arial" panose="020B0604020202020204"/>
                <a:sym typeface="Arial" panose="020B0604020202020204"/>
              </a:rPr>
              <a:t> is considered </a:t>
            </a:r>
            <a:r>
              <a:rPr lang="en-IN" sz="2800">
                <a:solidFill>
                  <a:srgbClr val="2658E6"/>
                </a:solidFill>
                <a:latin typeface="Arial" panose="020B0604020202020204"/>
                <a:ea typeface="Arial" panose="020B0604020202020204"/>
                <a:cs typeface="Arial" panose="020B0604020202020204"/>
                <a:sym typeface="Arial" panose="020B0604020202020204"/>
              </a:rPr>
              <a:t>false</a:t>
            </a:r>
            <a:r>
              <a:rPr lang="en-IN" sz="2400">
                <a:solidFill>
                  <a:schemeClr val="dk1"/>
                </a:solidFill>
                <a:latin typeface="Arial" panose="020B0604020202020204"/>
                <a:ea typeface="Arial" panose="020B0604020202020204"/>
                <a:cs typeface="Arial" panose="020B0604020202020204"/>
                <a:sym typeface="Arial" panose="020B0604020202020204"/>
              </a:rPr>
              <a:t>. </a:t>
            </a:r>
            <a:r>
              <a:rPr lang="en-IN" sz="2800">
                <a:solidFill>
                  <a:srgbClr val="2658E6"/>
                </a:solidFill>
                <a:latin typeface="Arial" panose="020B0604020202020204"/>
                <a:ea typeface="Arial" panose="020B0604020202020204"/>
                <a:cs typeface="Arial" panose="020B0604020202020204"/>
                <a:sym typeface="Arial" panose="020B0604020202020204"/>
              </a:rPr>
              <a:t>Nonzero</a:t>
            </a:r>
            <a:r>
              <a:rPr lang="en-IN" sz="2400">
                <a:solidFill>
                  <a:schemeClr val="dk1"/>
                </a:solidFill>
                <a:latin typeface="Arial" panose="020B0604020202020204"/>
                <a:ea typeface="Arial" panose="020B0604020202020204"/>
                <a:cs typeface="Arial" panose="020B0604020202020204"/>
                <a:sym typeface="Arial" panose="020B0604020202020204"/>
              </a:rPr>
              <a:t> values are considered </a:t>
            </a:r>
            <a:r>
              <a:rPr lang="en-IN" sz="2800">
                <a:solidFill>
                  <a:srgbClr val="2658E6"/>
                </a:solidFill>
                <a:latin typeface="Arial" panose="020B0604020202020204"/>
                <a:ea typeface="Arial" panose="020B0604020202020204"/>
                <a:cs typeface="Arial" panose="020B0604020202020204"/>
                <a:sym typeface="Arial" panose="020B0604020202020204"/>
              </a:rPr>
              <a:t>true</a:t>
            </a:r>
            <a:r>
              <a:rPr lang="en-IN" sz="2400">
                <a:solidFill>
                  <a:schemeClr val="dk1"/>
                </a:solidFill>
                <a:latin typeface="Arial" panose="020B0604020202020204"/>
                <a:ea typeface="Arial" panose="020B0604020202020204"/>
                <a:cs typeface="Arial" panose="020B0604020202020204"/>
                <a:sym typeface="Arial" panose="020B0604020202020204"/>
              </a:rPr>
              <a:t>.</a:t>
            </a:r>
            <a:endParaRPr lang="en-IN"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2337" name="Google Shape;2337;p233"/>
          <p:cNvSpPr txBox="1"/>
          <p:nvPr/>
        </p:nvSpPr>
        <p:spPr>
          <a:xfrm>
            <a:off x="5255397" y="2380002"/>
            <a:ext cx="664310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SQL permits us to use the notation (v</a:t>
            </a:r>
            <a:r>
              <a:rPr lang="en-IN" sz="2000" baseline="-25000">
                <a:solidFill>
                  <a:schemeClr val="dk1"/>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 v</a:t>
            </a:r>
            <a:r>
              <a:rPr lang="en-IN" sz="2000" baseline="-25000">
                <a:solidFill>
                  <a:schemeClr val="dk1"/>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,...,v</a:t>
            </a:r>
            <a:r>
              <a:rPr lang="en-IN" sz="2000" baseline="-25000">
                <a:solidFill>
                  <a:schemeClr val="dk1"/>
                </a:solidFill>
                <a:latin typeface="Arial" panose="020B0604020202020204"/>
                <a:ea typeface="Arial" panose="020B0604020202020204"/>
                <a:cs typeface="Arial" panose="020B0604020202020204"/>
                <a:sym typeface="Arial" panose="020B0604020202020204"/>
              </a:rPr>
              <a:t>n</a:t>
            </a:r>
            <a:r>
              <a:rPr lang="en-IN" sz="2000">
                <a:solidFill>
                  <a:schemeClr val="dk1"/>
                </a:solidFill>
                <a:latin typeface="Arial" panose="020B0604020202020204"/>
                <a:ea typeface="Arial" panose="020B0604020202020204"/>
                <a:cs typeface="Arial" panose="020B0604020202020204"/>
                <a:sym typeface="Arial" panose="020B0604020202020204"/>
              </a:rPr>
              <a:t>) to denote a tuple of arity (attribute) n containing values v</a:t>
            </a:r>
            <a:r>
              <a:rPr lang="en-IN" sz="2000" baseline="-25000">
                <a:solidFill>
                  <a:schemeClr val="dk1"/>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 v</a:t>
            </a:r>
            <a:r>
              <a:rPr lang="en-IN" sz="2000" baseline="-25000">
                <a:solidFill>
                  <a:schemeClr val="dk1"/>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,...,v</a:t>
            </a:r>
            <a:r>
              <a:rPr lang="en-IN" sz="2000" baseline="-25000">
                <a:solidFill>
                  <a:schemeClr val="dk1"/>
                </a:solidFill>
                <a:latin typeface="Arial" panose="020B0604020202020204"/>
                <a:ea typeface="Arial" panose="020B0604020202020204"/>
                <a:cs typeface="Arial" panose="020B0604020202020204"/>
                <a:sym typeface="Arial" panose="020B0604020202020204"/>
              </a:rPr>
              <a:t>n</a:t>
            </a:r>
            <a:r>
              <a:rPr lang="en-IN" sz="2000">
                <a:solidFill>
                  <a:schemeClr val="dk1"/>
                </a:solidFill>
                <a:latin typeface="Arial" panose="020B0604020202020204"/>
                <a:ea typeface="Arial" panose="020B0604020202020204"/>
                <a:cs typeface="Arial" panose="020B0604020202020204"/>
                <a:sym typeface="Arial" panose="020B0604020202020204"/>
              </a:rPr>
              <a:t>. </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338" name="Google Shape;2338;p233"/>
          <p:cNvSpPr txBox="1"/>
          <p:nvPr/>
        </p:nvSpPr>
        <p:spPr>
          <a:xfrm>
            <a:off x="5284028" y="3163341"/>
            <a:ext cx="648072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a:t>
            </a:r>
            <a:r>
              <a:rPr lang="en-IN" sz="1800" baseline="-25000">
                <a:solidFill>
                  <a:schemeClr val="dk1"/>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a:t>
            </a:r>
            <a:r>
              <a:rPr lang="en-IN" sz="1800" baseline="-25000">
                <a:solidFill>
                  <a:schemeClr val="dk1"/>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&lt;=</a:t>
            </a:r>
            <a:r>
              <a:rPr lang="en-IN" sz="1800">
                <a:solidFill>
                  <a:schemeClr val="dk1"/>
                </a:solidFill>
                <a:latin typeface="Arial" panose="020B0604020202020204"/>
                <a:ea typeface="Arial" panose="020B0604020202020204"/>
                <a:cs typeface="Arial" panose="020B0604020202020204"/>
                <a:sym typeface="Arial" panose="020B0604020202020204"/>
              </a:rPr>
              <a:t> (b</a:t>
            </a:r>
            <a:r>
              <a:rPr lang="en-IN" sz="1800" baseline="-25000">
                <a:solidFill>
                  <a:schemeClr val="dk1"/>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b</a:t>
            </a:r>
            <a:r>
              <a:rPr lang="en-IN" sz="1800" baseline="-25000">
                <a:solidFill>
                  <a:schemeClr val="dk1"/>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(EMP.DEPTNO, DNAME)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(DEPT.DEPTNO, 'SALES');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2342" name="Shape 2342"/>
        <p:cNvGrpSpPr/>
        <p:nvPr/>
      </p:nvGrpSpPr>
      <p:grpSpPr>
        <a:xfrm>
          <a:off x="0" y="0"/>
          <a:ext cx="0" cy="0"/>
          <a:chOff x="0" y="0"/>
          <a:chExt cx="0" cy="0"/>
        </a:xfrm>
      </p:grpSpPr>
      <p:sp>
        <p:nvSpPr>
          <p:cNvPr id="2343" name="Google Shape;2343;p23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where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344" name="Google Shape;2344;p234"/>
          <p:cNvSpPr txBox="1"/>
          <p:nvPr/>
        </p:nvSpPr>
        <p:spPr>
          <a:xfrm>
            <a:off x="47328" y="2564904"/>
            <a:ext cx="2890710" cy="378885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False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False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False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45" name="Google Shape;2345;p234"/>
          <p:cNvSpPr/>
          <p:nvPr/>
        </p:nvSpPr>
        <p:spPr>
          <a:xfrm>
            <a:off x="407368" y="2060848"/>
            <a:ext cx="11377264"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002060"/>
                </a:solidFill>
                <a:latin typeface="Gill Sans" panose="020B0502020104020203"/>
                <a:ea typeface="Gill Sans" panose="020B0502020104020203"/>
                <a:cs typeface="Gill Sans" panose="020B0502020104020203"/>
                <a:sym typeface="Gill Sans" panose="020B0502020104020203"/>
              </a:rPr>
              <a:t>What will be the result of the query below?</a:t>
            </a:r>
            <a:endParaRPr sz="2200">
              <a:solidFill>
                <a:srgbClr val="002060"/>
              </a:solidFill>
              <a:latin typeface="Gill Sans" panose="020B0502020104020203"/>
              <a:ea typeface="Gill Sans" panose="020B0502020104020203"/>
              <a:cs typeface="Gill Sans" panose="020B0502020104020203"/>
              <a:sym typeface="Gill Sans" panose="020B0502020104020203"/>
            </a:endParaRPr>
          </a:p>
        </p:txBody>
      </p:sp>
      <p:sp>
        <p:nvSpPr>
          <p:cNvPr id="2346" name="Google Shape;2346;p234"/>
          <p:cNvSpPr txBox="1"/>
          <p:nvPr/>
        </p:nvSpPr>
        <p:spPr>
          <a:xfrm>
            <a:off x="263352" y="1202415"/>
            <a:ext cx="5976664" cy="969496"/>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6A564F"/>
              </a:buClr>
              <a:buSzPts val="2400"/>
              <a:buFont typeface="Bookman Old Style" panose="02050604050505020204"/>
              <a:buAutoNum type="arabicPeriod" startAt="2"/>
            </a:pPr>
            <a:r>
              <a:rPr lang="en-IN" sz="2400" b="1" i="1">
                <a:solidFill>
                  <a:srgbClr val="6A564F"/>
                </a:solidFill>
                <a:latin typeface="Arial" panose="020B0604020202020204"/>
                <a:ea typeface="Arial" panose="020B0604020202020204"/>
                <a:cs typeface="Arial" panose="020B0604020202020204"/>
                <a:sym typeface="Arial" panose="020B0604020202020204"/>
              </a:rPr>
              <a:t>comparison_operator: </a:t>
            </a:r>
            <a:endParaRPr lang="en-IN" sz="2400" b="1" i="1">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200">
                <a:solidFill>
                  <a:srgbClr val="A67F59"/>
                </a:solidFill>
                <a:latin typeface="Arial" panose="020B0604020202020204"/>
                <a:ea typeface="Arial" panose="020B0604020202020204"/>
                <a:cs typeface="Arial" panose="020B0604020202020204"/>
                <a:sym typeface="Arial" panose="020B0604020202020204"/>
              </a:rPr>
              <a:t>= </a:t>
            </a:r>
            <a:r>
              <a:rPr lang="en-IN" sz="2200" b="0" i="0">
                <a:solidFill>
                  <a:srgbClr val="A5A5A5"/>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&lt;=&gt; </a:t>
            </a:r>
            <a:r>
              <a:rPr lang="en-IN" sz="2200" b="0" i="0">
                <a:solidFill>
                  <a:srgbClr val="A5A5A5"/>
                </a:solidFill>
                <a:latin typeface="Arial" panose="020B0604020202020204"/>
                <a:ea typeface="Arial" panose="020B0604020202020204"/>
                <a:cs typeface="Arial" panose="020B0604020202020204"/>
                <a:sym typeface="Arial" panose="020B0604020202020204"/>
              </a:rPr>
              <a: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&gt;= </a:t>
            </a:r>
            <a:r>
              <a:rPr lang="en-IN" sz="2200">
                <a:solidFill>
                  <a:srgbClr val="A5A5A5"/>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&gt; </a:t>
            </a:r>
            <a:r>
              <a:rPr lang="en-IN" sz="2200">
                <a:solidFill>
                  <a:srgbClr val="A5A5A5"/>
                </a:solidFill>
                <a:latin typeface="Arial" panose="020B0604020202020204"/>
                <a:ea typeface="Arial" panose="020B0604020202020204"/>
                <a:cs typeface="Arial" panose="020B0604020202020204"/>
                <a:sym typeface="Arial" panose="020B0604020202020204"/>
              </a:rPr>
              <a:t>|</a:t>
            </a:r>
            <a:r>
              <a:rPr lang="en-IN" sz="2200">
                <a:solidFill>
                  <a:srgbClr val="A67F59"/>
                </a:solidFill>
                <a:latin typeface="Arial" panose="020B0604020202020204"/>
                <a:ea typeface="Arial" panose="020B0604020202020204"/>
                <a:cs typeface="Arial" panose="020B0604020202020204"/>
                <a:sym typeface="Arial" panose="020B0604020202020204"/>
              </a:rPr>
              <a:t> &lt;=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5A5A5"/>
                </a:solidFill>
                <a:latin typeface="Arial" panose="020B0604020202020204"/>
                <a:ea typeface="Arial" panose="020B0604020202020204"/>
                <a:cs typeface="Arial" panose="020B0604020202020204"/>
                <a:sym typeface="Arial" panose="020B0604020202020204"/>
              </a:rPr>
              <a: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&lt; </a:t>
            </a:r>
            <a:r>
              <a:rPr lang="en-IN" sz="2200">
                <a:solidFill>
                  <a:srgbClr val="A5A5A5"/>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&lt;&gt;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5A5A5"/>
                </a:solidFill>
                <a:latin typeface="Arial" panose="020B0604020202020204"/>
                <a:ea typeface="Arial" panose="020B0604020202020204"/>
                <a:cs typeface="Arial" panose="020B0604020202020204"/>
                <a:sym typeface="Arial" panose="020B0604020202020204"/>
              </a:rPr>
              <a: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a:t>
            </a:r>
            <a:endParaRPr lang="en-IN" sz="2200">
              <a:solidFill>
                <a:srgbClr val="A67F5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900">
              <a:solidFill>
                <a:srgbClr val="6A564F"/>
              </a:solidFill>
              <a:latin typeface="Arial" panose="020B0604020202020204"/>
              <a:ea typeface="Arial" panose="020B0604020202020204"/>
              <a:cs typeface="Arial" panose="020B0604020202020204"/>
              <a:sym typeface="Arial" panose="020B0604020202020204"/>
            </a:endParaRPr>
          </a:p>
        </p:txBody>
      </p:sp>
      <p:sp>
        <p:nvSpPr>
          <p:cNvPr id="2347" name="Google Shape;2347;p234"/>
          <p:cNvSpPr txBox="1"/>
          <p:nvPr/>
        </p:nvSpPr>
        <p:spPr>
          <a:xfrm>
            <a:off x="2955369" y="2560471"/>
            <a:ext cx="8795366" cy="337335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False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ename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AND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False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OR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False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AND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True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OR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0</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48" name="Google Shape;2348;p234"/>
          <p:cNvSpPr txBox="1"/>
          <p:nvPr/>
        </p:nvSpPr>
        <p:spPr>
          <a:xfrm>
            <a:off x="5866683" y="1196752"/>
            <a:ext cx="4933875" cy="830997"/>
          </a:xfrm>
          <a:prstGeom prst="rect">
            <a:avLst/>
          </a:prstGeom>
          <a:noFill/>
          <a:ln>
            <a:noFill/>
          </a:ln>
        </p:spPr>
        <p:txBody>
          <a:bodyPr spcFirstLastPara="1" wrap="square" lIns="91425" tIns="45700" rIns="91425" bIns="45700" anchor="t" anchorCtr="0">
            <a:spAutoFit/>
          </a:bodyPr>
          <a:lstStyle/>
          <a:p>
            <a:pPr marL="450850" marR="0" lvl="0" indent="-450850" algn="l" rtl="0">
              <a:spcBef>
                <a:spcPts val="0"/>
              </a:spcBef>
              <a:spcAft>
                <a:spcPts val="0"/>
              </a:spcAft>
              <a:buClr>
                <a:srgbClr val="6A564F"/>
              </a:buClr>
              <a:buSzPts val="2400"/>
              <a:buFont typeface="Bookman Old Style" panose="02050604050505020204"/>
              <a:buAutoNum type="arabicPeriod" startAt="5"/>
            </a:pPr>
            <a:r>
              <a:rPr lang="en-IN" sz="2400" b="1" i="1">
                <a:solidFill>
                  <a:srgbClr val="6A564F"/>
                </a:solidFill>
                <a:latin typeface="Arial" panose="020B0604020202020204"/>
                <a:ea typeface="Arial" panose="020B0604020202020204"/>
                <a:cs typeface="Arial" panose="020B0604020202020204"/>
                <a:sym typeface="Arial" panose="020B0604020202020204"/>
              </a:rPr>
              <a:t>logical_operators</a:t>
            </a:r>
            <a:endParaRPr lang="en-IN" sz="2400" b="1" i="1">
              <a:solidFill>
                <a:srgbClr val="6A564F"/>
              </a:solidFill>
              <a:latin typeface="Arial" panose="020B0604020202020204"/>
              <a:ea typeface="Arial" panose="020B0604020202020204"/>
              <a:cs typeface="Arial" panose="020B0604020202020204"/>
              <a:sym typeface="Arial" panose="020B0604020202020204"/>
            </a:endParaRPr>
          </a:p>
          <a:p>
            <a:pPr marL="536575" marR="0" lvl="0" indent="0" algn="l" rtl="0">
              <a:spcBef>
                <a:spcPts val="0"/>
              </a:spcBef>
              <a:spcAft>
                <a:spcPts val="0"/>
              </a:spcAft>
              <a:buNone/>
            </a:pPr>
            <a:r>
              <a:rPr lang="en-IN" sz="2200">
                <a:solidFill>
                  <a:srgbClr val="A67F59"/>
                </a:solidFill>
                <a:latin typeface="Arial" panose="020B0604020202020204"/>
                <a:ea typeface="Arial" panose="020B0604020202020204"/>
                <a:cs typeface="Arial" panose="020B0604020202020204"/>
                <a:sym typeface="Arial" panose="020B0604020202020204"/>
              </a:rPr>
              <a:t> </a:t>
            </a:r>
            <a:r>
              <a:rPr lang="en-IN" sz="2200">
                <a:solidFill>
                  <a:schemeClr val="dk1"/>
                </a:solidFill>
                <a:latin typeface="Arial" panose="020B0604020202020204"/>
                <a:ea typeface="Arial" panose="020B0604020202020204"/>
                <a:cs typeface="Arial" panose="020B0604020202020204"/>
                <a:sym typeface="Arial" panose="020B0604020202020204"/>
              </a:rPr>
              <a:t>{</a:t>
            </a:r>
            <a:r>
              <a:rPr lang="en-IN" sz="2200">
                <a:solidFill>
                  <a:srgbClr val="A67F59"/>
                </a:solidFill>
                <a:latin typeface="Arial" panose="020B0604020202020204"/>
                <a:ea typeface="Arial" panose="020B0604020202020204"/>
                <a:cs typeface="Arial" panose="020B0604020202020204"/>
                <a:sym typeface="Arial" panose="020B0604020202020204"/>
              </a:rPr>
              <a:t> AND</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A5A5A5"/>
                </a:solidFill>
                <a:latin typeface="Arial" panose="020B0604020202020204"/>
                <a:ea typeface="Arial" panose="020B0604020202020204"/>
                <a:cs typeface="Arial" panose="020B0604020202020204"/>
                <a:sym typeface="Arial" panose="020B0604020202020204"/>
              </a:rPr>
              <a:t>| </a:t>
            </a:r>
            <a:r>
              <a:rPr lang="en-IN" sz="2200" b="0" i="0">
                <a:solidFill>
                  <a:srgbClr val="A67F59"/>
                </a:solidFill>
                <a:latin typeface="Arial" panose="020B0604020202020204"/>
                <a:ea typeface="Arial" panose="020B0604020202020204"/>
                <a:cs typeface="Arial" panose="020B0604020202020204"/>
                <a:sym typeface="Arial" panose="020B0604020202020204"/>
              </a:rPr>
              <a:t>&amp;&amp;</a:t>
            </a:r>
            <a:r>
              <a:rPr lang="en-IN" sz="2200" b="0" i="0">
                <a:solidFill>
                  <a:srgbClr val="000000"/>
                </a:solidFill>
                <a:latin typeface="Arial" panose="020B0604020202020204"/>
                <a:ea typeface="Arial" panose="020B0604020202020204"/>
                <a:cs typeface="Arial" panose="020B0604020202020204"/>
                <a:sym typeface="Arial" panose="020B0604020202020204"/>
              </a:rPr>
              <a:t> } </a:t>
            </a:r>
            <a:r>
              <a:rPr lang="en-IN" sz="2200" b="0" i="0">
                <a:solidFill>
                  <a:srgbClr val="A5A5A5"/>
                </a:solidFill>
                <a:latin typeface="Arial" panose="020B0604020202020204"/>
                <a:ea typeface="Arial" panose="020B0604020202020204"/>
                <a:cs typeface="Arial" panose="020B0604020202020204"/>
                <a:sym typeface="Arial" panose="020B0604020202020204"/>
              </a:rPr>
              <a:t>| </a:t>
            </a:r>
            <a:r>
              <a:rPr lang="en-IN" sz="2200" b="0" i="0">
                <a:solidFill>
                  <a:schemeClr val="dk1"/>
                </a:solidFill>
                <a:latin typeface="Arial" panose="020B0604020202020204"/>
                <a:ea typeface="Arial" panose="020B0604020202020204"/>
                <a:cs typeface="Arial" panose="020B0604020202020204"/>
                <a:sym typeface="Arial" panose="020B0604020202020204"/>
              </a:rPr>
              <a:t>{</a:t>
            </a:r>
            <a:r>
              <a:rPr lang="en-IN" sz="2200" b="0" i="0">
                <a:solidFill>
                  <a:srgbClr val="A5A5A5"/>
                </a:solidFill>
                <a:latin typeface="Arial" panose="020B0604020202020204"/>
                <a:ea typeface="Arial" panose="020B0604020202020204"/>
                <a:cs typeface="Arial" panose="020B0604020202020204"/>
                <a:sym typeface="Arial" panose="020B0604020202020204"/>
              </a:rPr>
              <a:t> </a:t>
            </a:r>
            <a:r>
              <a:rPr lang="en-IN" sz="2200">
                <a:solidFill>
                  <a:srgbClr val="A67F59"/>
                </a:solidFill>
                <a:latin typeface="Arial" panose="020B0604020202020204"/>
                <a:ea typeface="Arial" panose="020B0604020202020204"/>
                <a:cs typeface="Arial" panose="020B0604020202020204"/>
                <a:sym typeface="Arial" panose="020B0604020202020204"/>
              </a:rPr>
              <a:t>OR</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A5A5A5"/>
                </a:solidFill>
                <a:latin typeface="Arial" panose="020B0604020202020204"/>
                <a:ea typeface="Arial" panose="020B0604020202020204"/>
                <a:cs typeface="Arial" panose="020B0604020202020204"/>
                <a:sym typeface="Arial" panose="020B0604020202020204"/>
              </a:rPr>
              <a:t>| </a:t>
            </a:r>
            <a:r>
              <a:rPr lang="en-IN" sz="2200" b="0" i="0">
                <a:solidFill>
                  <a:srgbClr val="A67F59"/>
                </a:solidFill>
                <a:latin typeface="Arial" panose="020B0604020202020204"/>
                <a:ea typeface="Arial" panose="020B0604020202020204"/>
                <a:cs typeface="Arial" panose="020B0604020202020204"/>
                <a:sym typeface="Arial" panose="020B0604020202020204"/>
              </a:rPr>
              <a:t>|| </a:t>
            </a:r>
            <a:r>
              <a:rPr lang="en-IN" sz="2200" b="0" i="0">
                <a:solidFill>
                  <a:schemeClr val="dk1"/>
                </a:solidFill>
                <a:latin typeface="Arial" panose="020B0604020202020204"/>
                <a:ea typeface="Arial" panose="020B0604020202020204"/>
                <a:cs typeface="Arial" panose="020B0604020202020204"/>
                <a:sym typeface="Arial" panose="020B0604020202020204"/>
              </a:rPr>
              <a:t>}</a:t>
            </a:r>
            <a:r>
              <a:rPr lang="en-IN" sz="2200">
                <a:solidFill>
                  <a:srgbClr val="A5A5A5"/>
                </a:solidFill>
                <a:latin typeface="Arial" panose="020B0604020202020204"/>
                <a:ea typeface="Arial" panose="020B0604020202020204"/>
                <a:cs typeface="Arial" panose="020B0604020202020204"/>
                <a:sym typeface="Arial" panose="020B0604020202020204"/>
              </a:rPr>
              <a:t> </a:t>
            </a:r>
            <a:endParaRPr lang="en-IN" sz="2200">
              <a:solidFill>
                <a:srgbClr val="A5A5A5"/>
              </a:solidFill>
              <a:latin typeface="Arial" panose="020B0604020202020204"/>
              <a:ea typeface="Arial" panose="020B0604020202020204"/>
              <a:cs typeface="Arial" panose="020B0604020202020204"/>
              <a:sym typeface="Arial" panose="020B0604020202020204"/>
            </a:endParaRPr>
          </a:p>
        </p:txBody>
      </p:sp>
      <p:sp>
        <p:nvSpPr>
          <p:cNvPr id="2349" name="Google Shape;2349;p234"/>
          <p:cNvSpPr/>
          <p:nvPr/>
        </p:nvSpPr>
        <p:spPr>
          <a:xfrm>
            <a:off x="387116" y="618452"/>
            <a:ext cx="8715436" cy="50629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b="1" i="1">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 WHERE </a:t>
            </a:r>
            <a:r>
              <a:rPr lang="en-IN" sz="2000" b="1" i="1">
                <a:solidFill>
                  <a:srgbClr val="0077AA"/>
                </a:solidFill>
                <a:latin typeface="Arial" panose="020B0604020202020204"/>
                <a:ea typeface="Arial" panose="020B0604020202020204"/>
                <a:cs typeface="Arial" panose="020B0604020202020204"/>
                <a:sym typeface="Arial" panose="020B0604020202020204"/>
              </a:rPr>
              <a:t>P </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2353" name="Shape 2353"/>
        <p:cNvGrpSpPr/>
        <p:nvPr/>
      </p:nvGrpSpPr>
      <p:grpSpPr>
        <a:xfrm>
          <a:off x="0" y="0"/>
          <a:ext cx="0" cy="0"/>
          <a:chOff x="0" y="0"/>
          <a:chExt cx="0" cy="0"/>
        </a:xfrm>
      </p:grpSpPr>
      <p:sp>
        <p:nvSpPr>
          <p:cNvPr id="2354" name="Google Shape;2354;p235"/>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is null / is not null</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355" name="Google Shape;2355;p235"/>
          <p:cNvSpPr/>
          <p:nvPr/>
        </p:nvSpPr>
        <p:spPr>
          <a:xfrm>
            <a:off x="191344" y="3319824"/>
            <a:ext cx="11737304" cy="146193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2000"/>
              <a:buFont typeface="Arial" panose="020B0604020202020204"/>
              <a:buChar char="•"/>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IS NULL</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the keyword that performs the Boolean comparison. It returns true if the supplied value is NULL and false if the supplied value is not NULL.</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just"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2000"/>
              <a:buFont typeface="Arial" panose="020B0604020202020204"/>
              <a:buChar char="•"/>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IS NOT NULL</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the keyword that performs the Boolean comparison. It returns true if the supplied value is not NULL and false if the supplied value is null.</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356" name="Google Shape;2356;p235"/>
          <p:cNvSpPr txBox="1"/>
          <p:nvPr/>
        </p:nvSpPr>
        <p:spPr>
          <a:xfrm>
            <a:off x="623392" y="5220930"/>
            <a:ext cx="11305256" cy="123110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sz="2200">
              <a:solidFill>
                <a:srgbClr val="3E5D77"/>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3E5D77"/>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B38806"/>
              </a:buClr>
              <a:buSzPts val="1800"/>
              <a:buFont typeface="Arial" panose="020B0604020202020204"/>
              <a:buChar char="•"/>
            </a:pPr>
            <a:r>
              <a:rPr lang="en-IN" sz="1800">
                <a:solidFill>
                  <a:srgbClr val="B38806"/>
                </a:solidFill>
                <a:latin typeface="Arial" panose="020B0604020202020204"/>
                <a:ea typeface="Arial" panose="020B0604020202020204"/>
                <a:cs typeface="Arial" panose="020B0604020202020204"/>
                <a:sym typeface="Arial" panose="020B0604020202020204"/>
              </a:rPr>
              <a:t>IS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UNKNOWN</a:t>
            </a:r>
            <a:r>
              <a:rPr lang="en-IN" sz="1800">
                <a:solidFill>
                  <a:schemeClr val="dk1"/>
                </a:solidFill>
                <a:latin typeface="Arial" panose="020B0604020202020204"/>
                <a:ea typeface="Arial" panose="020B0604020202020204"/>
                <a:cs typeface="Arial" panose="020B0604020202020204"/>
                <a:sym typeface="Arial" panose="020B0604020202020204"/>
              </a:rPr>
              <a:t> is synonym of </a:t>
            </a:r>
            <a:r>
              <a:rPr lang="en-IN" sz="1800" i="1">
                <a:solidFill>
                  <a:srgbClr val="B38806"/>
                </a:solidFill>
                <a:latin typeface="Arial" panose="020B0604020202020204"/>
                <a:ea typeface="Arial" panose="020B0604020202020204"/>
                <a:cs typeface="Arial" panose="020B0604020202020204"/>
                <a:sym typeface="Arial" panose="020B0604020202020204"/>
              </a:rPr>
              <a:t>IS NULL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B38806"/>
              </a:buClr>
              <a:buSzPts val="1800"/>
              <a:buFont typeface="Arial" panose="020B0604020202020204"/>
              <a:buChar char="•"/>
            </a:pPr>
            <a:r>
              <a:rPr lang="en-IN" sz="1800">
                <a:solidFill>
                  <a:srgbClr val="B38806"/>
                </a:solidFill>
                <a:latin typeface="Arial" panose="020B0604020202020204"/>
                <a:ea typeface="Arial" panose="020B0604020202020204"/>
                <a:cs typeface="Arial" panose="020B0604020202020204"/>
                <a:sym typeface="Arial" panose="020B0604020202020204"/>
              </a:rPr>
              <a:t>IS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NOT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UNKNOWN</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is synonym of </a:t>
            </a:r>
            <a:r>
              <a:rPr lang="en-IN" sz="1800" i="1">
                <a:solidFill>
                  <a:srgbClr val="B38806"/>
                </a:solidFill>
                <a:latin typeface="Arial" panose="020B0604020202020204"/>
                <a:ea typeface="Arial" panose="020B0604020202020204"/>
                <a:cs typeface="Arial" panose="020B0604020202020204"/>
                <a:sym typeface="Arial" panose="020B0604020202020204"/>
              </a:rPr>
              <a:t>IS NOT NULL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57" name="Google Shape;2357;p235"/>
          <p:cNvSpPr txBox="1"/>
          <p:nvPr/>
        </p:nvSpPr>
        <p:spPr>
          <a:xfrm>
            <a:off x="191344" y="1212442"/>
            <a:ext cx="3456384" cy="12772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900">
              <a:solidFill>
                <a:srgbClr val="6A564F"/>
              </a:solidFill>
              <a:latin typeface="Arial" panose="020B0604020202020204"/>
              <a:ea typeface="Arial" panose="020B0604020202020204"/>
              <a:cs typeface="Arial" panose="020B0604020202020204"/>
              <a:sym typeface="Arial" panose="020B0604020202020204"/>
            </a:endParaRPr>
          </a:p>
          <a:p>
            <a:pPr marL="450850" marR="0" lvl="0" indent="-450850" algn="l" rtl="0">
              <a:spcBef>
                <a:spcPts val="0"/>
              </a:spcBef>
              <a:spcAft>
                <a:spcPts val="0"/>
              </a:spcAft>
              <a:buClr>
                <a:srgbClr val="6A564F"/>
              </a:buClr>
              <a:buSzPts val="2400"/>
              <a:buFont typeface="Bookman Old Style" panose="02050604050505020204"/>
              <a:buAutoNum type="arabicPeriod" startAt="3"/>
            </a:pPr>
            <a:r>
              <a:rPr lang="en-IN" sz="2400" b="1" i="1">
                <a:solidFill>
                  <a:srgbClr val="6A564F"/>
                </a:solidFill>
                <a:latin typeface="Arial" panose="020B0604020202020204"/>
                <a:ea typeface="Arial" panose="020B0604020202020204"/>
                <a:cs typeface="Arial" panose="020B0604020202020204"/>
                <a:sym typeface="Arial" panose="020B0604020202020204"/>
              </a:rPr>
              <a:t>boolean_ predicate:</a:t>
            </a:r>
            <a:endParaRPr lang="en-IN" sz="2400" b="1" i="1">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200" b="0" i="0">
                <a:solidFill>
                  <a:srgbClr val="A67F59"/>
                </a:solidFill>
                <a:latin typeface="Arial" panose="020B0604020202020204"/>
                <a:ea typeface="Arial" panose="020B0604020202020204"/>
                <a:cs typeface="Arial" panose="020B0604020202020204"/>
                <a:sym typeface="Arial" panose="020B0604020202020204"/>
              </a:rPr>
              <a:t>IS</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A67F59"/>
                </a:solidFill>
                <a:latin typeface="Arial" panose="020B0604020202020204"/>
                <a:ea typeface="Arial" panose="020B0604020202020204"/>
                <a:cs typeface="Arial" panose="020B0604020202020204"/>
                <a:sym typeface="Arial" panose="020B0604020202020204"/>
              </a:rPr>
              <a:t>NOT</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90055"/>
                </a:solidFill>
                <a:latin typeface="Arial" panose="020B0604020202020204"/>
                <a:ea typeface="Arial" panose="020B0604020202020204"/>
                <a:cs typeface="Arial" panose="020B0604020202020204"/>
                <a:sym typeface="Arial" panose="020B0604020202020204"/>
              </a:rPr>
              <a:t>NULL</a:t>
            </a:r>
            <a:r>
              <a:rPr lang="en-IN" sz="2200" b="0" i="0">
                <a:solidFill>
                  <a:srgbClr val="000000"/>
                </a:solidFill>
                <a:latin typeface="Arial" panose="020B0604020202020204"/>
                <a:ea typeface="Arial" panose="020B0604020202020204"/>
                <a:cs typeface="Arial" panose="020B0604020202020204"/>
                <a:sym typeface="Arial" panose="020B0604020202020204"/>
              </a:rPr>
              <a:t> </a:t>
            </a:r>
            <a:endParaRPr lang="en-IN" sz="2200" b="0" i="0">
              <a:solidFill>
                <a:srgbClr val="000000"/>
              </a:solidFill>
              <a:latin typeface="Arial" panose="020B0604020202020204"/>
              <a:ea typeface="Arial" panose="020B0604020202020204"/>
              <a:cs typeface="Arial" panose="020B0604020202020204"/>
              <a:sym typeface="Arial" panose="020B0604020202020204"/>
            </a:endParaRPr>
          </a:p>
          <a:p>
            <a:pPr marL="723900" marR="0" lvl="0" indent="0" algn="l" rtl="0">
              <a:spcBef>
                <a:spcPts val="0"/>
              </a:spcBef>
              <a:spcAft>
                <a:spcPts val="0"/>
              </a:spcAft>
              <a:buNone/>
            </a:pPr>
            <a:r>
              <a:rPr lang="en-IN" sz="2200" b="0" i="0">
                <a:solidFill>
                  <a:srgbClr val="A67F59"/>
                </a:solidFill>
                <a:latin typeface="Arial" panose="020B0604020202020204"/>
                <a:ea typeface="Arial" panose="020B0604020202020204"/>
                <a:cs typeface="Arial" panose="020B0604020202020204"/>
                <a:sym typeface="Arial" panose="020B0604020202020204"/>
              </a:rPr>
              <a: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1">
                <a:solidFill>
                  <a:srgbClr val="000000"/>
                </a:solidFill>
                <a:latin typeface="Arial" panose="020B0604020202020204"/>
                <a:ea typeface="Arial" panose="020B0604020202020204"/>
                <a:cs typeface="Arial" panose="020B0604020202020204"/>
                <a:sym typeface="Arial" panose="020B0604020202020204"/>
              </a:rPr>
              <a:t>expr</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A67F59"/>
                </a:solidFill>
                <a:latin typeface="Arial" panose="020B0604020202020204"/>
                <a:ea typeface="Arial" panose="020B0604020202020204"/>
                <a:cs typeface="Arial" panose="020B0604020202020204"/>
                <a:sym typeface="Arial" panose="020B0604020202020204"/>
              </a:rPr>
              <a:t>&lt;=&gt;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1">
                <a:solidFill>
                  <a:srgbClr val="000000"/>
                </a:solidFill>
                <a:latin typeface="Arial" panose="020B0604020202020204"/>
                <a:ea typeface="Arial" panose="020B0604020202020204"/>
                <a:cs typeface="Arial" panose="020B0604020202020204"/>
                <a:sym typeface="Arial" panose="020B0604020202020204"/>
              </a:rPr>
              <a:t>null</a:t>
            </a:r>
            <a:endParaRPr sz="22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2361" name="Shape 2361"/>
        <p:cNvGrpSpPr/>
        <p:nvPr/>
      </p:nvGrpSpPr>
      <p:grpSpPr>
        <a:xfrm>
          <a:off x="0" y="0"/>
          <a:ext cx="0" cy="0"/>
          <a:chOff x="0" y="0"/>
          <a:chExt cx="0" cy="0"/>
        </a:xfrm>
      </p:grpSpPr>
      <p:sp>
        <p:nvSpPr>
          <p:cNvPr id="2362" name="Google Shape;2362;p236"/>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363" name="Google Shape;2363;p236"/>
          <p:cNvSpPr txBox="1"/>
          <p:nvPr/>
        </p:nvSpPr>
        <p:spPr>
          <a:xfrm>
            <a:off x="263352" y="3228945"/>
            <a:ext cx="1159328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IN statement is used in a WHERE clause to choose items from a set. The IN  operator allows you to determine if a specified value matches any value in a set of values or value returned by a subquery. </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364" name="Google Shape;2364;p236"/>
          <p:cNvSpPr txBox="1"/>
          <p:nvPr/>
        </p:nvSpPr>
        <p:spPr>
          <a:xfrm>
            <a:off x="226839" y="1916832"/>
            <a:ext cx="5425250" cy="120032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6A564F"/>
              </a:buClr>
              <a:buSzPts val="2400"/>
              <a:buFont typeface="Bookman Old Style" panose="02050604050505020204"/>
              <a:buAutoNum type="arabicPeriod" startAt="4"/>
            </a:pPr>
            <a:r>
              <a:rPr lang="en-IN" sz="2400" b="1" i="1">
                <a:solidFill>
                  <a:srgbClr val="6A564F"/>
                </a:solidFill>
                <a:latin typeface="Arial" panose="020B0604020202020204"/>
                <a:ea typeface="Arial" panose="020B0604020202020204"/>
                <a:cs typeface="Arial" panose="020B0604020202020204"/>
                <a:sym typeface="Arial" panose="020B0604020202020204"/>
              </a:rPr>
              <a:t>predicate</a:t>
            </a:r>
            <a:r>
              <a:rPr lang="en-IN" sz="2400" b="1" i="0">
                <a:solidFill>
                  <a:srgbClr val="6A564F"/>
                </a:solidFill>
                <a:latin typeface="Arial" panose="020B0604020202020204"/>
                <a:ea typeface="Arial" panose="020B0604020202020204"/>
                <a:cs typeface="Arial" panose="020B0604020202020204"/>
                <a:sym typeface="Arial" panose="020B0604020202020204"/>
              </a:rPr>
              <a:t>: </a:t>
            </a:r>
            <a:endParaRPr lang="en-IN" sz="2400" b="1" i="0">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200" b="0" i="1">
                <a:solidFill>
                  <a:srgbClr val="000000"/>
                </a:solidFill>
                <a:latin typeface="Arial" panose="020B0604020202020204"/>
                <a:ea typeface="Arial" panose="020B0604020202020204"/>
                <a:cs typeface="Arial" panose="020B0604020202020204"/>
                <a:sym typeface="Arial" panose="020B0604020202020204"/>
              </a:rPr>
              <a:t>expr</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A67F59"/>
                </a:solidFill>
                <a:latin typeface="Arial" panose="020B0604020202020204"/>
                <a:ea typeface="Arial" panose="020B0604020202020204"/>
                <a:cs typeface="Arial" panose="020B0604020202020204"/>
                <a:sym typeface="Arial" panose="020B0604020202020204"/>
              </a:rPr>
              <a:t>NOT</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45D4A"/>
                </a:solidFill>
                <a:latin typeface="Arial" panose="020B0604020202020204"/>
                <a:ea typeface="Arial" panose="020B0604020202020204"/>
                <a:cs typeface="Arial" panose="020B0604020202020204"/>
                <a:sym typeface="Arial" panose="020B0604020202020204"/>
              </a:rPr>
              <a:t>IN</a:t>
            </a:r>
            <a:r>
              <a:rPr lang="en-IN" sz="2200" b="0" i="0">
                <a:solidFill>
                  <a:srgbClr val="0077AA"/>
                </a:solidFill>
                <a:latin typeface="Arial" panose="020B0604020202020204"/>
                <a:ea typeface="Arial" panose="020B0604020202020204"/>
                <a:cs typeface="Arial" panose="020B0604020202020204"/>
                <a:sym typeface="Arial" panose="020B0604020202020204"/>
              </a:rPr>
              <a:t> </a:t>
            </a:r>
            <a:r>
              <a:rPr lang="en-IN" sz="2200">
                <a:solidFill>
                  <a:srgbClr val="999999"/>
                </a:solidFill>
                <a:latin typeface="Arial" panose="020B0604020202020204"/>
                <a:ea typeface="Arial" panose="020B0604020202020204"/>
                <a:cs typeface="Arial" panose="020B0604020202020204"/>
                <a:sym typeface="Arial" panose="020B0604020202020204"/>
              </a:rPr>
              <a:t>(</a:t>
            </a:r>
            <a:r>
              <a:rPr lang="en-IN" sz="2200" b="0" i="1">
                <a:solidFill>
                  <a:srgbClr val="000000"/>
                </a:solidFill>
                <a:latin typeface="Arial" panose="020B0604020202020204"/>
                <a:ea typeface="Arial" panose="020B0604020202020204"/>
                <a:cs typeface="Arial" panose="020B0604020202020204"/>
                <a:sym typeface="Arial" panose="020B0604020202020204"/>
              </a:rPr>
              <a:t>expr1, expr2, </a:t>
            </a:r>
            <a:r>
              <a:rPr lang="en-IN" sz="2200" b="0" i="1">
                <a:solidFill>
                  <a:srgbClr val="7F7F7F"/>
                </a:solidFill>
                <a:latin typeface="Arial" panose="020B0604020202020204"/>
                <a:ea typeface="Arial" panose="020B0604020202020204"/>
                <a:cs typeface="Arial" panose="020B0604020202020204"/>
                <a:sym typeface="Arial" panose="020B0604020202020204"/>
              </a:rPr>
              <a:t>. . .</a:t>
            </a:r>
            <a:r>
              <a:rPr lang="en-IN" sz="2200" b="0" i="0">
                <a:solidFill>
                  <a:srgbClr val="999999"/>
                </a:solidFill>
                <a:latin typeface="Arial" panose="020B0604020202020204"/>
                <a:ea typeface="Arial" panose="020B0604020202020204"/>
                <a:cs typeface="Arial" panose="020B0604020202020204"/>
                <a:sym typeface="Arial" panose="020B0604020202020204"/>
              </a:rPr>
              <a:t> )</a:t>
            </a:r>
            <a:endParaRPr sz="2200">
              <a:solidFill>
                <a:srgbClr val="000000"/>
              </a:solidFill>
              <a:latin typeface="Arial" panose="020B0604020202020204"/>
              <a:ea typeface="Arial" panose="020B0604020202020204"/>
              <a:cs typeface="Arial" panose="020B0604020202020204"/>
              <a:sym typeface="Arial" panose="020B0604020202020204"/>
            </a:endParaRPr>
          </a:p>
          <a:p>
            <a:pPr marL="723900" marR="0" lvl="0" indent="0" algn="l" rtl="0">
              <a:spcBef>
                <a:spcPts val="0"/>
              </a:spcBef>
              <a:spcAft>
                <a:spcPts val="0"/>
              </a:spcAft>
              <a:buNone/>
            </a:pPr>
            <a:r>
              <a:rPr lang="en-IN" sz="2200" b="0" i="0">
                <a:solidFill>
                  <a:srgbClr val="A67F59"/>
                </a:solidFill>
                <a:latin typeface="Arial" panose="020B0604020202020204"/>
                <a:ea typeface="Arial" panose="020B0604020202020204"/>
                <a:cs typeface="Arial" panose="020B0604020202020204"/>
                <a:sym typeface="Arial" panose="020B0604020202020204"/>
              </a:rPr>
              <a:t>| </a:t>
            </a:r>
            <a:r>
              <a:rPr lang="en-IN" sz="2200" b="0" i="1">
                <a:solidFill>
                  <a:srgbClr val="000000"/>
                </a:solidFill>
                <a:latin typeface="Arial" panose="020B0604020202020204"/>
                <a:ea typeface="Arial" panose="020B0604020202020204"/>
                <a:cs typeface="Arial" panose="020B0604020202020204"/>
                <a:sym typeface="Arial" panose="020B0604020202020204"/>
              </a:rPr>
              <a:t>expr</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A67F59"/>
                </a:solidFill>
                <a:latin typeface="Arial" panose="020B0604020202020204"/>
                <a:ea typeface="Arial" panose="020B0604020202020204"/>
                <a:cs typeface="Arial" panose="020B0604020202020204"/>
                <a:sym typeface="Arial" panose="020B0604020202020204"/>
              </a:rPr>
              <a:t>NOT</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45D4A"/>
                </a:solidFill>
                <a:latin typeface="Arial" panose="020B0604020202020204"/>
                <a:ea typeface="Arial" panose="020B0604020202020204"/>
                <a:cs typeface="Arial" panose="020B0604020202020204"/>
                <a:sym typeface="Arial" panose="020B0604020202020204"/>
              </a:rPr>
              <a:t>IN</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1">
                <a:solidFill>
                  <a:srgbClr val="000000"/>
                </a:solidFill>
                <a:latin typeface="Arial" panose="020B0604020202020204"/>
                <a:ea typeface="Arial" panose="020B0604020202020204"/>
                <a:cs typeface="Arial" panose="020B0604020202020204"/>
                <a:sym typeface="Arial" panose="020B0604020202020204"/>
              </a:rPr>
              <a:t>subquery</a:t>
            </a:r>
            <a:r>
              <a:rPr lang="en-IN" sz="2400" b="0" i="0">
                <a:solidFill>
                  <a:srgbClr val="999999"/>
                </a:solidFill>
                <a:latin typeface="Arial" panose="020B0604020202020204"/>
                <a:ea typeface="Arial" panose="020B0604020202020204"/>
                <a:cs typeface="Arial" panose="020B0604020202020204"/>
                <a:sym typeface="Arial" panose="020B0604020202020204"/>
              </a:rPr>
              <a:t>)</a:t>
            </a:r>
            <a:endParaRPr sz="2400">
              <a:solidFill>
                <a:srgbClr val="99999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2368" name="Shape 2368"/>
        <p:cNvGrpSpPr/>
        <p:nvPr/>
      </p:nvGrpSpPr>
      <p:grpSpPr>
        <a:xfrm>
          <a:off x="0" y="0"/>
          <a:ext cx="0" cy="0"/>
          <a:chOff x="0" y="0"/>
          <a:chExt cx="0" cy="0"/>
        </a:xfrm>
      </p:grpSpPr>
      <p:sp>
        <p:nvSpPr>
          <p:cNvPr id="2369" name="Google Shape;2369;p237"/>
          <p:cNvSpPr/>
          <p:nvPr/>
        </p:nvSpPr>
        <p:spPr>
          <a:xfrm>
            <a:off x="1548000"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370" name="Google Shape;2370;p237"/>
          <p:cNvSpPr/>
          <p:nvPr/>
        </p:nvSpPr>
        <p:spPr>
          <a:xfrm>
            <a:off x="335361" y="910361"/>
            <a:ext cx="864095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column | expression IN ( </a:t>
            </a:r>
            <a:r>
              <a:rPr lang="en-IN" sz="2000">
                <a:solidFill>
                  <a:srgbClr val="595959"/>
                </a:solidFill>
                <a:latin typeface="Arial" panose="020B0604020202020204"/>
                <a:ea typeface="Arial" panose="020B0604020202020204"/>
                <a:cs typeface="Arial" panose="020B0604020202020204"/>
                <a:sym typeface="Arial" panose="020B0604020202020204"/>
              </a:rPr>
              <a:t>v1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595959"/>
                </a:solidFill>
                <a:latin typeface="Arial" panose="020B0604020202020204"/>
                <a:ea typeface="Arial" panose="020B0604020202020204"/>
                <a:cs typeface="Arial" panose="020B0604020202020204"/>
                <a:sym typeface="Arial" panose="020B0604020202020204"/>
              </a:rPr>
              <a:t>v2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595959"/>
                </a:solidFill>
                <a:latin typeface="Arial" panose="020B0604020202020204"/>
                <a:ea typeface="Arial" panose="020B0604020202020204"/>
                <a:cs typeface="Arial" panose="020B0604020202020204"/>
                <a:sym typeface="Arial" panose="020B0604020202020204"/>
              </a:rPr>
              <a:t>v3</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column | expression IN (</a:t>
            </a:r>
            <a:r>
              <a:rPr lang="en-IN" sz="2000">
                <a:solidFill>
                  <a:srgbClr val="595959"/>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371" name="Google Shape;2371;p237"/>
          <p:cNvSpPr/>
          <p:nvPr/>
        </p:nvSpPr>
        <p:spPr>
          <a:xfrm>
            <a:off x="335359" y="1598503"/>
            <a:ext cx="11665297" cy="177997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a value in the column or the expression is equal to any value in the list, the result of the IN operator is TRUE.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IN operator is equivalent to multiple </a:t>
            </a:r>
            <a:r>
              <a:rPr lang="en-IN" sz="1800">
                <a:solidFill>
                  <a:srgbClr val="B38806"/>
                </a:solidFill>
                <a:latin typeface="Arial" panose="020B0604020202020204"/>
                <a:ea typeface="Arial" panose="020B0604020202020204"/>
                <a:cs typeface="Arial" panose="020B0604020202020204"/>
                <a:sym typeface="Arial" panose="020B0604020202020204"/>
              </a:rPr>
              <a:t>OR</a:t>
            </a:r>
            <a:r>
              <a:rPr lang="en-IN" sz="1800">
                <a:solidFill>
                  <a:schemeClr val="dk1"/>
                </a:solidFill>
                <a:latin typeface="Arial" panose="020B0604020202020204"/>
                <a:ea typeface="Arial" panose="020B0604020202020204"/>
                <a:cs typeface="Arial" panose="020B0604020202020204"/>
                <a:sym typeface="Arial" panose="020B0604020202020204"/>
              </a:rPr>
              <a:t> operators.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To negate the IN operator, you use the </a:t>
            </a:r>
            <a:r>
              <a:rPr lang="en-IN" sz="1800">
                <a:solidFill>
                  <a:srgbClr val="B38806"/>
                </a:solidFill>
                <a:latin typeface="Arial" panose="020B0604020202020204"/>
                <a:ea typeface="Arial" panose="020B0604020202020204"/>
                <a:cs typeface="Arial" panose="020B0604020202020204"/>
                <a:sym typeface="Arial" panose="020B0604020202020204"/>
              </a:rPr>
              <a:t>NOT IN </a:t>
            </a:r>
            <a:r>
              <a:rPr lang="en-IN" sz="1800">
                <a:solidFill>
                  <a:schemeClr val="dk1"/>
                </a:solidFill>
                <a:latin typeface="Arial" panose="020B0604020202020204"/>
                <a:ea typeface="Arial" panose="020B0604020202020204"/>
                <a:cs typeface="Arial" panose="020B0604020202020204"/>
                <a:sym typeface="Arial" panose="020B0604020202020204"/>
              </a:rPr>
              <a:t>operator.</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372" name="Google Shape;2372;p237"/>
          <p:cNvSpPr/>
          <p:nvPr/>
        </p:nvSpPr>
        <p:spPr>
          <a:xfrm>
            <a:off x="370984" y="404664"/>
            <a:ext cx="92525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i="1">
                <a:solidFill>
                  <a:srgbClr val="525A7D"/>
                </a:solidFill>
                <a:latin typeface="Arial" panose="020B0604020202020204"/>
                <a:ea typeface="Arial" panose="020B0604020202020204"/>
                <a:cs typeface="Arial" panose="020B0604020202020204"/>
                <a:sym typeface="Arial" panose="020B0604020202020204"/>
              </a:rPr>
              <a:t>syntax</a:t>
            </a:r>
            <a:endParaRPr sz="2800" i="1">
              <a:solidFill>
                <a:srgbClr val="525A7D"/>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2376" name="Shape 2376"/>
        <p:cNvGrpSpPr/>
        <p:nvPr/>
      </p:nvGrpSpPr>
      <p:grpSpPr>
        <a:xfrm>
          <a:off x="0" y="0"/>
          <a:ext cx="0" cy="0"/>
          <a:chOff x="0" y="0"/>
          <a:chExt cx="0" cy="0"/>
        </a:xfrm>
      </p:grpSpPr>
      <p:sp>
        <p:nvSpPr>
          <p:cNvPr id="2377" name="Google Shape;2377;p238"/>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between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378" name="Google Shape;2378;p238"/>
          <p:cNvSpPr txBox="1"/>
          <p:nvPr/>
        </p:nvSpPr>
        <p:spPr>
          <a:xfrm>
            <a:off x="1109446" y="3212976"/>
            <a:ext cx="997310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BETWEEN operator is a logical operator that allows you to specify a range to test.</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379" name="Google Shape;2379;p238"/>
          <p:cNvSpPr txBox="1"/>
          <p:nvPr/>
        </p:nvSpPr>
        <p:spPr>
          <a:xfrm>
            <a:off x="28037" y="1772816"/>
            <a:ext cx="5878272" cy="830997"/>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6A564F"/>
              </a:buClr>
              <a:buSzPts val="2400"/>
              <a:buFont typeface="Bookman Old Style" panose="02050604050505020204"/>
              <a:buAutoNum type="arabicPeriod" startAt="4"/>
            </a:pPr>
            <a:r>
              <a:rPr lang="en-IN" sz="2400" b="1" i="1">
                <a:solidFill>
                  <a:srgbClr val="6A564F"/>
                </a:solidFill>
                <a:latin typeface="Arial" panose="020B0604020202020204"/>
                <a:ea typeface="Arial" panose="020B0604020202020204"/>
                <a:cs typeface="Arial" panose="020B0604020202020204"/>
                <a:sym typeface="Arial" panose="020B0604020202020204"/>
              </a:rPr>
              <a:t>predicate</a:t>
            </a:r>
            <a:r>
              <a:rPr lang="en-IN" sz="2400" b="1" i="0">
                <a:solidFill>
                  <a:srgbClr val="6A564F"/>
                </a:solidFill>
                <a:latin typeface="Arial" panose="020B0604020202020204"/>
                <a:ea typeface="Arial" panose="020B0604020202020204"/>
                <a:cs typeface="Arial" panose="020B0604020202020204"/>
                <a:sym typeface="Arial" panose="020B0604020202020204"/>
              </a:rPr>
              <a:t>: </a:t>
            </a:r>
            <a:endParaRPr lang="en-IN" sz="2400" b="1" i="0">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200" b="0" i="1">
                <a:solidFill>
                  <a:srgbClr val="000000"/>
                </a:solidFill>
                <a:latin typeface="Arial" panose="020B0604020202020204"/>
                <a:ea typeface="Arial" panose="020B0604020202020204"/>
                <a:cs typeface="Arial" panose="020B0604020202020204"/>
                <a:sym typeface="Arial" panose="020B0604020202020204"/>
              </a:rPr>
              <a:t>expr</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A67F59"/>
                </a:solidFill>
                <a:latin typeface="Arial" panose="020B0604020202020204"/>
                <a:ea typeface="Arial" panose="020B0604020202020204"/>
                <a:cs typeface="Arial" panose="020B0604020202020204"/>
                <a:sym typeface="Arial" panose="020B0604020202020204"/>
              </a:rPr>
              <a:t>NOT</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0077AA"/>
                </a:solidFill>
                <a:latin typeface="Arial" panose="020B0604020202020204"/>
                <a:ea typeface="Arial" panose="020B0604020202020204"/>
                <a:cs typeface="Arial" panose="020B0604020202020204"/>
                <a:sym typeface="Arial" panose="020B0604020202020204"/>
              </a:rPr>
              <a:t>BETWEEN</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1">
                <a:solidFill>
                  <a:srgbClr val="000000"/>
                </a:solidFill>
                <a:latin typeface="Arial" panose="020B0604020202020204"/>
                <a:ea typeface="Arial" panose="020B0604020202020204"/>
                <a:cs typeface="Arial" panose="020B0604020202020204"/>
                <a:sym typeface="Arial" panose="020B0604020202020204"/>
              </a:rPr>
              <a:t>expr1 </a:t>
            </a:r>
            <a:r>
              <a:rPr lang="en-IN" sz="2200">
                <a:solidFill>
                  <a:srgbClr val="0077AA"/>
                </a:solidFill>
                <a:latin typeface="Arial" panose="020B0604020202020204"/>
                <a:ea typeface="Arial" panose="020B0604020202020204"/>
                <a:cs typeface="Arial" panose="020B0604020202020204"/>
                <a:sym typeface="Arial" panose="020B0604020202020204"/>
              </a:rPr>
              <a:t>AND</a:t>
            </a:r>
            <a:r>
              <a:rPr lang="en-IN" sz="2200" b="0" i="1">
                <a:solidFill>
                  <a:srgbClr val="000000"/>
                </a:solidFill>
                <a:latin typeface="Arial" panose="020B0604020202020204"/>
                <a:ea typeface="Arial" panose="020B0604020202020204"/>
                <a:cs typeface="Arial" panose="020B0604020202020204"/>
                <a:sym typeface="Arial" panose="020B0604020202020204"/>
              </a:rPr>
              <a:t> expr2</a:t>
            </a:r>
            <a:endParaRPr sz="22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2383" name="Shape 2383"/>
        <p:cNvGrpSpPr/>
        <p:nvPr/>
      </p:nvGrpSpPr>
      <p:grpSpPr>
        <a:xfrm>
          <a:off x="0" y="0"/>
          <a:ext cx="0" cy="0"/>
          <a:chOff x="0" y="0"/>
          <a:chExt cx="0" cy="0"/>
        </a:xfrm>
      </p:grpSpPr>
      <p:sp>
        <p:nvSpPr>
          <p:cNvPr id="2384" name="Google Shape;2384;p239"/>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between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385" name="Google Shape;2385;p239"/>
          <p:cNvSpPr/>
          <p:nvPr/>
        </p:nvSpPr>
        <p:spPr>
          <a:xfrm>
            <a:off x="370984" y="600225"/>
            <a:ext cx="9972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i="1">
                <a:solidFill>
                  <a:srgbClr val="525A7D"/>
                </a:solidFill>
                <a:latin typeface="Arial" panose="020B0604020202020204"/>
                <a:ea typeface="Arial" panose="020B0604020202020204"/>
                <a:cs typeface="Arial" panose="020B0604020202020204"/>
                <a:sym typeface="Arial" panose="020B0604020202020204"/>
              </a:rPr>
              <a:t>syntax</a:t>
            </a:r>
            <a:endParaRPr sz="2000" i="1">
              <a:solidFill>
                <a:srgbClr val="525A7D"/>
              </a:solidFill>
              <a:latin typeface="Arial" panose="020B0604020202020204"/>
              <a:ea typeface="Arial" panose="020B0604020202020204"/>
              <a:cs typeface="Arial" panose="020B0604020202020204"/>
              <a:sym typeface="Arial" panose="020B0604020202020204"/>
            </a:endParaRPr>
          </a:p>
        </p:txBody>
      </p:sp>
      <p:sp>
        <p:nvSpPr>
          <p:cNvPr id="2386" name="Google Shape;2386;p239"/>
          <p:cNvSpPr/>
          <p:nvPr/>
        </p:nvSpPr>
        <p:spPr>
          <a:xfrm>
            <a:off x="335360" y="1628800"/>
            <a:ext cx="11305256" cy="189282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lnSpc>
                <a:spcPct val="150000"/>
              </a:lnSpc>
              <a:spcBef>
                <a:spcPts val="0"/>
              </a:spcBef>
              <a:spcAft>
                <a:spcPts val="0"/>
              </a:spcAft>
              <a:buClr>
                <a:schemeClr val="dk1"/>
              </a:buClr>
              <a:buSzPts val="800"/>
              <a:buFont typeface="Arial" panose="020B0604020202020204"/>
              <a:buNone/>
            </a:pPr>
            <a:endParaRPr sz="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BETWEEN operator returns TRUE if the expression to test is greater than or equal to the value of the start_expression and less than or equal to the value of the end_expression.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 use the greater than or equal to (</a:t>
            </a:r>
            <a:r>
              <a:rPr lang="en-IN" sz="1800" b="1">
                <a:solidFill>
                  <a:schemeClr val="dk1"/>
                </a:solidFill>
                <a:latin typeface="Arial" panose="020B0604020202020204"/>
                <a:ea typeface="Arial" panose="020B0604020202020204"/>
                <a:cs typeface="Arial" panose="020B0604020202020204"/>
                <a:sym typeface="Arial" panose="020B0604020202020204"/>
              </a:rPr>
              <a:t>&gt;=</a:t>
            </a:r>
            <a:r>
              <a:rPr lang="en-IN" sz="1800">
                <a:solidFill>
                  <a:schemeClr val="dk1"/>
                </a:solidFill>
                <a:latin typeface="Arial" panose="020B0604020202020204"/>
                <a:ea typeface="Arial" panose="020B0604020202020204"/>
                <a:cs typeface="Arial" panose="020B0604020202020204"/>
                <a:sym typeface="Arial" panose="020B0604020202020204"/>
              </a:rPr>
              <a:t>) and less than or equal to (</a:t>
            </a:r>
            <a:r>
              <a:rPr lang="en-IN" sz="1800" b="1">
                <a:solidFill>
                  <a:schemeClr val="dk1"/>
                </a:solidFill>
                <a:latin typeface="Arial" panose="020B0604020202020204"/>
                <a:ea typeface="Arial" panose="020B0604020202020204"/>
                <a:cs typeface="Arial" panose="020B0604020202020204"/>
                <a:sym typeface="Arial" panose="020B0604020202020204"/>
              </a:rPr>
              <a:t>&lt;=</a:t>
            </a:r>
            <a:r>
              <a:rPr lang="en-IN" sz="1800">
                <a:solidFill>
                  <a:schemeClr val="dk1"/>
                </a:solidFill>
                <a:latin typeface="Arial" panose="020B0604020202020204"/>
                <a:ea typeface="Arial" panose="020B0604020202020204"/>
                <a:cs typeface="Arial" panose="020B0604020202020204"/>
                <a:sym typeface="Arial" panose="020B0604020202020204"/>
              </a:rPr>
              <a:t>) to substitute the BETWEEN operator.</a:t>
            </a:r>
            <a:endParaRPr sz="18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387" name="Google Shape;2387;p239"/>
          <p:cNvCxnSpPr/>
          <p:nvPr/>
        </p:nvCxnSpPr>
        <p:spPr>
          <a:xfrm>
            <a:off x="392936" y="3717032"/>
            <a:ext cx="11269633" cy="0"/>
          </a:xfrm>
          <a:prstGeom prst="straightConnector1">
            <a:avLst/>
          </a:prstGeom>
          <a:noFill/>
          <a:ln w="9525" cap="flat" cmpd="sng">
            <a:solidFill>
              <a:schemeClr val="accent1"/>
            </a:solidFill>
            <a:prstDash val="solid"/>
            <a:round/>
            <a:headEnd type="none" w="sm" len="sm"/>
            <a:tailEnd type="none" w="sm" len="sm"/>
          </a:ln>
        </p:spPr>
      </p:cxnSp>
      <p:sp>
        <p:nvSpPr>
          <p:cNvPr id="2388" name="Google Shape;2388;p239"/>
          <p:cNvSpPr/>
          <p:nvPr/>
        </p:nvSpPr>
        <p:spPr>
          <a:xfrm>
            <a:off x="335361" y="1084674"/>
            <a:ext cx="86409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column | expression BETWEEN </a:t>
            </a:r>
            <a:r>
              <a:rPr lang="en-IN" sz="2000">
                <a:solidFill>
                  <a:srgbClr val="595959"/>
                </a:solidFill>
                <a:latin typeface="Arial" panose="020B0604020202020204"/>
                <a:ea typeface="Arial" panose="020B0604020202020204"/>
                <a:cs typeface="Arial" panose="020B0604020202020204"/>
                <a:sym typeface="Arial" panose="020B0604020202020204"/>
              </a:rPr>
              <a:t>start</a:t>
            </a:r>
            <a:r>
              <a:rPr lang="en-IN" sz="2000">
                <a:solidFill>
                  <a:schemeClr val="dk2"/>
                </a:solidFill>
                <a:latin typeface="Arial" panose="020B0604020202020204"/>
                <a:ea typeface="Arial" panose="020B0604020202020204"/>
                <a:cs typeface="Arial" panose="020B0604020202020204"/>
                <a:sym typeface="Arial" panose="020B0604020202020204"/>
              </a:rPr>
              <a:t>_expression</a:t>
            </a:r>
            <a:r>
              <a:rPr lang="en-IN" sz="2000">
                <a:solidFill>
                  <a:srgbClr val="0077AA"/>
                </a:solidFill>
                <a:latin typeface="Arial" panose="020B0604020202020204"/>
                <a:ea typeface="Arial" panose="020B0604020202020204"/>
                <a:cs typeface="Arial" panose="020B0604020202020204"/>
                <a:sym typeface="Arial" panose="020B0604020202020204"/>
              </a:rPr>
              <a:t> AND </a:t>
            </a:r>
            <a:r>
              <a:rPr lang="en-IN" sz="2000">
                <a:solidFill>
                  <a:schemeClr val="dk2"/>
                </a:solidFill>
                <a:latin typeface="Arial" panose="020B0604020202020204"/>
                <a:ea typeface="Arial" panose="020B0604020202020204"/>
                <a:cs typeface="Arial" panose="020B0604020202020204"/>
                <a:sym typeface="Arial" panose="020B0604020202020204"/>
              </a:rPr>
              <a:t>end_expression</a:t>
            </a:r>
            <a:endParaRPr lang="en-IN" sz="2000">
              <a:solidFill>
                <a:schemeClr val="dk2"/>
              </a:solidFill>
              <a:latin typeface="Arial" panose="020B0604020202020204"/>
              <a:ea typeface="Arial" panose="020B0604020202020204"/>
              <a:cs typeface="Arial" panose="020B0604020202020204"/>
              <a:sym typeface="Arial" panose="020B0604020202020204"/>
            </a:endParaRPr>
          </a:p>
        </p:txBody>
      </p:sp>
      <p:sp>
        <p:nvSpPr>
          <p:cNvPr id="2389" name="Google Shape;2389;p239"/>
          <p:cNvSpPr/>
          <p:nvPr/>
        </p:nvSpPr>
        <p:spPr>
          <a:xfrm>
            <a:off x="335360" y="4005064"/>
            <a:ext cx="11665296"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5E74"/>
              </a:solidFill>
              <a:latin typeface="Gill Sans" panose="020B0502020104020203"/>
              <a:ea typeface="Gill Sans" panose="020B0502020104020203"/>
              <a:cs typeface="Gill Sans" panose="020B0502020104020203"/>
              <a:sym typeface="Gill Sans" panose="020B0502020104020203"/>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any input to the BETWEEN or NOT BETWEEN is NULL, then the result is UNKNOWN.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FE1212"/>
              </a:solidFill>
              <a:latin typeface="Arial" panose="020B0604020202020204"/>
              <a:ea typeface="Arial" panose="020B0604020202020204"/>
              <a:cs typeface="Arial" panose="020B0604020202020204"/>
              <a:sym typeface="Arial" panose="020B0604020202020204"/>
            </a:endParaRPr>
          </a:p>
        </p:txBody>
      </p:sp>
      <p:sp>
        <p:nvSpPr>
          <p:cNvPr id="2390" name="Google Shape;2390;p239"/>
          <p:cNvSpPr txBox="1"/>
          <p:nvPr/>
        </p:nvSpPr>
        <p:spPr>
          <a:xfrm>
            <a:off x="6384031" y="547200"/>
            <a:ext cx="58079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WHERE</a:t>
            </a:r>
            <a:r>
              <a:rPr lang="en-IN" sz="2000">
                <a:solidFill>
                  <a:schemeClr val="dk1"/>
                </a:solidFill>
                <a:latin typeface="Arial" panose="020B0604020202020204"/>
                <a:ea typeface="Arial" panose="020B0604020202020204"/>
                <a:cs typeface="Arial" panose="020B0604020202020204"/>
                <a:sym typeface="Arial" panose="020B0604020202020204"/>
              </a:rPr>
              <a:t> salary </a:t>
            </a:r>
            <a:r>
              <a:rPr lang="en-IN" sz="2000">
                <a:solidFill>
                  <a:srgbClr val="945D4A"/>
                </a:solidFill>
                <a:latin typeface="Arial" panose="020B0604020202020204"/>
                <a:ea typeface="Arial" panose="020B0604020202020204"/>
                <a:cs typeface="Arial" panose="020B0604020202020204"/>
                <a:sym typeface="Arial" panose="020B0604020202020204"/>
              </a:rPr>
              <a:t>BETWEEN</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A5A5A5"/>
                </a:solidFill>
                <a:latin typeface="Arial" panose="020B0604020202020204"/>
                <a:ea typeface="Arial" panose="020B0604020202020204"/>
                <a:cs typeface="Arial" panose="020B0604020202020204"/>
                <a:sym typeface="Arial" panose="020B0604020202020204"/>
              </a:rPr>
              <a:t>( </a:t>
            </a:r>
            <a:r>
              <a:rPr lang="en-IN" sz="2000">
                <a:solidFill>
                  <a:srgbClr val="990055"/>
                </a:solidFill>
                <a:latin typeface="Arial" panose="020B0604020202020204"/>
                <a:ea typeface="Arial" panose="020B0604020202020204"/>
                <a:cs typeface="Arial" panose="020B0604020202020204"/>
                <a:sym typeface="Arial" panose="020B0604020202020204"/>
              </a:rPr>
              <a:t>20000</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AND</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990055"/>
                </a:solidFill>
                <a:latin typeface="Arial" panose="020B0604020202020204"/>
                <a:ea typeface="Arial" panose="020B0604020202020204"/>
                <a:cs typeface="Arial" panose="020B0604020202020204"/>
                <a:sym typeface="Arial" panose="020B0604020202020204"/>
              </a:rPr>
              <a:t>30000</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A5A5A5"/>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41C60C"/>
                </a:solidFill>
                <a:latin typeface="Arial" panose="020B0604020202020204"/>
                <a:ea typeface="Arial" panose="020B0604020202020204"/>
                <a:cs typeface="Arial" panose="020B0604020202020204"/>
                <a:sym typeface="Arial" panose="020B0604020202020204"/>
              </a:rPr>
              <a:t>– Illegal</a:t>
            </a:r>
            <a:endParaRPr lang="en-IN" sz="2000">
              <a:solidFill>
                <a:srgbClr val="41C60C"/>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2394" name="Shape 2394"/>
        <p:cNvGrpSpPr/>
        <p:nvPr/>
      </p:nvGrpSpPr>
      <p:grpSpPr>
        <a:xfrm>
          <a:off x="0" y="0"/>
          <a:ext cx="0" cy="0"/>
          <a:chOff x="0" y="0"/>
          <a:chExt cx="0" cy="0"/>
        </a:xfrm>
      </p:grpSpPr>
      <p:sp>
        <p:nvSpPr>
          <p:cNvPr id="2395" name="Google Shape;2395;p240"/>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like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396" name="Google Shape;2396;p240"/>
          <p:cNvSpPr txBox="1"/>
          <p:nvPr/>
        </p:nvSpPr>
        <p:spPr>
          <a:xfrm>
            <a:off x="299356" y="3276600"/>
            <a:ext cx="1159328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LIKE operator is a logical operator that tests whether a string contains a specified pattern or not.</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397" name="Google Shape;2397;p240"/>
          <p:cNvSpPr txBox="1"/>
          <p:nvPr/>
        </p:nvSpPr>
        <p:spPr>
          <a:xfrm>
            <a:off x="299355" y="2192538"/>
            <a:ext cx="5303961" cy="830997"/>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6A564F"/>
              </a:buClr>
              <a:buSzPts val="2400"/>
              <a:buFont typeface="Bookman Old Style" panose="02050604050505020204"/>
              <a:buAutoNum type="arabicPeriod" startAt="4"/>
            </a:pPr>
            <a:r>
              <a:rPr lang="en-IN" sz="2400" b="1" i="1">
                <a:solidFill>
                  <a:srgbClr val="6A564F"/>
                </a:solidFill>
                <a:latin typeface="Arial" panose="020B0604020202020204"/>
                <a:ea typeface="Arial" panose="020B0604020202020204"/>
                <a:cs typeface="Arial" panose="020B0604020202020204"/>
                <a:sym typeface="Arial" panose="020B0604020202020204"/>
              </a:rPr>
              <a:t>predicate</a:t>
            </a:r>
            <a:r>
              <a:rPr lang="en-IN" sz="2400" b="1" i="0">
                <a:solidFill>
                  <a:srgbClr val="6A564F"/>
                </a:solidFill>
                <a:latin typeface="Arial" panose="020B0604020202020204"/>
                <a:ea typeface="Arial" panose="020B0604020202020204"/>
                <a:cs typeface="Arial" panose="020B0604020202020204"/>
                <a:sym typeface="Arial" panose="020B0604020202020204"/>
              </a:rPr>
              <a:t>: </a:t>
            </a:r>
            <a:endParaRPr lang="en-IN" sz="2400" b="1" i="0">
              <a:solidFill>
                <a:srgbClr val="6A564F"/>
              </a:solidFill>
              <a:latin typeface="Arial" panose="020B0604020202020204"/>
              <a:ea typeface="Arial" panose="020B0604020202020204"/>
              <a:cs typeface="Arial" panose="020B0604020202020204"/>
              <a:sym typeface="Arial" panose="020B0604020202020204"/>
            </a:endParaRPr>
          </a:p>
          <a:p>
            <a:pPr marL="532130" marR="0" lvl="0" indent="0" algn="l" rtl="0">
              <a:spcBef>
                <a:spcPts val="0"/>
              </a:spcBef>
              <a:spcAft>
                <a:spcPts val="0"/>
              </a:spcAft>
              <a:buNone/>
            </a:pPr>
            <a:r>
              <a:rPr lang="en-IN" sz="2200" b="0" i="1">
                <a:solidFill>
                  <a:srgbClr val="000000"/>
                </a:solidFill>
                <a:latin typeface="Arial" panose="020B0604020202020204"/>
                <a:ea typeface="Arial" panose="020B0604020202020204"/>
                <a:cs typeface="Arial" panose="020B0604020202020204"/>
                <a:sym typeface="Arial" panose="020B0604020202020204"/>
              </a:rPr>
              <a:t>expr</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A67F59"/>
                </a:solidFill>
                <a:latin typeface="Arial" panose="020B0604020202020204"/>
                <a:ea typeface="Arial" panose="020B0604020202020204"/>
                <a:cs typeface="Arial" panose="020B0604020202020204"/>
                <a:sym typeface="Arial" panose="020B0604020202020204"/>
              </a:rPr>
              <a:t>NOT</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a:solidFill>
                  <a:srgbClr val="0077AA"/>
                </a:solidFill>
                <a:latin typeface="Arial" panose="020B0604020202020204"/>
                <a:ea typeface="Arial" panose="020B0604020202020204"/>
                <a:cs typeface="Arial" panose="020B0604020202020204"/>
                <a:sym typeface="Arial" panose="020B0604020202020204"/>
              </a:rPr>
              <a:t>LIKE </a:t>
            </a:r>
            <a:r>
              <a:rPr lang="en-IN" sz="2200" b="0" i="1">
                <a:solidFill>
                  <a:srgbClr val="000000"/>
                </a:solidFill>
                <a:latin typeface="Arial" panose="020B0604020202020204"/>
                <a:ea typeface="Arial" panose="020B0604020202020204"/>
                <a:cs typeface="Arial" panose="020B0604020202020204"/>
                <a:sym typeface="Arial" panose="020B0604020202020204"/>
              </a:rPr>
              <a:t>expr</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b="0" i="0">
                <a:solidFill>
                  <a:srgbClr val="0077AA"/>
                </a:solidFill>
                <a:latin typeface="Arial" panose="020B0604020202020204"/>
                <a:ea typeface="Arial" panose="020B0604020202020204"/>
                <a:cs typeface="Arial" panose="020B0604020202020204"/>
                <a:sym typeface="Arial" panose="020B0604020202020204"/>
              </a:rPr>
              <a:t>ESCAPE</a:t>
            </a:r>
            <a:r>
              <a:rPr lang="en-IN" sz="2200" b="0" i="0">
                <a:solidFill>
                  <a:srgbClr val="000000"/>
                </a:solidFill>
                <a:latin typeface="Arial" panose="020B0604020202020204"/>
                <a:ea typeface="Arial" panose="020B0604020202020204"/>
                <a:cs typeface="Arial" panose="020B0604020202020204"/>
                <a:sym typeface="Arial" panose="020B0604020202020204"/>
              </a:rPr>
              <a:t> </a:t>
            </a:r>
            <a:r>
              <a:rPr lang="en-IN" sz="2200" b="0" i="1">
                <a:solidFill>
                  <a:srgbClr val="000000"/>
                </a:solidFill>
                <a:latin typeface="Arial" panose="020B0604020202020204"/>
                <a:ea typeface="Arial" panose="020B0604020202020204"/>
                <a:cs typeface="Arial" panose="020B0604020202020204"/>
                <a:sym typeface="Arial" panose="020B0604020202020204"/>
              </a:rPr>
              <a:t>char</a:t>
            </a:r>
            <a:r>
              <a:rPr lang="en-IN" sz="2200" b="0" i="0">
                <a:solidFill>
                  <a:srgbClr val="999999"/>
                </a:solidFill>
                <a:latin typeface="Arial" panose="020B0604020202020204"/>
                <a:ea typeface="Arial" panose="020B0604020202020204"/>
                <a:cs typeface="Arial" panose="020B0604020202020204"/>
                <a:sym typeface="Arial" panose="020B0604020202020204"/>
              </a:rPr>
              <a:t>]</a:t>
            </a:r>
            <a:r>
              <a:rPr lang="en-IN" sz="2200">
                <a:solidFill>
                  <a:srgbClr val="999999"/>
                </a:solidFill>
                <a:latin typeface="Arial" panose="020B0604020202020204"/>
                <a:ea typeface="Arial" panose="020B0604020202020204"/>
                <a:cs typeface="Arial" panose="020B0604020202020204"/>
                <a:sym typeface="Arial" panose="020B0604020202020204"/>
              </a:rPr>
              <a:t> </a:t>
            </a:r>
            <a:endParaRPr sz="22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308" name="Shape 308"/>
        <p:cNvGrpSpPr/>
        <p:nvPr/>
      </p:nvGrpSpPr>
      <p:grpSpPr>
        <a:xfrm>
          <a:off x="0" y="0"/>
          <a:ext cx="0" cy="0"/>
          <a:chOff x="0" y="0"/>
          <a:chExt cx="0" cy="0"/>
        </a:xfrm>
      </p:grpSpPr>
      <p:sp>
        <p:nvSpPr>
          <p:cNvPr id="309" name="Google Shape;309;p24"/>
          <p:cNvSpPr txBox="1"/>
          <p:nvPr/>
        </p:nvSpPr>
        <p:spPr>
          <a:xfrm>
            <a:off x="1676400" y="1772816"/>
            <a:ext cx="8839200" cy="251953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relational model concepts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r>
              <a:rPr lang="en-IN" sz="36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and</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properties of relational table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2401" name="Shape 2401"/>
        <p:cNvGrpSpPr/>
        <p:nvPr/>
      </p:nvGrpSpPr>
      <p:grpSpPr>
        <a:xfrm>
          <a:off x="0" y="0"/>
          <a:ext cx="0" cy="0"/>
          <a:chOff x="0" y="0"/>
          <a:chExt cx="0" cy="0"/>
        </a:xfrm>
      </p:grpSpPr>
      <p:sp>
        <p:nvSpPr>
          <p:cNvPr id="2402" name="Google Shape;2402;p241"/>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like - string comparison functions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403" name="Google Shape;2403;p241"/>
          <p:cNvSpPr/>
          <p:nvPr/>
        </p:nvSpPr>
        <p:spPr>
          <a:xfrm>
            <a:off x="370984" y="600225"/>
            <a:ext cx="9972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i="1">
                <a:solidFill>
                  <a:srgbClr val="525A7D"/>
                </a:solidFill>
                <a:latin typeface="Arial" panose="020B0604020202020204"/>
                <a:ea typeface="Arial" panose="020B0604020202020204"/>
                <a:cs typeface="Arial" panose="020B0604020202020204"/>
                <a:sym typeface="Arial" panose="020B0604020202020204"/>
              </a:rPr>
              <a:t>syntax</a:t>
            </a:r>
            <a:endParaRPr sz="2000" i="1">
              <a:solidFill>
                <a:srgbClr val="525A7D"/>
              </a:solidFill>
              <a:latin typeface="Arial" panose="020B0604020202020204"/>
              <a:ea typeface="Arial" panose="020B0604020202020204"/>
              <a:cs typeface="Arial" panose="020B0604020202020204"/>
              <a:sym typeface="Arial" panose="020B0604020202020204"/>
            </a:endParaRPr>
          </a:p>
        </p:txBody>
      </p:sp>
      <p:sp>
        <p:nvSpPr>
          <p:cNvPr id="2404" name="Google Shape;2404;p241"/>
          <p:cNvSpPr/>
          <p:nvPr/>
        </p:nvSpPr>
        <p:spPr>
          <a:xfrm>
            <a:off x="335360" y="1772816"/>
            <a:ext cx="11305256" cy="138499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matches any number of characters, even zero characters.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_</a:t>
            </a:r>
            <a:r>
              <a:rPr lang="en-IN" sz="1800">
                <a:solidFill>
                  <a:schemeClr val="dk1"/>
                </a:solidFill>
                <a:latin typeface="Arial" panose="020B0604020202020204"/>
                <a:ea typeface="Arial" panose="020B0604020202020204"/>
                <a:cs typeface="Arial" panose="020B0604020202020204"/>
                <a:sym typeface="Arial" panose="020B0604020202020204"/>
              </a:rPr>
              <a:t> matches exactly one character.</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we use default escape character '\',  then don’t use ESCAPE keyword.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05" name="Google Shape;2405;p241"/>
          <p:cNvSpPr/>
          <p:nvPr/>
        </p:nvSpPr>
        <p:spPr>
          <a:xfrm>
            <a:off x="335360" y="3573016"/>
            <a:ext cx="11305256" cy="14157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5E74"/>
              </a:solidFill>
              <a:latin typeface="Gill Sans" panose="020B0502020104020203"/>
              <a:ea typeface="Gill Sans" panose="020B0502020104020203"/>
              <a:cs typeface="Gill Sans" panose="020B0502020104020203"/>
              <a:sym typeface="Gill Sans" panose="020B0502020104020203"/>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ESCAPE keyword is used to escape pattern matching characters such as the (%) percentage and underscore (_) if they form part of the data.</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you do not specify the ESCAPE character, \ is assumed.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406" name="Google Shape;2406;p241"/>
          <p:cNvCxnSpPr/>
          <p:nvPr/>
        </p:nvCxnSpPr>
        <p:spPr>
          <a:xfrm>
            <a:off x="392936" y="3356992"/>
            <a:ext cx="11269633" cy="0"/>
          </a:xfrm>
          <a:prstGeom prst="straightConnector1">
            <a:avLst/>
          </a:prstGeom>
          <a:noFill/>
          <a:ln w="9525" cap="flat" cmpd="sng">
            <a:solidFill>
              <a:schemeClr val="accent1"/>
            </a:solidFill>
            <a:prstDash val="solid"/>
            <a:round/>
            <a:headEnd type="none" w="sm" len="sm"/>
            <a:tailEnd type="none" w="sm" len="sm"/>
          </a:ln>
        </p:spPr>
      </p:cxnSp>
      <p:cxnSp>
        <p:nvCxnSpPr>
          <p:cNvPr id="2407" name="Google Shape;2407;p241"/>
          <p:cNvCxnSpPr/>
          <p:nvPr/>
        </p:nvCxnSpPr>
        <p:spPr>
          <a:xfrm>
            <a:off x="370984" y="5229200"/>
            <a:ext cx="11269633" cy="0"/>
          </a:xfrm>
          <a:prstGeom prst="straightConnector1">
            <a:avLst/>
          </a:prstGeom>
          <a:noFill/>
          <a:ln w="9525" cap="flat" cmpd="sng">
            <a:solidFill>
              <a:schemeClr val="accent1"/>
            </a:solidFill>
            <a:prstDash val="solid"/>
            <a:round/>
            <a:headEnd type="none" w="sm" len="sm"/>
            <a:tailEnd type="none" w="sm" len="sm"/>
          </a:ln>
        </p:spPr>
      </p:cxnSp>
      <p:sp>
        <p:nvSpPr>
          <p:cNvPr id="2408" name="Google Shape;2408;p241"/>
          <p:cNvSpPr/>
          <p:nvPr/>
        </p:nvSpPr>
        <p:spPr>
          <a:xfrm>
            <a:off x="335361" y="1084674"/>
            <a:ext cx="86409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column | expression LIKE </a:t>
            </a:r>
            <a:r>
              <a:rPr lang="en-IN" sz="2000">
                <a:solidFill>
                  <a:srgbClr val="669900"/>
                </a:solidFill>
                <a:latin typeface="Arial" panose="020B0604020202020204"/>
                <a:ea typeface="Arial" panose="020B0604020202020204"/>
                <a:cs typeface="Arial" panose="020B0604020202020204"/>
                <a:sym typeface="Arial" panose="020B0604020202020204"/>
              </a:rPr>
              <a:t>'pattern'</a:t>
            </a:r>
            <a:r>
              <a:rPr lang="en-IN" sz="2000">
                <a:solidFill>
                  <a:srgbClr val="0077AA"/>
                </a:solidFill>
                <a:latin typeface="Arial" panose="020B0604020202020204"/>
                <a:ea typeface="Arial" panose="020B0604020202020204"/>
                <a:cs typeface="Arial" panose="020B0604020202020204"/>
                <a:sym typeface="Arial" panose="020B0604020202020204"/>
              </a:rPr>
              <a:t> [ESCAPE </a:t>
            </a:r>
            <a:r>
              <a:rPr lang="en-IN" sz="2000">
                <a:solidFill>
                  <a:schemeClr val="dk2"/>
                </a:solidFill>
                <a:latin typeface="Arial" panose="020B0604020202020204"/>
                <a:ea typeface="Arial" panose="020B0604020202020204"/>
                <a:cs typeface="Arial" panose="020B0604020202020204"/>
                <a:sym typeface="Arial" panose="020B0604020202020204"/>
              </a:rPr>
              <a:t>escape_character</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2412" name="Shape 2412"/>
        <p:cNvGrpSpPr/>
        <p:nvPr/>
      </p:nvGrpSpPr>
      <p:grpSpPr>
        <a:xfrm>
          <a:off x="0" y="0"/>
          <a:ext cx="0" cy="0"/>
          <a:chOff x="0" y="0"/>
          <a:chExt cx="0" cy="0"/>
        </a:xfrm>
      </p:grpSpPr>
      <p:sp>
        <p:nvSpPr>
          <p:cNvPr id="2413" name="Google Shape;2413;p242"/>
          <p:cNvSpPr txBox="1"/>
          <p:nvPr/>
        </p:nvSpPr>
        <p:spPr>
          <a:xfrm>
            <a:off x="958302" y="1574623"/>
            <a:ext cx="88380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4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aggregate functions</a:t>
            </a:r>
            <a:endParaRPr sz="4400" b="1" i="1">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414" name="Google Shape;2414;p242"/>
          <p:cNvSpPr txBox="1"/>
          <p:nvPr/>
        </p:nvSpPr>
        <p:spPr>
          <a:xfrm>
            <a:off x="2883457" y="2547729"/>
            <a:ext cx="69129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610B38"/>
                </a:solidFill>
                <a:latin typeface="Arial" panose="020B0604020202020204"/>
                <a:ea typeface="Arial" panose="020B0604020202020204"/>
                <a:cs typeface="Arial" panose="020B0604020202020204"/>
                <a:sym typeface="Arial" panose="020B0604020202020204"/>
              </a:rPr>
              <a:t>SUM, AVG, MAX, MIN, COUNT,  and </a:t>
            </a:r>
            <a:r>
              <a:rPr lang="en-IN" sz="2400" b="0" i="0">
                <a:solidFill>
                  <a:srgbClr val="610B38"/>
                </a:solidFill>
                <a:latin typeface="Arial" panose="020B0604020202020204"/>
                <a:ea typeface="Arial" panose="020B0604020202020204"/>
                <a:cs typeface="Arial" panose="020B0604020202020204"/>
                <a:sym typeface="Arial" panose="020B0604020202020204"/>
              </a:rPr>
              <a:t>GROUP_CONCAT</a:t>
            </a:r>
            <a:endParaRPr lang="en-IN" sz="2400" b="0" i="0">
              <a:solidFill>
                <a:srgbClr val="610B38"/>
              </a:solidFill>
              <a:latin typeface="Arial" panose="020B0604020202020204"/>
              <a:ea typeface="Arial" panose="020B0604020202020204"/>
              <a:cs typeface="Arial" panose="020B0604020202020204"/>
              <a:sym typeface="Arial" panose="020B0604020202020204"/>
            </a:endParaRPr>
          </a:p>
        </p:txBody>
      </p:sp>
      <p:grpSp>
        <p:nvGrpSpPr>
          <p:cNvPr id="2415" name="Google Shape;2415;p242"/>
          <p:cNvGrpSpPr/>
          <p:nvPr/>
        </p:nvGrpSpPr>
        <p:grpSpPr>
          <a:xfrm>
            <a:off x="2883458" y="3181217"/>
            <a:ext cx="9174441" cy="2946658"/>
            <a:chOff x="1523474" y="3343067"/>
            <a:chExt cx="10038780" cy="2946658"/>
          </a:xfrm>
        </p:grpSpPr>
        <p:sp>
          <p:nvSpPr>
            <p:cNvPr id="2416" name="Google Shape;2416;p242"/>
            <p:cNvSpPr txBox="1"/>
            <p:nvPr/>
          </p:nvSpPr>
          <p:spPr>
            <a:xfrm>
              <a:off x="1523474" y="3343067"/>
              <a:ext cx="96534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 . . </a:t>
              </a:r>
              <a:r>
                <a:rPr lang="en-IN" sz="2000">
                  <a:solidFill>
                    <a:srgbClr val="0077AA"/>
                  </a:solidFill>
                  <a:latin typeface="Arial" panose="020B0604020202020204"/>
                  <a:ea typeface="Arial" panose="020B0604020202020204"/>
                  <a:cs typeface="Arial" panose="020B0604020202020204"/>
                  <a:sym typeface="Arial" panose="020B0604020202020204"/>
                </a:rPr>
                <a:t>FROM</a:t>
              </a:r>
              <a:r>
                <a:rPr lang="en-IN" sz="2000">
                  <a:solidFill>
                    <a:schemeClr val="dk1"/>
                  </a:solidFill>
                  <a:latin typeface="Arial" panose="020B0604020202020204"/>
                  <a:ea typeface="Arial" panose="020B0604020202020204"/>
                  <a:cs typeface="Arial" panose="020B0604020202020204"/>
                  <a:sym typeface="Arial" panose="020B0604020202020204"/>
                </a:rPr>
                <a:t> table_name </a:t>
              </a:r>
              <a:r>
                <a:rPr lang="en-IN" sz="2000">
                  <a:solidFill>
                    <a:srgbClr val="0077AA"/>
                  </a:solidFill>
                  <a:latin typeface="Arial" panose="020B0604020202020204"/>
                  <a:ea typeface="Arial" panose="020B0604020202020204"/>
                  <a:cs typeface="Arial" panose="020B0604020202020204"/>
                  <a:sym typeface="Arial" panose="020B0604020202020204"/>
                </a:rPr>
                <a:t>WHERE </a:t>
              </a:r>
              <a:r>
                <a:rPr lang="en-IN" sz="2000">
                  <a:solidFill>
                    <a:srgbClr val="A5A5A5"/>
                  </a:solidFill>
                  <a:latin typeface="Arial" panose="020B0604020202020204"/>
                  <a:ea typeface="Arial" panose="020B0604020202020204"/>
                  <a:cs typeface="Arial" panose="020B0604020202020204"/>
                  <a:sym typeface="Arial" panose="020B0604020202020204"/>
                </a:rPr>
                <a:t>&lt;</a:t>
              </a:r>
              <a:r>
                <a:rPr lang="en-IN" sz="2000">
                  <a:solidFill>
                    <a:schemeClr val="dk1"/>
                  </a:solidFill>
                  <a:latin typeface="Arial" panose="020B0604020202020204"/>
                  <a:ea typeface="Arial" panose="020B0604020202020204"/>
                  <a:cs typeface="Arial" panose="020B0604020202020204"/>
                  <a:sym typeface="Arial" panose="020B0604020202020204"/>
                </a:rPr>
                <a:t>condition</a:t>
              </a:r>
              <a:r>
                <a:rPr lang="en-IN" sz="2000">
                  <a:solidFill>
                    <a:srgbClr val="A5A5A5"/>
                  </a:solidFill>
                  <a:latin typeface="Arial" panose="020B0604020202020204"/>
                  <a:ea typeface="Arial" panose="020B0604020202020204"/>
                  <a:cs typeface="Arial" panose="020B0604020202020204"/>
                  <a:sym typeface="Arial" panose="020B0604020202020204"/>
                </a:rPr>
                <a:t>&gt;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GROUP</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BY </a:t>
              </a:r>
              <a:r>
                <a:rPr lang="en-IN" sz="2000">
                  <a:solidFill>
                    <a:schemeClr val="dk1"/>
                  </a:solidFill>
                  <a:latin typeface="Arial" panose="020B0604020202020204"/>
                  <a:ea typeface="Arial" panose="020B0604020202020204"/>
                  <a:cs typeface="Arial" panose="020B0604020202020204"/>
                  <a:sym typeface="Arial" panose="020B0604020202020204"/>
                </a:rPr>
                <a:t>column_name</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417" name="Google Shape;2417;p242"/>
            <p:cNvSpPr txBox="1"/>
            <p:nvPr/>
          </p:nvSpPr>
          <p:spPr>
            <a:xfrm>
              <a:off x="6725757" y="3986775"/>
              <a:ext cx="4736100" cy="1200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610B38"/>
                  </a:solidFill>
                  <a:latin typeface="Arial" panose="020B0604020202020204"/>
                  <a:ea typeface="Arial" panose="020B0604020202020204"/>
                  <a:cs typeface="Arial" panose="020B0604020202020204"/>
                  <a:sym typeface="Arial" panose="020B0604020202020204"/>
                </a:rPr>
                <a:t>SUM</a:t>
              </a:r>
              <a:r>
                <a:rPr lang="en-IN" sz="1800" b="1">
                  <a:solidFill>
                    <a:srgbClr val="A5A5A5"/>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colNM</a:t>
              </a:r>
              <a:r>
                <a:rPr lang="en-IN" sz="1800" b="1">
                  <a:solidFill>
                    <a:srgbClr val="A5A5A5"/>
                  </a:solidFill>
                  <a:latin typeface="Arial" panose="020B0604020202020204"/>
                  <a:ea typeface="Arial" panose="020B0604020202020204"/>
                  <a:cs typeface="Arial" panose="020B0604020202020204"/>
                  <a:sym typeface="Arial" panose="020B0604020202020204"/>
                </a:rPr>
                <a:t>) / </a:t>
              </a:r>
              <a:r>
                <a:rPr lang="en-IN" sz="1800" b="1">
                  <a:solidFill>
                    <a:srgbClr val="610B38"/>
                  </a:solidFill>
                  <a:latin typeface="Arial" panose="020B0604020202020204"/>
                  <a:ea typeface="Arial" panose="020B0604020202020204"/>
                  <a:cs typeface="Arial" panose="020B0604020202020204"/>
                  <a:sym typeface="Arial" panose="020B0604020202020204"/>
                </a:rPr>
                <a:t>AVG</a:t>
              </a:r>
              <a:r>
                <a:rPr lang="en-IN" sz="1800" b="1">
                  <a:solidFill>
                    <a:srgbClr val="A5A5A5"/>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colNM</a:t>
              </a:r>
              <a:r>
                <a:rPr lang="en-IN" sz="1800" b="1">
                  <a:solidFill>
                    <a:srgbClr val="A5A5A5"/>
                  </a:solidFill>
                  <a:latin typeface="Arial" panose="020B0604020202020204"/>
                  <a:ea typeface="Arial" panose="020B0604020202020204"/>
                  <a:cs typeface="Arial" panose="020B0604020202020204"/>
                  <a:sym typeface="Arial" panose="020B0604020202020204"/>
                </a:rPr>
                <a:t>) / </a:t>
              </a:r>
              <a:r>
                <a:rPr lang="en-IN" sz="1800" b="1">
                  <a:solidFill>
                    <a:srgbClr val="610B38"/>
                  </a:solidFill>
                  <a:latin typeface="Arial" panose="020B0604020202020204"/>
                  <a:ea typeface="Arial" panose="020B0604020202020204"/>
                  <a:cs typeface="Arial" panose="020B0604020202020204"/>
                  <a:sym typeface="Arial" panose="020B0604020202020204"/>
                </a:rPr>
                <a:t>MAX</a:t>
              </a:r>
              <a:r>
                <a:rPr lang="en-IN" sz="1800" b="1">
                  <a:solidFill>
                    <a:srgbClr val="A5A5A5"/>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colNM</a:t>
              </a:r>
              <a:r>
                <a:rPr lang="en-IN" sz="1800" b="1">
                  <a:solidFill>
                    <a:srgbClr val="A5A5A5"/>
                  </a:solidFill>
                  <a:latin typeface="Arial" panose="020B0604020202020204"/>
                  <a:ea typeface="Arial" panose="020B0604020202020204"/>
                  <a:cs typeface="Arial" panose="020B0604020202020204"/>
                  <a:sym typeface="Arial" panose="020B0604020202020204"/>
                </a:rPr>
                <a:t>) </a:t>
              </a:r>
              <a:endParaRPr lang="en-IN" sz="1800" b="1">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rgbClr val="610B38"/>
                  </a:solidFill>
                  <a:latin typeface="Arial" panose="020B0604020202020204"/>
                  <a:ea typeface="Arial" panose="020B0604020202020204"/>
                  <a:cs typeface="Arial" panose="020B0604020202020204"/>
                  <a:sym typeface="Arial" panose="020B0604020202020204"/>
                </a:rPr>
                <a:t>MIN</a:t>
              </a:r>
              <a:r>
                <a:rPr lang="en-IN" sz="1800" b="1">
                  <a:solidFill>
                    <a:srgbClr val="A5A5A5"/>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colNM</a:t>
              </a:r>
              <a:r>
                <a:rPr lang="en-IN" sz="1800" b="1">
                  <a:solidFill>
                    <a:srgbClr val="A5A5A5"/>
                  </a:solidFill>
                  <a:latin typeface="Arial" panose="020B0604020202020204"/>
                  <a:ea typeface="Arial" panose="020B0604020202020204"/>
                  <a:cs typeface="Arial" panose="020B0604020202020204"/>
                  <a:sym typeface="Arial" panose="020B0604020202020204"/>
                </a:rPr>
                <a:t>) / </a:t>
              </a:r>
              <a:r>
                <a:rPr lang="en-IN" sz="1800" b="1">
                  <a:solidFill>
                    <a:srgbClr val="610B38"/>
                  </a:solidFill>
                  <a:latin typeface="Arial" panose="020B0604020202020204"/>
                  <a:ea typeface="Arial" panose="020B0604020202020204"/>
                  <a:cs typeface="Arial" panose="020B0604020202020204"/>
                  <a:sym typeface="Arial" panose="020B0604020202020204"/>
                </a:rPr>
                <a:t>COUNT</a:t>
              </a:r>
              <a:r>
                <a:rPr lang="en-IN" sz="1800" b="1">
                  <a:solidFill>
                    <a:srgbClr val="A5A5A5"/>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b="1">
                  <a:solidFill>
                    <a:srgbClr val="A5A5A5"/>
                  </a:solidFill>
                  <a:latin typeface="Arial" panose="020B0604020202020204"/>
                  <a:ea typeface="Arial" panose="020B0604020202020204"/>
                  <a:cs typeface="Arial" panose="020B0604020202020204"/>
                  <a:sym typeface="Arial" panose="020B0604020202020204"/>
                </a:rPr>
                <a:t>) / </a:t>
              </a:r>
              <a:r>
                <a:rPr lang="en-IN" sz="1800" b="1">
                  <a:solidFill>
                    <a:srgbClr val="610B38"/>
                  </a:solidFill>
                  <a:latin typeface="Arial" panose="020B0604020202020204"/>
                  <a:ea typeface="Arial" panose="020B0604020202020204"/>
                  <a:cs typeface="Arial" panose="020B0604020202020204"/>
                  <a:sym typeface="Arial" panose="020B0604020202020204"/>
                </a:rPr>
                <a:t>COUNT</a:t>
              </a:r>
              <a:r>
                <a:rPr lang="en-IN" sz="1800" b="1">
                  <a:solidFill>
                    <a:srgbClr val="A5A5A5"/>
                  </a:solidFill>
                  <a:latin typeface="Arial" panose="020B0604020202020204"/>
                  <a:ea typeface="Arial" panose="020B0604020202020204"/>
                  <a:cs typeface="Arial" panose="020B0604020202020204"/>
                  <a:sym typeface="Arial" panose="020B0604020202020204"/>
                </a:rPr>
                <a:t>(</a:t>
              </a:r>
              <a:r>
                <a:rPr lang="en-IN" sz="1800" b="1">
                  <a:solidFill>
                    <a:schemeClr val="dk1"/>
                  </a:solidFill>
                  <a:latin typeface="Arial" panose="020B0604020202020204"/>
                  <a:ea typeface="Arial" panose="020B0604020202020204"/>
                  <a:cs typeface="Arial" panose="020B0604020202020204"/>
                  <a:sym typeface="Arial" panose="020B0604020202020204"/>
                </a:rPr>
                <a:t>colNM</a:t>
              </a:r>
              <a:r>
                <a:rPr lang="en-IN" sz="1800" b="1">
                  <a:solidFill>
                    <a:srgbClr val="A5A5A5"/>
                  </a:solidFill>
                  <a:latin typeface="Arial" panose="020B0604020202020204"/>
                  <a:ea typeface="Arial" panose="020B0604020202020204"/>
                  <a:cs typeface="Arial" panose="020B0604020202020204"/>
                  <a:sym typeface="Arial" panose="020B0604020202020204"/>
                </a:rPr>
                <a:t>)</a:t>
              </a:r>
              <a:endParaRPr sz="1800" b="1">
                <a:solidFill>
                  <a:schemeClr val="dk1"/>
                </a:solidFill>
                <a:latin typeface="Gill Sans" panose="020B0502020104020203"/>
                <a:ea typeface="Gill Sans" panose="020B0502020104020203"/>
                <a:cs typeface="Gill Sans" panose="020B0502020104020203"/>
                <a:sym typeface="Gill Sans" panose="020B0502020104020203"/>
              </a:endParaRPr>
            </a:p>
          </p:txBody>
        </p:sp>
        <p:cxnSp>
          <p:nvCxnSpPr>
            <p:cNvPr id="2418" name="Google Shape;2418;p242"/>
            <p:cNvCxnSpPr/>
            <p:nvPr/>
          </p:nvCxnSpPr>
          <p:spPr>
            <a:xfrm>
              <a:off x="6861509" y="3547718"/>
              <a:ext cx="0" cy="439065"/>
            </a:xfrm>
            <a:prstGeom prst="straightConnector1">
              <a:avLst/>
            </a:prstGeom>
            <a:noFill/>
            <a:ln w="57150" cap="flat" cmpd="sng">
              <a:solidFill>
                <a:srgbClr val="C00000"/>
              </a:solidFill>
              <a:prstDash val="solid"/>
              <a:round/>
              <a:headEnd type="none" w="sm" len="sm"/>
              <a:tailEnd type="triangle" w="med" len="med"/>
            </a:ln>
          </p:spPr>
        </p:cxnSp>
        <p:cxnSp>
          <p:nvCxnSpPr>
            <p:cNvPr id="2419" name="Google Shape;2419;p242"/>
            <p:cNvCxnSpPr/>
            <p:nvPr/>
          </p:nvCxnSpPr>
          <p:spPr>
            <a:xfrm>
              <a:off x="9934350" y="3547718"/>
              <a:ext cx="0" cy="439065"/>
            </a:xfrm>
            <a:prstGeom prst="straightConnector1">
              <a:avLst/>
            </a:prstGeom>
            <a:noFill/>
            <a:ln w="57150" cap="flat" cmpd="sng">
              <a:solidFill>
                <a:srgbClr val="C00000"/>
              </a:solidFill>
              <a:prstDash val="solid"/>
              <a:round/>
              <a:headEnd type="none" w="sm" len="sm"/>
              <a:tailEnd type="triangle" w="med" len="med"/>
            </a:ln>
          </p:spPr>
        </p:cxnSp>
        <p:sp>
          <p:nvSpPr>
            <p:cNvPr id="2420" name="Google Shape;2420;p242"/>
            <p:cNvSpPr txBox="1"/>
            <p:nvPr/>
          </p:nvSpPr>
          <p:spPr>
            <a:xfrm>
              <a:off x="9583154" y="5520225"/>
              <a:ext cx="19791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b="1">
                  <a:solidFill>
                    <a:srgbClr val="669900"/>
                  </a:solidFill>
                  <a:latin typeface="Arial" panose="020B0604020202020204"/>
                  <a:ea typeface="Arial" panose="020B0604020202020204"/>
                  <a:cs typeface="Arial" panose="020B0604020202020204"/>
                  <a:sym typeface="Arial" panose="020B0604020202020204"/>
                </a:rPr>
                <a:t>this is invalid</a:t>
              </a:r>
              <a:endParaRPr sz="2200" b="1">
                <a:solidFill>
                  <a:schemeClr val="dk1"/>
                </a:solidFill>
                <a:latin typeface="Gill Sans" panose="020B0502020104020203"/>
                <a:ea typeface="Gill Sans" panose="020B0502020104020203"/>
                <a:cs typeface="Gill Sans" panose="020B0502020104020203"/>
                <a:sym typeface="Gill Sans" panose="020B0502020104020203"/>
              </a:endParaRPr>
            </a:p>
          </p:txBody>
        </p:sp>
      </p:gr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2424" name="Shape 2424"/>
        <p:cNvGrpSpPr/>
        <p:nvPr/>
      </p:nvGrpSpPr>
      <p:grpSpPr>
        <a:xfrm>
          <a:off x="0" y="0"/>
          <a:ext cx="0" cy="0"/>
          <a:chOff x="0" y="0"/>
          <a:chExt cx="0" cy="0"/>
        </a:xfrm>
      </p:grpSpPr>
      <p:sp>
        <p:nvSpPr>
          <p:cNvPr id="2425" name="Google Shape;2425;p243"/>
          <p:cNvSpPr/>
          <p:nvPr/>
        </p:nvSpPr>
        <p:spPr>
          <a:xfrm>
            <a:off x="319325" y="260649"/>
            <a:ext cx="11161200" cy="659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b="1">
                <a:solidFill>
                  <a:schemeClr val="dk1"/>
                </a:solidFill>
                <a:latin typeface="Arial" panose="020B0604020202020204"/>
                <a:ea typeface="Arial" panose="020B0604020202020204"/>
                <a:cs typeface="Arial" panose="020B0604020202020204"/>
                <a:sym typeface="Arial" panose="020B0604020202020204"/>
              </a:rPr>
              <a:t>There are 3 places where aggregate functions can appear in a query.</a:t>
            </a:r>
            <a:endParaRPr lang="en-IN"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in the </a:t>
            </a:r>
            <a:r>
              <a:rPr lang="en-IN" sz="1800">
                <a:solidFill>
                  <a:srgbClr val="00B0F0"/>
                </a:solidFill>
                <a:latin typeface="Arial" panose="020B0604020202020204"/>
                <a:ea typeface="Arial" panose="020B0604020202020204"/>
                <a:cs typeface="Arial" panose="020B0604020202020204"/>
                <a:sym typeface="Arial" panose="020B0604020202020204"/>
              </a:rPr>
              <a:t>SELECT-LIST/FIELD-LIST </a:t>
            </a:r>
            <a:r>
              <a:rPr lang="en-IN" sz="1800">
                <a:solidFill>
                  <a:schemeClr val="dk1"/>
                </a:solidFill>
                <a:latin typeface="Arial" panose="020B0604020202020204"/>
                <a:ea typeface="Arial" panose="020B0604020202020204"/>
                <a:cs typeface="Arial" panose="020B0604020202020204"/>
                <a:sym typeface="Arial" panose="020B0604020202020204"/>
              </a:rPr>
              <a:t>(the items before the FROM clause).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in the </a:t>
            </a:r>
            <a:r>
              <a:rPr lang="en-IN" sz="1800">
                <a:solidFill>
                  <a:srgbClr val="00B0F0"/>
                </a:solidFill>
                <a:latin typeface="Arial" panose="020B0604020202020204"/>
                <a:ea typeface="Arial" panose="020B0604020202020204"/>
                <a:cs typeface="Arial" panose="020B0604020202020204"/>
                <a:sym typeface="Arial" panose="020B0604020202020204"/>
              </a:rPr>
              <a:t>ORDER BY</a:t>
            </a:r>
            <a:r>
              <a:rPr lang="en-IN" sz="1800">
                <a:solidFill>
                  <a:srgbClr val="A40052"/>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clause.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in the </a:t>
            </a:r>
            <a:r>
              <a:rPr lang="en-IN" sz="1800">
                <a:solidFill>
                  <a:srgbClr val="00B0F0"/>
                </a:solidFill>
                <a:latin typeface="Arial" panose="020B0604020202020204"/>
                <a:ea typeface="Arial" panose="020B0604020202020204"/>
                <a:cs typeface="Arial" panose="020B0604020202020204"/>
                <a:sym typeface="Arial" panose="020B0604020202020204"/>
              </a:rPr>
              <a:t>HAVING</a:t>
            </a:r>
            <a:r>
              <a:rPr lang="en-IN" sz="1800">
                <a:solidFill>
                  <a:schemeClr val="dk1"/>
                </a:solidFill>
                <a:latin typeface="Arial" panose="020B0604020202020204"/>
                <a:ea typeface="Arial" panose="020B0604020202020204"/>
                <a:cs typeface="Arial" panose="020B0604020202020204"/>
                <a:sym typeface="Arial" panose="020B0604020202020204"/>
              </a:rPr>
              <a:t> clause.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26" name="Google Shape;2426;p24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aggregate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427" name="Google Shape;2427;p243"/>
          <p:cNvSpPr/>
          <p:nvPr/>
        </p:nvSpPr>
        <p:spPr>
          <a:xfrm>
            <a:off x="319314" y="2319838"/>
            <a:ext cx="11608540" cy="44935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6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aggregate functions allow you to perform the calculation of a set of rows and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return a </a:t>
            </a:r>
            <a:r>
              <a:rPr lang="en-IN" sz="1800" b="1" i="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single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value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60350" algn="l" rtl="0">
              <a:spcBef>
                <a:spcPts val="0"/>
              </a:spcBef>
              <a:spcAft>
                <a:spcPts val="0"/>
              </a:spcAft>
              <a:buClr>
                <a:schemeClr val="dk1"/>
              </a:buClr>
              <a:buSzPts val="400"/>
              <a:buFont typeface="Arial" panose="020B0604020202020204"/>
              <a:buNone/>
            </a:pPr>
            <a:endParaRPr sz="4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The </a:t>
            </a:r>
            <a:r>
              <a:rPr lang="en-IN" sz="1800">
                <a:solidFill>
                  <a:srgbClr val="A40052"/>
                </a:solidFill>
                <a:latin typeface="Palatino Linotype" panose="02040502050505030304"/>
                <a:ea typeface="Palatino Linotype" panose="02040502050505030304"/>
                <a:cs typeface="Palatino Linotype" panose="02040502050505030304"/>
                <a:sym typeface="Palatino Linotype" panose="02040502050505030304"/>
              </a:rPr>
              <a:t>WHERE</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clause cannot refer to aggregate functions. </a:t>
            </a: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77AA"/>
                </a:solidFill>
                <a:latin typeface="Palatino Linotype" panose="02040502050505030304"/>
                <a:ea typeface="Palatino Linotype" panose="02040502050505030304"/>
                <a:cs typeface="Palatino Linotype" panose="02040502050505030304"/>
                <a:sym typeface="Palatino Linotype" panose="02040502050505030304"/>
              </a:rPr>
              <a:t>WHERE</a:t>
            </a:r>
            <a:r>
              <a:rPr lang="en-IN" sz="180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DD4A68"/>
                </a:solidFill>
                <a:latin typeface="Palatino Linotype" panose="02040502050505030304"/>
                <a:ea typeface="Palatino Linotype" panose="02040502050505030304"/>
                <a:cs typeface="Palatino Linotype" panose="02040502050505030304"/>
                <a:sym typeface="Palatino Linotype" panose="02040502050505030304"/>
              </a:rPr>
              <a:t>SUM</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(sal) = 5000</a:t>
            </a:r>
            <a:r>
              <a:rPr lang="en-IN" sz="1800">
                <a:solidFill>
                  <a:srgbClr val="E75C0F"/>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B050"/>
                </a:solidFill>
                <a:latin typeface="Palatino Linotype" panose="02040502050505030304"/>
                <a:ea typeface="Palatino Linotype" panose="02040502050505030304"/>
                <a:cs typeface="Palatino Linotype" panose="02040502050505030304"/>
                <a:sym typeface="Palatino Linotype" panose="02040502050505030304"/>
              </a:rPr>
              <a:t># Invalid, Error</a:t>
            </a:r>
            <a:endParaRPr lang="en-IN" sz="1800">
              <a:solidFill>
                <a:srgbClr val="00B05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60350" algn="l" rtl="0">
              <a:spcBef>
                <a:spcPts val="0"/>
              </a:spcBef>
              <a:spcAft>
                <a:spcPts val="0"/>
              </a:spcAft>
              <a:buClr>
                <a:schemeClr val="dk1"/>
              </a:buClr>
              <a:buSzPts val="400"/>
              <a:buFont typeface="Arial" panose="020B0604020202020204"/>
              <a:buNone/>
            </a:pPr>
            <a:endParaRPr sz="4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The </a:t>
            </a:r>
            <a:r>
              <a:rPr lang="en-IN" sz="1800">
                <a:solidFill>
                  <a:srgbClr val="A40052"/>
                </a:solidFill>
                <a:latin typeface="Palatino Linotype" panose="02040502050505030304"/>
                <a:ea typeface="Palatino Linotype" panose="02040502050505030304"/>
                <a:cs typeface="Palatino Linotype" panose="02040502050505030304"/>
                <a:sym typeface="Palatino Linotype" panose="02040502050505030304"/>
              </a:rPr>
              <a:t>HAVING</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clause can refer to aggregate functions.     </a:t>
            </a: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 </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77AA"/>
                </a:solidFill>
                <a:latin typeface="Palatino Linotype" panose="02040502050505030304"/>
                <a:ea typeface="Palatino Linotype" panose="02040502050505030304"/>
                <a:cs typeface="Palatino Linotype" panose="02040502050505030304"/>
                <a:sym typeface="Palatino Linotype" panose="02040502050505030304"/>
              </a:rPr>
              <a:t>HAVING</a:t>
            </a:r>
            <a:r>
              <a:rPr lang="en-IN" sz="1800">
                <a:solidFill>
                  <a:schemeClr val="accent2"/>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DD4A68"/>
                </a:solidFill>
                <a:latin typeface="Palatino Linotype" panose="02040502050505030304"/>
                <a:ea typeface="Palatino Linotype" panose="02040502050505030304"/>
                <a:cs typeface="Palatino Linotype" panose="02040502050505030304"/>
                <a:sym typeface="Palatino Linotype" panose="02040502050505030304"/>
              </a:rPr>
              <a:t>SUM</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(sal) = 5000</a:t>
            </a:r>
            <a:r>
              <a:rPr lang="en-IN" sz="1800">
                <a:solidFill>
                  <a:srgbClr val="E75C0F"/>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B050"/>
                </a:solidFill>
                <a:latin typeface="Palatino Linotype" panose="02040502050505030304"/>
                <a:ea typeface="Palatino Linotype" panose="02040502050505030304"/>
                <a:cs typeface="Palatino Linotype" panose="02040502050505030304"/>
                <a:sym typeface="Palatino Linotype" panose="02040502050505030304"/>
              </a:rPr>
              <a:t># Valid,  No Error</a:t>
            </a:r>
            <a:endParaRPr lang="en-IN" sz="1800">
              <a:solidFill>
                <a:srgbClr val="00B05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60350" algn="l" rtl="0">
              <a:spcBef>
                <a:spcPts val="0"/>
              </a:spcBef>
              <a:spcAft>
                <a:spcPts val="0"/>
              </a:spcAft>
              <a:buClr>
                <a:schemeClr val="dk1"/>
              </a:buClr>
              <a:buSzPts val="400"/>
              <a:buFont typeface="Arial" panose="020B0604020202020204"/>
              <a:buNone/>
            </a:pPr>
            <a:endParaRPr sz="4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42729"/>
              </a:buClr>
              <a:buSzPts val="1800"/>
              <a:buFont typeface="Arial" panose="020B0604020202020204"/>
              <a:buChar char="•"/>
            </a:pP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Nesting of aggregate functions are not allowed.</a:t>
            </a:r>
            <a:endPar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     e.g.</a:t>
            </a:r>
            <a:endPar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0077AA"/>
                </a:solidFill>
                <a:latin typeface="Palatino Linotype" panose="02040502050505030304"/>
                <a:ea typeface="Palatino Linotype" panose="02040502050505030304"/>
                <a:cs typeface="Palatino Linotype" panose="02040502050505030304"/>
                <a:sym typeface="Palatino Linotype" panose="02040502050505030304"/>
              </a:rPr>
              <a:t>          SELECT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DD4A68"/>
                </a:solidFill>
                <a:latin typeface="Palatino Linotype" panose="02040502050505030304"/>
                <a:ea typeface="Palatino Linotype" panose="02040502050505030304"/>
                <a:cs typeface="Palatino Linotype" panose="02040502050505030304"/>
                <a:sym typeface="Palatino Linotype" panose="02040502050505030304"/>
              </a:rPr>
              <a:t>MAX</a:t>
            </a:r>
            <a:r>
              <a:rPr lang="en-IN" sz="1800">
                <a:solidFill>
                  <a:srgbClr val="A5A5A5"/>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rgbClr val="DD4A68"/>
                </a:solidFill>
                <a:latin typeface="Palatino Linotype" panose="02040502050505030304"/>
                <a:ea typeface="Palatino Linotype" panose="02040502050505030304"/>
                <a:cs typeface="Palatino Linotype" panose="02040502050505030304"/>
                <a:sym typeface="Palatino Linotype" panose="02040502050505030304"/>
              </a:rPr>
              <a:t>COUNT</a:t>
            </a:r>
            <a:r>
              <a:rPr lang="en-IN" sz="1800">
                <a:solidFill>
                  <a:srgbClr val="A5A5A5"/>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rgbClr val="A67F59"/>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rgbClr val="A5A5A5"/>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77AA"/>
                </a:solidFill>
                <a:latin typeface="Palatino Linotype" panose="02040502050505030304"/>
                <a:ea typeface="Palatino Linotype" panose="02040502050505030304"/>
                <a:cs typeface="Palatino Linotype" panose="02040502050505030304"/>
                <a:sym typeface="Palatino Linotype" panose="02040502050505030304"/>
              </a:rPr>
              <a:t>FROM</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emp </a:t>
            </a:r>
            <a:r>
              <a:rPr lang="en-IN" sz="1800">
                <a:solidFill>
                  <a:srgbClr val="0077AA"/>
                </a:solidFill>
                <a:latin typeface="Palatino Linotype" panose="02040502050505030304"/>
                <a:ea typeface="Palatino Linotype" panose="02040502050505030304"/>
                <a:cs typeface="Palatino Linotype" panose="02040502050505030304"/>
                <a:sym typeface="Palatino Linotype" panose="02040502050505030304"/>
              </a:rPr>
              <a:t>GROUP</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77AA"/>
                </a:solidFill>
                <a:latin typeface="Palatino Linotype" panose="02040502050505030304"/>
                <a:ea typeface="Palatino Linotype" panose="02040502050505030304"/>
                <a:cs typeface="Palatino Linotype" panose="02040502050505030304"/>
                <a:sym typeface="Palatino Linotype" panose="02040502050505030304"/>
              </a:rPr>
              <a:t>BY</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deptno;</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4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42729"/>
              </a:buClr>
              <a:buSzPts val="1800"/>
              <a:buFont typeface="Arial" panose="020B0604020202020204"/>
              <a:buChar char="•"/>
            </a:pP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Blank space between aggregate functions like (</a:t>
            </a:r>
            <a:r>
              <a:rPr lang="en-IN" sz="1800">
                <a:solidFill>
                  <a:srgbClr val="DD4A68"/>
                </a:solidFill>
                <a:latin typeface="Palatino Linotype" panose="02040502050505030304"/>
                <a:ea typeface="Palatino Linotype" panose="02040502050505030304"/>
                <a:cs typeface="Palatino Linotype" panose="02040502050505030304"/>
                <a:sym typeface="Palatino Linotype" panose="02040502050505030304"/>
              </a:rPr>
              <a:t>SUM</a:t>
            </a: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DD4A68"/>
                </a:solidFill>
                <a:latin typeface="Palatino Linotype" panose="02040502050505030304"/>
                <a:ea typeface="Palatino Linotype" panose="02040502050505030304"/>
                <a:cs typeface="Palatino Linotype" panose="02040502050505030304"/>
                <a:sym typeface="Palatino Linotype" panose="02040502050505030304"/>
              </a:rPr>
              <a:t>MIN</a:t>
            </a: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DD4A68"/>
                </a:solidFill>
                <a:latin typeface="Palatino Linotype" panose="02040502050505030304"/>
                <a:ea typeface="Palatino Linotype" panose="02040502050505030304"/>
                <a:cs typeface="Palatino Linotype" panose="02040502050505030304"/>
                <a:sym typeface="Palatino Linotype" panose="02040502050505030304"/>
              </a:rPr>
              <a:t>MAX</a:t>
            </a: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DD4A68"/>
                </a:solidFill>
                <a:latin typeface="Palatino Linotype" panose="02040502050505030304"/>
                <a:ea typeface="Palatino Linotype" panose="02040502050505030304"/>
                <a:cs typeface="Palatino Linotype" panose="02040502050505030304"/>
                <a:sym typeface="Palatino Linotype" panose="02040502050505030304"/>
              </a:rPr>
              <a:t>COUNT</a:t>
            </a: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 are not allowed. </a:t>
            </a:r>
            <a:endPar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     e.g.</a:t>
            </a:r>
            <a:endParaRPr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77AA"/>
                </a:solidFill>
                <a:latin typeface="Palatino Linotype" panose="02040502050505030304"/>
                <a:ea typeface="Palatino Linotype" panose="02040502050505030304"/>
                <a:cs typeface="Palatino Linotype" panose="02040502050505030304"/>
                <a:sym typeface="Palatino Linotype" panose="02040502050505030304"/>
              </a:rPr>
              <a:t>SELECT</a:t>
            </a: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DD4A68"/>
                </a:solidFill>
                <a:latin typeface="Palatino Linotype" panose="02040502050505030304"/>
                <a:ea typeface="Palatino Linotype" panose="02040502050505030304"/>
                <a:cs typeface="Palatino Linotype" panose="02040502050505030304"/>
                <a:sym typeface="Palatino Linotype" panose="02040502050505030304"/>
              </a:rPr>
              <a:t>SUM</a:t>
            </a: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A5A5A5"/>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sal</a:t>
            </a:r>
            <a:r>
              <a:rPr lang="en-IN" sz="1800">
                <a:solidFill>
                  <a:srgbClr val="A5A5A5"/>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77AA"/>
                </a:solidFill>
                <a:latin typeface="Palatino Linotype" panose="02040502050505030304"/>
                <a:ea typeface="Palatino Linotype" panose="02040502050505030304"/>
                <a:cs typeface="Palatino Linotype" panose="02040502050505030304"/>
                <a:sym typeface="Palatino Linotype" panose="02040502050505030304"/>
              </a:rPr>
              <a:t>FROM</a:t>
            </a:r>
            <a:r>
              <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rPr>
              <a:t> emp;</a:t>
            </a:r>
            <a:endParaRPr lang="en-IN" sz="1800">
              <a:solidFill>
                <a:srgbClr val="242729"/>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400">
              <a:solidFill>
                <a:srgbClr val="24272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GROUP BY clause is often used with an aggregate function to perform calculation and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return a single  value for each subgroup</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60350" algn="just" rtl="0">
              <a:spcBef>
                <a:spcPts val="0"/>
              </a:spcBef>
              <a:spcAft>
                <a:spcPts val="0"/>
              </a:spcAft>
              <a:buClr>
                <a:schemeClr val="dk1"/>
              </a:buClr>
              <a:buSzPts val="400"/>
              <a:buFont typeface="Arial" panose="020B0604020202020204"/>
              <a:buNone/>
            </a:pPr>
            <a:endParaRPr sz="4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 eliminate duplicates before applying the aggregate function is available by including the keyword DISTINCT.</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2432" name="Shape 2432"/>
        <p:cNvGrpSpPr/>
        <p:nvPr/>
      </p:nvGrpSpPr>
      <p:grpSpPr>
        <a:xfrm>
          <a:off x="0" y="0"/>
          <a:ext cx="0" cy="0"/>
          <a:chOff x="0" y="0"/>
          <a:chExt cx="0" cy="0"/>
        </a:xfrm>
      </p:grpSpPr>
      <p:sp>
        <p:nvSpPr>
          <p:cNvPr id="2433" name="Google Shape;2433;p244"/>
          <p:cNvSpPr/>
          <p:nvPr/>
        </p:nvSpPr>
        <p:spPr>
          <a:xfrm>
            <a:off x="108000" y="1260000"/>
            <a:ext cx="11953328" cy="135421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0C0"/>
                </a:solidFill>
                <a:latin typeface="Arial" panose="020B0604020202020204"/>
                <a:ea typeface="Arial" panose="020B0604020202020204"/>
                <a:cs typeface="Arial" panose="020B0604020202020204"/>
                <a:sym typeface="Arial" panose="020B0604020202020204"/>
              </a:rPr>
              <a:t>AVG(</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CAA496"/>
                </a:solidFill>
                <a:latin typeface="Arial" panose="020B0604020202020204"/>
                <a:ea typeface="Arial" panose="020B0604020202020204"/>
                <a:cs typeface="Arial" panose="020B0604020202020204"/>
                <a:sym typeface="Arial" panose="020B0604020202020204"/>
              </a:rPr>
              <a:t>DISTINCT</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0C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expr</a:t>
            </a:r>
            <a:r>
              <a:rPr lang="en-IN" sz="2000">
                <a:solidFill>
                  <a:srgbClr val="0070C0"/>
                </a:solidFill>
                <a:latin typeface="Arial" panose="020B0604020202020204"/>
                <a:ea typeface="Arial" panose="020B0604020202020204"/>
                <a:cs typeface="Arial" panose="020B0604020202020204"/>
                <a:sym typeface="Arial" panose="020B0604020202020204"/>
              </a:rPr>
              <a:t>)</a:t>
            </a:r>
            <a:endParaRPr lang="en-IN" sz="200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0C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If there are no matching rows, AVG()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returns NULL.</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AVG() may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take a numeric argument, and it returns a average of non-NULL values.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34" name="Google Shape;2434;p244"/>
          <p:cNvSpPr/>
          <p:nvPr/>
        </p:nvSpPr>
        <p:spPr>
          <a:xfrm>
            <a:off x="-6104" y="116632"/>
            <a:ext cx="55980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Things to… Remember</a:t>
            </a:r>
            <a:r>
              <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35" name="Google Shape;2435;p24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aggregate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436" name="Google Shape;2436;p244"/>
          <p:cNvSpPr txBox="1"/>
          <p:nvPr/>
        </p:nvSpPr>
        <p:spPr>
          <a:xfrm>
            <a:off x="112372" y="692696"/>
            <a:ext cx="11816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TODO</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37" name="Google Shape;2437;p244"/>
          <p:cNvSpPr/>
          <p:nvPr/>
        </p:nvSpPr>
        <p:spPr>
          <a:xfrm>
            <a:off x="108000" y="2711822"/>
            <a:ext cx="11953328" cy="107721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0C0"/>
                </a:solidFill>
                <a:latin typeface="Arial" panose="020B0604020202020204"/>
                <a:ea typeface="Arial" panose="020B0604020202020204"/>
                <a:cs typeface="Arial" panose="020B0604020202020204"/>
                <a:sym typeface="Arial" panose="020B0604020202020204"/>
              </a:rPr>
              <a:t>SUM(</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CAA496"/>
                </a:solidFill>
                <a:latin typeface="Arial" panose="020B0604020202020204"/>
                <a:ea typeface="Arial" panose="020B0604020202020204"/>
                <a:cs typeface="Arial" panose="020B0604020202020204"/>
                <a:sym typeface="Arial" panose="020B0604020202020204"/>
              </a:rPr>
              <a:t>DISTINCT</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0C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expr</a:t>
            </a:r>
            <a:r>
              <a:rPr lang="en-IN" sz="2000">
                <a:solidFill>
                  <a:srgbClr val="0070C0"/>
                </a:solidFill>
                <a:latin typeface="Arial" panose="020B0604020202020204"/>
                <a:ea typeface="Arial" panose="020B0604020202020204"/>
                <a:cs typeface="Arial" panose="020B0604020202020204"/>
                <a:sym typeface="Arial" panose="020B0604020202020204"/>
              </a:rPr>
              <a:t>)</a:t>
            </a:r>
            <a:endParaRPr lang="en-IN" sz="200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0C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If there are no matching rows</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SUM()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returns NULL.</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SUM() may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take a numeric argument , and it returns a sum of non-NULL values.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38" name="Google Shape;2438;p244"/>
          <p:cNvSpPr/>
          <p:nvPr/>
        </p:nvSpPr>
        <p:spPr>
          <a:xfrm>
            <a:off x="238811" y="4006487"/>
            <a:ext cx="11953200" cy="10773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0C0"/>
                </a:solidFill>
                <a:latin typeface="Arial" panose="020B0604020202020204"/>
                <a:ea typeface="Arial" panose="020B0604020202020204"/>
                <a:cs typeface="Arial" panose="020B0604020202020204"/>
                <a:sym typeface="Arial" panose="020B0604020202020204"/>
              </a:rPr>
              <a:t>MAX(</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CAA496"/>
                </a:solidFill>
                <a:latin typeface="Arial" panose="020B0604020202020204"/>
                <a:ea typeface="Arial" panose="020B0604020202020204"/>
                <a:cs typeface="Arial" panose="020B0604020202020204"/>
                <a:sym typeface="Arial" panose="020B0604020202020204"/>
              </a:rPr>
              <a:t>DISTINCT</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0C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expr</a:t>
            </a:r>
            <a:r>
              <a:rPr lang="en-IN" sz="2000">
                <a:solidFill>
                  <a:srgbClr val="0070C0"/>
                </a:solidFill>
                <a:latin typeface="Arial" panose="020B0604020202020204"/>
                <a:ea typeface="Arial" panose="020B0604020202020204"/>
                <a:cs typeface="Arial" panose="020B0604020202020204"/>
                <a:sym typeface="Arial" panose="020B0604020202020204"/>
              </a:rPr>
              <a:t>)</a:t>
            </a:r>
            <a:endParaRPr lang="en-IN" sz="200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0C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If there are no matching rows, MAX() </a:t>
            </a: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returns NULL</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MAX() may take a string, number, and date argument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it returns a maximum of non-NULL values.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39" name="Google Shape;2439;p244"/>
          <p:cNvSpPr/>
          <p:nvPr/>
        </p:nvSpPr>
        <p:spPr>
          <a:xfrm>
            <a:off x="314986" y="5445201"/>
            <a:ext cx="11953200" cy="10773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0C0"/>
                </a:solidFill>
                <a:latin typeface="Arial" panose="020B0604020202020204"/>
                <a:ea typeface="Arial" panose="020B0604020202020204"/>
                <a:cs typeface="Arial" panose="020B0604020202020204"/>
                <a:sym typeface="Arial" panose="020B0604020202020204"/>
              </a:rPr>
              <a:t>MIN(</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CAA496"/>
                </a:solidFill>
                <a:latin typeface="Arial" panose="020B0604020202020204"/>
                <a:ea typeface="Arial" panose="020B0604020202020204"/>
                <a:cs typeface="Arial" panose="020B0604020202020204"/>
                <a:sym typeface="Arial" panose="020B0604020202020204"/>
              </a:rPr>
              <a:t>DISTINCT</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0C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expr</a:t>
            </a:r>
            <a:r>
              <a:rPr lang="en-IN" sz="2000">
                <a:solidFill>
                  <a:srgbClr val="0070C0"/>
                </a:solidFill>
                <a:latin typeface="Arial" panose="020B0604020202020204"/>
                <a:ea typeface="Arial" panose="020B0604020202020204"/>
                <a:cs typeface="Arial" panose="020B0604020202020204"/>
                <a:sym typeface="Arial" panose="020B0604020202020204"/>
              </a:rPr>
              <a:t>)</a:t>
            </a:r>
            <a:endParaRPr lang="en-IN" sz="200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0C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If there are no matching rows, MIN() </a:t>
            </a: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returns NULL.</a:t>
            </a:r>
            <a:endPar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MIN() may take a string, number, and date argument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it returns a minimum of non-NULL values.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cxnSp>
        <p:nvCxnSpPr>
          <p:cNvPr id="2440" name="Google Shape;2440;p244"/>
          <p:cNvCxnSpPr/>
          <p:nvPr/>
        </p:nvCxnSpPr>
        <p:spPr>
          <a:xfrm>
            <a:off x="119336" y="2492896"/>
            <a:ext cx="11593288" cy="0"/>
          </a:xfrm>
          <a:prstGeom prst="straightConnector1">
            <a:avLst/>
          </a:prstGeom>
          <a:noFill/>
          <a:ln w="9525" cap="flat" cmpd="sng">
            <a:solidFill>
              <a:schemeClr val="accent1"/>
            </a:solidFill>
            <a:prstDash val="solid"/>
            <a:round/>
            <a:headEnd type="none" w="sm" len="sm"/>
            <a:tailEnd type="none" w="sm" len="sm"/>
          </a:ln>
        </p:spPr>
      </p:cxnSp>
      <p:cxnSp>
        <p:nvCxnSpPr>
          <p:cNvPr id="2441" name="Google Shape;2441;p244"/>
          <p:cNvCxnSpPr/>
          <p:nvPr/>
        </p:nvCxnSpPr>
        <p:spPr>
          <a:xfrm>
            <a:off x="119336" y="4005064"/>
            <a:ext cx="11593288" cy="0"/>
          </a:xfrm>
          <a:prstGeom prst="straightConnector1">
            <a:avLst/>
          </a:prstGeom>
          <a:noFill/>
          <a:ln w="9525" cap="flat" cmpd="sng">
            <a:solidFill>
              <a:schemeClr val="accent1"/>
            </a:solidFill>
            <a:prstDash val="solid"/>
            <a:round/>
            <a:headEnd type="none" w="sm" len="sm"/>
            <a:tailEnd type="none" w="sm" len="sm"/>
          </a:ln>
        </p:spPr>
      </p:cxnSp>
      <p:cxnSp>
        <p:nvCxnSpPr>
          <p:cNvPr id="2442" name="Google Shape;2442;p244"/>
          <p:cNvCxnSpPr/>
          <p:nvPr/>
        </p:nvCxnSpPr>
        <p:spPr>
          <a:xfrm>
            <a:off x="119336" y="5301208"/>
            <a:ext cx="11593288" cy="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2447" name="Shape 2447"/>
        <p:cNvGrpSpPr/>
        <p:nvPr/>
      </p:nvGrpSpPr>
      <p:grpSpPr>
        <a:xfrm>
          <a:off x="0" y="0"/>
          <a:ext cx="0" cy="0"/>
          <a:chOff x="0" y="0"/>
          <a:chExt cx="0" cy="0"/>
        </a:xfrm>
      </p:grpSpPr>
      <p:sp>
        <p:nvSpPr>
          <p:cNvPr id="2448" name="Google Shape;2448;p245"/>
          <p:cNvSpPr/>
          <p:nvPr/>
        </p:nvSpPr>
        <p:spPr>
          <a:xfrm>
            <a:off x="119336" y="1260000"/>
            <a:ext cx="11953328" cy="147732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0C0"/>
                </a:solidFill>
                <a:latin typeface="Arial" panose="020B0604020202020204"/>
                <a:ea typeface="Arial" panose="020B0604020202020204"/>
                <a:cs typeface="Arial" panose="020B0604020202020204"/>
                <a:sym typeface="Arial" panose="020B0604020202020204"/>
              </a:rPr>
              <a:t>COUNT(</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CAA496"/>
                </a:solidFill>
                <a:latin typeface="Arial" panose="020B0604020202020204"/>
                <a:ea typeface="Arial" panose="020B0604020202020204"/>
                <a:cs typeface="Arial" panose="020B0604020202020204"/>
                <a:sym typeface="Arial" panose="020B0604020202020204"/>
              </a:rPr>
              <a:t>DISTINCT</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0C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expr</a:t>
            </a:r>
            <a:r>
              <a:rPr lang="en-IN" sz="2000">
                <a:solidFill>
                  <a:srgbClr val="0070C0"/>
                </a:solidFill>
                <a:latin typeface="Arial" panose="020B0604020202020204"/>
                <a:ea typeface="Arial" panose="020B0604020202020204"/>
                <a:cs typeface="Arial" panose="020B0604020202020204"/>
                <a:sym typeface="Arial" panose="020B0604020202020204"/>
              </a:rPr>
              <a:t>)</a:t>
            </a:r>
            <a:endParaRPr lang="en-IN" sz="200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0C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If there are no matching rows, COUNT()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returns 0.</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Returns a count of the number of non-NULL values.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COUNT (</a:t>
            </a:r>
            <a:r>
              <a:rPr lang="en-IN" sz="1800">
                <a:solidFill>
                  <a:srgbClr val="A67F59"/>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also considers Nulls and duplicates.</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49" name="Google Shape;2449;p24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aggregate functions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450" name="Google Shape;2450;p245"/>
          <p:cNvSpPr/>
          <p:nvPr/>
        </p:nvSpPr>
        <p:spPr>
          <a:xfrm>
            <a:off x="-6104" y="116632"/>
            <a:ext cx="5598047"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Things to… Remember</a:t>
            </a:r>
            <a:r>
              <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51" name="Google Shape;2451;p245"/>
          <p:cNvSpPr txBox="1"/>
          <p:nvPr/>
        </p:nvSpPr>
        <p:spPr>
          <a:xfrm>
            <a:off x="112372" y="692696"/>
            <a:ext cx="11816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TODO</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2455" name="Shape 2455"/>
        <p:cNvGrpSpPr/>
        <p:nvPr/>
      </p:nvGrpSpPr>
      <p:grpSpPr>
        <a:xfrm>
          <a:off x="0" y="0"/>
          <a:ext cx="0" cy="0"/>
          <a:chOff x="0" y="0"/>
          <a:chExt cx="0" cy="0"/>
        </a:xfrm>
      </p:grpSpPr>
      <p:pic>
        <p:nvPicPr>
          <p:cNvPr id="2456" name="Google Shape;2456;p246"/>
          <p:cNvPicPr preferRelativeResize="0"/>
          <p:nvPr/>
        </p:nvPicPr>
        <p:blipFill rotWithShape="1">
          <a:blip r:embed="rId1"/>
          <a:srcRect/>
          <a:stretch>
            <a:fillRect/>
          </a:stretch>
        </p:blipFill>
        <p:spPr>
          <a:xfrm>
            <a:off x="7927509" y="53392"/>
            <a:ext cx="4264491" cy="2079464"/>
          </a:xfrm>
          <a:prstGeom prst="rect">
            <a:avLst/>
          </a:prstGeom>
          <a:noFill/>
          <a:ln>
            <a:noFill/>
          </a:ln>
        </p:spPr>
      </p:pic>
      <p:sp>
        <p:nvSpPr>
          <p:cNvPr id="2457" name="Google Shape;2457;p246"/>
          <p:cNvSpPr txBox="1"/>
          <p:nvPr/>
        </p:nvSpPr>
        <p:spPr>
          <a:xfrm>
            <a:off x="1676977" y="287464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4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group by clause</a:t>
            </a:r>
            <a:endParaRPr lang="en-IN" sz="44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458" name="Google Shape;2458;p246"/>
          <p:cNvSpPr/>
          <p:nvPr/>
        </p:nvSpPr>
        <p:spPr>
          <a:xfrm>
            <a:off x="119337" y="4821540"/>
            <a:ext cx="8838049" cy="14157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DISTINCT (if used outside an aggregation function) that is superfluous.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a:t>
            </a:r>
            <a:endPar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DISTINCT</a:t>
            </a:r>
            <a:r>
              <a:rPr lang="en-IN" sz="1800">
                <a:solidFill>
                  <a:srgbClr val="473935"/>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COUNT</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59" name="Google Shape;2459;p246"/>
          <p:cNvSpPr/>
          <p:nvPr/>
        </p:nvSpPr>
        <p:spPr>
          <a:xfrm>
            <a:off x="119336" y="3741420"/>
            <a:ext cx="11817276"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Standard SQL does not allow you to use an ALIAS in the GROUP BY clause, however, MySQL supports this.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pic>
        <p:nvPicPr>
          <p:cNvPr id="2460" name="Google Shape;2460;p246"/>
          <p:cNvPicPr preferRelativeResize="0"/>
          <p:nvPr/>
        </p:nvPicPr>
        <p:blipFill rotWithShape="1">
          <a:blip r:embed="rId1"/>
          <a:srcRect/>
          <a:stretch>
            <a:fillRect/>
          </a:stretch>
        </p:blipFill>
        <p:spPr>
          <a:xfrm>
            <a:off x="8079909" y="205792"/>
            <a:ext cx="4264490" cy="207946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2464" name="Shape 2464"/>
        <p:cNvGrpSpPr/>
        <p:nvPr/>
      </p:nvGrpSpPr>
      <p:grpSpPr>
        <a:xfrm>
          <a:off x="0" y="0"/>
          <a:ext cx="0" cy="0"/>
          <a:chOff x="0" y="0"/>
          <a:chExt cx="0" cy="0"/>
        </a:xfrm>
      </p:grpSpPr>
      <p:sp>
        <p:nvSpPr>
          <p:cNvPr id="2465" name="Google Shape;2465;p24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group by </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466" name="Google Shape;2466;p247"/>
          <p:cNvSpPr/>
          <p:nvPr/>
        </p:nvSpPr>
        <p:spPr>
          <a:xfrm>
            <a:off x="335360" y="1628800"/>
            <a:ext cx="8839200" cy="96795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G</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G</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aseline="-25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F</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F</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[GROUP BY {</a:t>
            </a:r>
            <a:r>
              <a:rPr lang="en-IN" sz="2000" b="1" i="1">
                <a:solidFill>
                  <a:srgbClr val="0077AA"/>
                </a:solidFill>
                <a:latin typeface="Arial" panose="020B0604020202020204"/>
                <a:ea typeface="Arial" panose="020B0604020202020204"/>
                <a:cs typeface="Arial" panose="020B0604020202020204"/>
                <a:sym typeface="Arial" panose="020B0604020202020204"/>
              </a:rPr>
              <a:t>G</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G</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 expr | position},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[WITH ROLLUP]]</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467" name="Google Shape;2467;p247"/>
          <p:cNvSpPr/>
          <p:nvPr/>
        </p:nvSpPr>
        <p:spPr>
          <a:xfrm>
            <a:off x="335360" y="908720"/>
            <a:ext cx="1137726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You can use GROUP BY to group values from a column, and, if you wish, perform calculations on that column.</a:t>
            </a:r>
            <a:endParaRPr lang="en-IN" sz="1800" b="1">
              <a:solidFill>
                <a:schemeClr val="dk1"/>
              </a:solidFill>
              <a:latin typeface="Arial" panose="020B0604020202020204"/>
              <a:ea typeface="Arial" panose="020B0604020202020204"/>
              <a:cs typeface="Arial" panose="020B0604020202020204"/>
              <a:sym typeface="Arial" panose="020B0604020202020204"/>
            </a:endParaRPr>
          </a:p>
        </p:txBody>
      </p:sp>
      <p:sp>
        <p:nvSpPr>
          <p:cNvPr id="2468" name="Google Shape;2468;p247"/>
          <p:cNvSpPr/>
          <p:nvPr/>
        </p:nvSpPr>
        <p:spPr>
          <a:xfrm>
            <a:off x="206709" y="56853"/>
            <a:ext cx="5674074" cy="646331"/>
          </a:xfrm>
          <a:prstGeom prst="rect">
            <a:avLst/>
          </a:prstGeom>
          <a:solidFill>
            <a:srgbClr val="F9DAFE"/>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1">
                <a:solidFill>
                  <a:schemeClr val="dk1"/>
                </a:solidFill>
                <a:latin typeface="Arial" panose="020B0604020202020204"/>
                <a:ea typeface="Arial" panose="020B0604020202020204"/>
                <a:cs typeface="Arial" panose="020B0604020202020204"/>
                <a:sym typeface="Arial" panose="020B0604020202020204"/>
              </a:rPr>
              <a:t>This function's will produce a single value for an entire group or a table.</a:t>
            </a:r>
            <a:endParaRPr lang="en-IN" sz="1800" b="1" i="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2472" name="Shape 2472"/>
        <p:cNvGrpSpPr/>
        <p:nvPr/>
      </p:nvGrpSpPr>
      <p:grpSpPr>
        <a:xfrm>
          <a:off x="0" y="0"/>
          <a:ext cx="0" cy="0"/>
          <a:chOff x="0" y="0"/>
          <a:chExt cx="0" cy="0"/>
        </a:xfrm>
      </p:grpSpPr>
      <p:sp>
        <p:nvSpPr>
          <p:cNvPr id="2473" name="Google Shape;2473;p248"/>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having clause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474" name="Google Shape;2474;p248"/>
          <p:cNvSpPr/>
          <p:nvPr/>
        </p:nvSpPr>
        <p:spPr>
          <a:xfrm>
            <a:off x="310455" y="4402266"/>
            <a:ext cx="11546186" cy="23698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Columns given in </a:t>
            </a:r>
            <a:r>
              <a:rPr lang="en-IN" sz="1800" b="1">
                <a:solidFill>
                  <a:schemeClr val="dk1"/>
                </a:solidFill>
                <a:latin typeface="Arial" panose="020B0604020202020204"/>
                <a:ea typeface="Arial" panose="020B0604020202020204"/>
                <a:cs typeface="Arial" panose="020B0604020202020204"/>
                <a:sym typeface="Arial" panose="020B0604020202020204"/>
              </a:rPr>
              <a:t>HAVING</a:t>
            </a:r>
            <a:r>
              <a:rPr lang="en-IN" sz="1800">
                <a:solidFill>
                  <a:schemeClr val="dk1"/>
                </a:solidFill>
                <a:latin typeface="Arial" panose="020B0604020202020204"/>
                <a:ea typeface="Arial" panose="020B0604020202020204"/>
                <a:cs typeface="Arial" panose="020B0604020202020204"/>
                <a:sym typeface="Arial" panose="020B0604020202020204"/>
              </a:rPr>
              <a:t> clause must be present in selection-list.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600">
                <a:solidFill>
                  <a:srgbClr val="C00000"/>
                </a:solidFill>
                <a:latin typeface="Arial" panose="020B0604020202020204"/>
                <a:ea typeface="Arial" panose="020B0604020202020204"/>
                <a:cs typeface="Arial" panose="020B0604020202020204"/>
                <a:sym typeface="Arial" panose="020B0604020202020204"/>
              </a:rPr>
              <a:t>e.g.</a:t>
            </a:r>
            <a:endParaRPr lang="en-IN" sz="1600">
              <a:solidFill>
                <a:srgbClr val="C00000"/>
              </a:solidFill>
              <a:latin typeface="Arial" panose="020B0604020202020204"/>
              <a:ea typeface="Arial" panose="020B0604020202020204"/>
              <a:cs typeface="Arial" panose="020B0604020202020204"/>
              <a:sym typeface="Arial" panose="020B0604020202020204"/>
            </a:endParaRPr>
          </a:p>
          <a:p>
            <a:pPr marL="723900" marR="0" lvl="0" indent="-342900" algn="l" rtl="0">
              <a:spcBef>
                <a:spcPts val="0"/>
              </a:spcBef>
              <a:spcAft>
                <a:spcPts val="0"/>
              </a:spcAft>
              <a:buClr>
                <a:srgbClr val="0077AA"/>
              </a:buClr>
              <a:buSzPts val="1800"/>
              <a:buFont typeface="Bookman Old Style" panose="02050604050505020204"/>
              <a:buAutoNum type="arabicPeriod"/>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COUNT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HAVING</a:t>
            </a:r>
            <a:r>
              <a:rPr lang="en-IN" sz="1800">
                <a:solidFill>
                  <a:schemeClr val="dk1"/>
                </a:solidFill>
                <a:latin typeface="Arial" panose="020B0604020202020204"/>
                <a:ea typeface="Arial" panose="020B0604020202020204"/>
                <a:cs typeface="Arial" panose="020B0604020202020204"/>
                <a:sym typeface="Arial" panose="020B0604020202020204"/>
              </a:rPr>
              <a:t> deptno=</a:t>
            </a:r>
            <a:r>
              <a:rPr lang="en-IN" sz="1800">
                <a:solidFill>
                  <a:srgbClr val="990055"/>
                </a:solidFill>
                <a:latin typeface="Arial" panose="020B0604020202020204"/>
                <a:ea typeface="Arial" panose="020B0604020202020204"/>
                <a:cs typeface="Arial" panose="020B0604020202020204"/>
                <a:sym typeface="Arial" panose="020B0604020202020204"/>
              </a:rPr>
              <a:t>10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2800">
                <a:solidFill>
                  <a:srgbClr val="FF000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2400">
                <a:solidFill>
                  <a:srgbClr val="FF0000"/>
                </a:solidFill>
                <a:latin typeface="Arial" panose="020B0604020202020204"/>
                <a:ea typeface="Arial" panose="020B0604020202020204"/>
                <a:cs typeface="Arial" panose="020B0604020202020204"/>
                <a:sym typeface="Arial" panose="020B0604020202020204"/>
              </a:rPr>
              <a:t> </a:t>
            </a:r>
            <a:endParaRPr sz="1800">
              <a:solidFill>
                <a:srgbClr val="00B050"/>
              </a:solidFill>
              <a:latin typeface="Arial" panose="020B0604020202020204"/>
              <a:ea typeface="Arial" panose="020B0604020202020204"/>
              <a:cs typeface="Arial" panose="020B0604020202020204"/>
              <a:sym typeface="Arial" panose="020B0604020202020204"/>
            </a:endParaRPr>
          </a:p>
          <a:p>
            <a:pPr marL="723900" marR="0" lvl="0" indent="-342900" algn="l" rtl="0">
              <a:spcBef>
                <a:spcPts val="0"/>
              </a:spcBef>
              <a:spcAft>
                <a:spcPts val="0"/>
              </a:spcAft>
              <a:buClr>
                <a:srgbClr val="0077AA"/>
              </a:buClr>
              <a:buSzPts val="1800"/>
              <a:buFont typeface="Bookman Old Style" panose="02050604050505020204"/>
              <a:buAutoNum type="arabicPeriod"/>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deptno, </a:t>
            </a:r>
            <a:r>
              <a:rPr lang="en-IN" sz="1800">
                <a:solidFill>
                  <a:srgbClr val="DD4A68"/>
                </a:solidFill>
                <a:latin typeface="Arial" panose="020B0604020202020204"/>
                <a:ea typeface="Arial" panose="020B0604020202020204"/>
                <a:cs typeface="Arial" panose="020B0604020202020204"/>
                <a:sym typeface="Arial" panose="020B0604020202020204"/>
              </a:rPr>
              <a:t>COUNT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 </a:t>
            </a:r>
            <a:r>
              <a:rPr lang="en-IN" sz="1800">
                <a:solidFill>
                  <a:srgbClr val="0077AA"/>
                </a:solidFill>
                <a:latin typeface="Arial" panose="020B0604020202020204"/>
                <a:ea typeface="Arial" panose="020B0604020202020204"/>
                <a:cs typeface="Arial" panose="020B0604020202020204"/>
                <a:sym typeface="Arial" panose="020B0604020202020204"/>
              </a:rPr>
              <a:t>HAVING</a:t>
            </a:r>
            <a:r>
              <a:rPr lang="en-IN" sz="1800">
                <a:solidFill>
                  <a:schemeClr val="dk1"/>
                </a:solidFill>
                <a:latin typeface="Arial" panose="020B0604020202020204"/>
                <a:ea typeface="Arial" panose="020B0604020202020204"/>
                <a:cs typeface="Arial" panose="020B0604020202020204"/>
                <a:sym typeface="Arial" panose="020B0604020202020204"/>
              </a:rPr>
              <a:t> job=</a:t>
            </a:r>
            <a:r>
              <a:rPr lang="en-IN" sz="1800">
                <a:solidFill>
                  <a:srgbClr val="669900"/>
                </a:solidFill>
                <a:latin typeface="Arial" panose="020B0604020202020204"/>
                <a:ea typeface="Arial" panose="020B0604020202020204"/>
                <a:cs typeface="Arial" panose="020B0604020202020204"/>
                <a:sym typeface="Arial" panose="020B0604020202020204"/>
              </a:rPr>
              <a:t>'manager'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2800">
                <a:solidFill>
                  <a:srgbClr val="FF0000"/>
                </a:solidFill>
                <a:latin typeface="Arial" panose="020B0604020202020204"/>
                <a:ea typeface="Arial" panose="020B0604020202020204"/>
                <a:cs typeface="Arial" panose="020B0604020202020204"/>
                <a:sym typeface="Arial" panose="020B0604020202020204"/>
              </a:rPr>
              <a:t>*</a:t>
            </a:r>
            <a:endParaRPr lang="en-IN" sz="2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
              <a:solidFill>
                <a:srgbClr val="DD4A68"/>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Arial" panose="020B0604020202020204"/>
                <a:ea typeface="Arial" panose="020B0604020202020204"/>
                <a:cs typeface="Arial" panose="020B0604020202020204"/>
                <a:sym typeface="Arial" panose="020B0604020202020204"/>
              </a:rPr>
              <a:t>HAVING</a:t>
            </a:r>
            <a:r>
              <a:rPr lang="en-IN" sz="1800">
                <a:solidFill>
                  <a:schemeClr val="dk1"/>
                </a:solidFill>
                <a:latin typeface="Arial" panose="020B0604020202020204"/>
                <a:ea typeface="Arial" panose="020B0604020202020204"/>
                <a:cs typeface="Arial" panose="020B0604020202020204"/>
                <a:sym typeface="Arial" panose="020B0604020202020204"/>
              </a:rPr>
              <a:t> is merged with </a:t>
            </a:r>
            <a:r>
              <a:rPr lang="en-IN" sz="1800" b="1">
                <a:solidFill>
                  <a:schemeClr val="dk1"/>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if you do not use GROUP BY or Aggregate Functions (COUNT(), </a:t>
            </a:r>
            <a:r>
              <a:rPr lang="en-IN" sz="24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75" name="Google Shape;2475;p248"/>
          <p:cNvSpPr/>
          <p:nvPr/>
        </p:nvSpPr>
        <p:spPr>
          <a:xfrm>
            <a:off x="310455" y="3369766"/>
            <a:ext cx="11546185"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MySQL</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HAVING clause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used in the SELECT statement to specify filter conditions for a group of rows.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HAVING clause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often used with the GROUP BY clause. When using with the GROUP BY clause, we can apply a filter condition to the columns that appear in the GROUP BY clause.</a:t>
            </a:r>
            <a:endParaRPr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476" name="Google Shape;2476;p248"/>
          <p:cNvSpPr/>
          <p:nvPr/>
        </p:nvSpPr>
        <p:spPr>
          <a:xfrm>
            <a:off x="310455" y="327169"/>
            <a:ext cx="11233248"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Arial" panose="020B0604020202020204"/>
                <a:ea typeface="Arial" panose="020B0604020202020204"/>
                <a:cs typeface="Arial" panose="020B0604020202020204"/>
                <a:sym typeface="Arial" panose="020B0604020202020204"/>
              </a:rPr>
              <a:t>The </a:t>
            </a:r>
            <a:r>
              <a:rPr lang="en-IN" sz="1800">
                <a:solidFill>
                  <a:srgbClr val="00B0F0"/>
                </a:solidFill>
                <a:latin typeface="Arial" panose="020B0604020202020204"/>
                <a:ea typeface="Arial" panose="020B0604020202020204"/>
                <a:cs typeface="Arial" panose="020B0604020202020204"/>
                <a:sym typeface="Arial" panose="020B0604020202020204"/>
              </a:rPr>
              <a:t>WHERE</a:t>
            </a:r>
            <a:r>
              <a:rPr lang="en-IN" sz="1800">
                <a:solidFill>
                  <a:srgbClr val="262626"/>
                </a:solidFill>
                <a:latin typeface="Arial" panose="020B0604020202020204"/>
                <a:ea typeface="Arial" panose="020B0604020202020204"/>
                <a:cs typeface="Arial" panose="020B0604020202020204"/>
                <a:sym typeface="Arial" panose="020B0604020202020204"/>
              </a:rPr>
              <a:t> clause </a:t>
            </a:r>
            <a:r>
              <a:rPr lang="en-IN" sz="1800" b="1">
                <a:solidFill>
                  <a:srgbClr val="262626"/>
                </a:solidFill>
                <a:latin typeface="Arial" panose="020B0604020202020204"/>
                <a:ea typeface="Arial" panose="020B0604020202020204"/>
                <a:cs typeface="Arial" panose="020B0604020202020204"/>
                <a:sym typeface="Arial" panose="020B0604020202020204"/>
              </a:rPr>
              <a:t>cannot refer </a:t>
            </a:r>
            <a:r>
              <a:rPr lang="en-IN" sz="1800">
                <a:solidFill>
                  <a:srgbClr val="262626"/>
                </a:solidFill>
                <a:latin typeface="Arial" panose="020B0604020202020204"/>
                <a:ea typeface="Arial" panose="020B0604020202020204"/>
                <a:cs typeface="Arial" panose="020B0604020202020204"/>
                <a:sym typeface="Arial" panose="020B0604020202020204"/>
              </a:rPr>
              <a:t>to aggregate functions. [  </a:t>
            </a:r>
            <a:r>
              <a:rPr lang="en-IN" sz="20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accent2"/>
                </a:solidFill>
                <a:latin typeface="Arial" panose="020B0604020202020204"/>
                <a:ea typeface="Arial" panose="020B0604020202020204"/>
                <a:cs typeface="Arial" panose="020B0604020202020204"/>
                <a:sym typeface="Arial" panose="020B0604020202020204"/>
              </a:rPr>
              <a:t> </a:t>
            </a:r>
            <a:r>
              <a:rPr lang="en-IN" sz="1800">
                <a:solidFill>
                  <a:srgbClr val="E75C0F"/>
                </a:solidFill>
                <a:latin typeface="Arial" panose="020B0604020202020204"/>
                <a:ea typeface="Arial" panose="020B0604020202020204"/>
                <a:cs typeface="Arial" panose="020B0604020202020204"/>
                <a:sym typeface="Arial" panose="020B0604020202020204"/>
              </a:rPr>
              <a:t>SUM</a:t>
            </a:r>
            <a:r>
              <a:rPr lang="en-IN" sz="1800">
                <a:solidFill>
                  <a:srgbClr val="3F3F3F"/>
                </a:solidFill>
                <a:latin typeface="Arial" panose="020B0604020202020204"/>
                <a:ea typeface="Arial" panose="020B0604020202020204"/>
                <a:cs typeface="Arial" panose="020B0604020202020204"/>
                <a:sym typeface="Arial" panose="020B0604020202020204"/>
              </a:rPr>
              <a:t>(sal) =</a:t>
            </a:r>
            <a:r>
              <a:rPr lang="en-IN" sz="1800">
                <a:solidFill>
                  <a:srgbClr val="E75C0F"/>
                </a:solidFill>
                <a:latin typeface="Arial" panose="020B0604020202020204"/>
                <a:ea typeface="Arial" panose="020B0604020202020204"/>
                <a:cs typeface="Arial" panose="020B0604020202020204"/>
                <a:sym typeface="Arial" panose="020B0604020202020204"/>
              </a:rPr>
              <a:t> 5000     </a:t>
            </a:r>
            <a:r>
              <a:rPr lang="en-IN" sz="1800">
                <a:solidFill>
                  <a:srgbClr val="00B050"/>
                </a:solidFill>
                <a:latin typeface="Palatino Linotype" panose="02040502050505030304"/>
                <a:ea typeface="Palatino Linotype" panose="02040502050505030304"/>
                <a:cs typeface="Palatino Linotype" panose="02040502050505030304"/>
                <a:sym typeface="Palatino Linotype" panose="02040502050505030304"/>
              </a:rPr>
              <a:t>#  Error </a:t>
            </a:r>
            <a:r>
              <a:rPr lang="en-IN" sz="1800">
                <a:solidFill>
                  <a:srgbClr val="262626"/>
                </a:solidFill>
                <a:latin typeface="Arial" panose="020B0604020202020204"/>
                <a:ea typeface="Arial" panose="020B0604020202020204"/>
                <a:cs typeface="Arial" panose="020B0604020202020204"/>
                <a:sym typeface="Arial" panose="020B0604020202020204"/>
              </a:rPr>
              <a:t>]</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Arial" panose="020B0604020202020204"/>
                <a:ea typeface="Arial" panose="020B0604020202020204"/>
                <a:cs typeface="Arial" panose="020B0604020202020204"/>
                <a:sym typeface="Arial" panose="020B0604020202020204"/>
              </a:rPr>
              <a:t>The </a:t>
            </a:r>
            <a:r>
              <a:rPr lang="en-IN" sz="1800">
                <a:solidFill>
                  <a:srgbClr val="00B0F0"/>
                </a:solidFill>
                <a:latin typeface="Arial" panose="020B0604020202020204"/>
                <a:ea typeface="Arial" panose="020B0604020202020204"/>
                <a:cs typeface="Arial" panose="020B0604020202020204"/>
                <a:sym typeface="Arial" panose="020B0604020202020204"/>
              </a:rPr>
              <a:t>HAVING</a:t>
            </a:r>
            <a:r>
              <a:rPr lang="en-IN" sz="1800">
                <a:solidFill>
                  <a:srgbClr val="262626"/>
                </a:solidFill>
                <a:latin typeface="Arial" panose="020B0604020202020204"/>
                <a:ea typeface="Arial" panose="020B0604020202020204"/>
                <a:cs typeface="Arial" panose="020B0604020202020204"/>
                <a:sym typeface="Arial" panose="020B0604020202020204"/>
              </a:rPr>
              <a:t> clause </a:t>
            </a:r>
            <a:r>
              <a:rPr lang="en-IN" sz="1800" b="1">
                <a:solidFill>
                  <a:srgbClr val="262626"/>
                </a:solidFill>
                <a:latin typeface="Arial" panose="020B0604020202020204"/>
                <a:ea typeface="Arial" panose="020B0604020202020204"/>
                <a:cs typeface="Arial" panose="020B0604020202020204"/>
                <a:sym typeface="Arial" panose="020B0604020202020204"/>
              </a:rPr>
              <a:t>can refer </a:t>
            </a:r>
            <a:r>
              <a:rPr lang="en-IN" sz="1800">
                <a:solidFill>
                  <a:srgbClr val="262626"/>
                </a:solidFill>
                <a:latin typeface="Arial" panose="020B0604020202020204"/>
                <a:ea typeface="Arial" panose="020B0604020202020204"/>
                <a:cs typeface="Arial" panose="020B0604020202020204"/>
                <a:sym typeface="Arial" panose="020B0604020202020204"/>
              </a:rPr>
              <a:t>to aggregate functions.       [  </a:t>
            </a:r>
            <a:r>
              <a:rPr lang="en-IN" sz="2000">
                <a:solidFill>
                  <a:srgbClr val="0077AA"/>
                </a:solidFill>
                <a:latin typeface="Arial" panose="020B0604020202020204"/>
                <a:ea typeface="Arial" panose="020B0604020202020204"/>
                <a:cs typeface="Arial" panose="020B0604020202020204"/>
                <a:sym typeface="Arial" panose="020B0604020202020204"/>
              </a:rPr>
              <a:t>HAVING</a:t>
            </a:r>
            <a:r>
              <a:rPr lang="en-IN" sz="2000">
                <a:solidFill>
                  <a:schemeClr val="accent2"/>
                </a:solidFill>
                <a:latin typeface="Arial" panose="020B0604020202020204"/>
                <a:ea typeface="Arial" panose="020B0604020202020204"/>
                <a:cs typeface="Arial" panose="020B0604020202020204"/>
                <a:sym typeface="Arial" panose="020B0604020202020204"/>
              </a:rPr>
              <a:t> </a:t>
            </a:r>
            <a:r>
              <a:rPr lang="en-IN" sz="2000">
                <a:solidFill>
                  <a:srgbClr val="E75C0F"/>
                </a:solidFill>
                <a:latin typeface="Arial" panose="020B0604020202020204"/>
                <a:ea typeface="Arial" panose="020B0604020202020204"/>
                <a:cs typeface="Arial" panose="020B0604020202020204"/>
                <a:sym typeface="Arial" panose="020B0604020202020204"/>
              </a:rPr>
              <a:t>SUM</a:t>
            </a:r>
            <a:r>
              <a:rPr lang="en-IN" sz="2000">
                <a:solidFill>
                  <a:srgbClr val="3F3F3F"/>
                </a:solidFill>
                <a:latin typeface="Arial" panose="020B0604020202020204"/>
                <a:ea typeface="Arial" panose="020B0604020202020204"/>
                <a:cs typeface="Arial" panose="020B0604020202020204"/>
                <a:sym typeface="Arial" panose="020B0604020202020204"/>
              </a:rPr>
              <a:t>(sal) =</a:t>
            </a:r>
            <a:r>
              <a:rPr lang="en-IN" sz="2000">
                <a:solidFill>
                  <a:srgbClr val="E75C0F"/>
                </a:solidFill>
                <a:latin typeface="Arial" panose="020B0604020202020204"/>
                <a:ea typeface="Arial" panose="020B0604020202020204"/>
                <a:cs typeface="Arial" panose="020B0604020202020204"/>
                <a:sym typeface="Arial" panose="020B0604020202020204"/>
              </a:rPr>
              <a:t> 5000</a:t>
            </a:r>
            <a:r>
              <a:rPr lang="en-IN" sz="1800">
                <a:solidFill>
                  <a:srgbClr val="E75C0F"/>
                </a:solidFill>
                <a:latin typeface="Arial" panose="020B0604020202020204"/>
                <a:ea typeface="Arial" panose="020B0604020202020204"/>
                <a:cs typeface="Arial" panose="020B0604020202020204"/>
                <a:sym typeface="Arial" panose="020B0604020202020204"/>
              </a:rPr>
              <a:t>   </a:t>
            </a:r>
            <a:r>
              <a:rPr lang="en-IN" sz="1800">
                <a:solidFill>
                  <a:srgbClr val="00B050"/>
                </a:solidFill>
                <a:latin typeface="Palatino Linotype" panose="02040502050505030304"/>
                <a:ea typeface="Palatino Linotype" panose="02040502050505030304"/>
                <a:cs typeface="Palatino Linotype" panose="02040502050505030304"/>
                <a:sym typeface="Palatino Linotype" panose="02040502050505030304"/>
              </a:rPr>
              <a:t>#  No Error </a:t>
            </a:r>
            <a:r>
              <a:rPr lang="en-IN" sz="1800">
                <a:solidFill>
                  <a:srgbClr val="262626"/>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477" name="Google Shape;2477;p248"/>
          <p:cNvSpPr txBox="1"/>
          <p:nvPr/>
        </p:nvSpPr>
        <p:spPr>
          <a:xfrm>
            <a:off x="8400256" y="4789021"/>
            <a:ext cx="3744416" cy="830997"/>
          </a:xfrm>
          <a:prstGeom prst="rect">
            <a:avLst/>
          </a:prstGeom>
          <a:noFill/>
          <a:ln>
            <a:noFill/>
          </a:ln>
        </p:spPr>
        <p:txBody>
          <a:bodyPr spcFirstLastPara="1" wrap="square" lIns="91425" tIns="45700" rIns="91425" bIns="45700" anchor="t" anchorCtr="0">
            <a:spAutoFit/>
          </a:bodyPr>
          <a:lstStyle/>
          <a:p>
            <a:pPr marL="273050" marR="0" lvl="0" indent="-273050" algn="l" rtl="0">
              <a:spcBef>
                <a:spcPts val="0"/>
              </a:spcBef>
              <a:spcAft>
                <a:spcPts val="0"/>
              </a:spcAft>
              <a:buNone/>
            </a:pPr>
            <a:r>
              <a:rPr lang="en-IN" sz="2800">
                <a:solidFill>
                  <a:srgbClr val="FF0000"/>
                </a:solidFill>
                <a:latin typeface="Arial" panose="020B0604020202020204"/>
                <a:ea typeface="Arial" panose="020B0604020202020204"/>
                <a:cs typeface="Arial" panose="020B0604020202020204"/>
                <a:sym typeface="Arial" panose="020B0604020202020204"/>
              </a:rPr>
              <a:t>*</a:t>
            </a:r>
            <a:r>
              <a:rPr lang="en-IN" sz="2400">
                <a:solidFill>
                  <a:srgbClr val="FF0000"/>
                </a:solidFill>
                <a:latin typeface="Arial" panose="020B0604020202020204"/>
                <a:ea typeface="Arial" panose="020B0604020202020204"/>
                <a:cs typeface="Arial" panose="020B0604020202020204"/>
                <a:sym typeface="Arial" panose="020B0604020202020204"/>
              </a:rPr>
              <a:t> </a:t>
            </a:r>
            <a:r>
              <a:rPr lang="en-IN" sz="2000">
                <a:solidFill>
                  <a:srgbClr val="FF0000"/>
                </a:solidFill>
                <a:latin typeface="Arial" panose="020B0604020202020204"/>
                <a:ea typeface="Arial" panose="020B0604020202020204"/>
                <a:cs typeface="Arial" panose="020B0604020202020204"/>
                <a:sym typeface="Arial" panose="020B0604020202020204"/>
              </a:rPr>
              <a:t>ERROR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B050"/>
                </a:solidFill>
                <a:latin typeface="Arial" panose="020B0604020202020204"/>
                <a:ea typeface="Arial" panose="020B0604020202020204"/>
                <a:cs typeface="Arial" panose="020B0604020202020204"/>
                <a:sym typeface="Arial" panose="020B0604020202020204"/>
              </a:rPr>
              <a:t>Unknown column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B050"/>
                </a:solidFill>
                <a:latin typeface="Arial" panose="020B0604020202020204"/>
                <a:ea typeface="Arial" panose="020B0604020202020204"/>
                <a:cs typeface="Arial" panose="020B0604020202020204"/>
                <a:sym typeface="Arial" panose="020B0604020202020204"/>
              </a:rPr>
              <a:t>'  in 'having clause'</a:t>
            </a:r>
            <a:endParaRPr sz="2000">
              <a:solidFill>
                <a:srgbClr val="00B05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2481" name="Shape 2481"/>
        <p:cNvGrpSpPr/>
        <p:nvPr/>
      </p:nvGrpSpPr>
      <p:grpSpPr>
        <a:xfrm>
          <a:off x="0" y="0"/>
          <a:ext cx="0" cy="0"/>
          <a:chOff x="0" y="0"/>
          <a:chExt cx="0" cy="0"/>
        </a:xfrm>
      </p:grpSpPr>
      <p:sp>
        <p:nvSpPr>
          <p:cNvPr id="2482" name="Google Shape;2482;p24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having</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483" name="Google Shape;2483;p249"/>
          <p:cNvSpPr/>
          <p:nvPr/>
        </p:nvSpPr>
        <p:spPr>
          <a:xfrm>
            <a:off x="335360" y="548680"/>
            <a:ext cx="10180240" cy="1429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G</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b="1" i="1">
                <a:solidFill>
                  <a:srgbClr val="0077AA"/>
                </a:solidFill>
                <a:latin typeface="Arial" panose="020B0604020202020204"/>
                <a:ea typeface="Arial" panose="020B0604020202020204"/>
                <a:cs typeface="Arial" panose="020B0604020202020204"/>
                <a:sym typeface="Arial" panose="020B0604020202020204"/>
              </a:rPr>
              <a:t>, G</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aseline="-25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F</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F</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b="1" i="1">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b="1" i="1">
                <a:solidFill>
                  <a:srgbClr val="0077AA"/>
                </a:solidFill>
                <a:latin typeface="Arial" panose="020B0604020202020204"/>
                <a:ea typeface="Arial" panose="020B0604020202020204"/>
                <a:cs typeface="Arial" panose="020B0604020202020204"/>
                <a:sym typeface="Arial" panose="020B0604020202020204"/>
              </a:rPr>
              <a:t> </a:t>
            </a:r>
            <a:endParaRPr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[GROUP BY {</a:t>
            </a:r>
            <a:r>
              <a:rPr lang="en-IN" sz="2000" b="1" i="1">
                <a:solidFill>
                  <a:srgbClr val="0077AA"/>
                </a:solidFill>
                <a:latin typeface="Arial" panose="020B0604020202020204"/>
                <a:ea typeface="Arial" panose="020B0604020202020204"/>
                <a:cs typeface="Arial" panose="020B0604020202020204"/>
                <a:sym typeface="Arial" panose="020B0604020202020204"/>
              </a:rPr>
              <a:t>G</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G</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 expr | position},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[WITH ROLLUP]]</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 HAVING having_condition ]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2487" name="Shape 2487"/>
        <p:cNvGrpSpPr/>
        <p:nvPr/>
      </p:nvGrpSpPr>
      <p:grpSpPr>
        <a:xfrm>
          <a:off x="0" y="0"/>
          <a:ext cx="0" cy="0"/>
          <a:chOff x="0" y="0"/>
          <a:chExt cx="0" cy="0"/>
        </a:xfrm>
      </p:grpSpPr>
      <p:sp>
        <p:nvSpPr>
          <p:cNvPr id="2488" name="Google Shape;2488;p250"/>
          <p:cNvSpPr txBox="1"/>
          <p:nvPr/>
        </p:nvSpPr>
        <p:spPr>
          <a:xfrm>
            <a:off x="1521598" y="3084481"/>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sub-queries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489" name="Google Shape;2489;p250"/>
          <p:cNvSpPr/>
          <p:nvPr/>
        </p:nvSpPr>
        <p:spPr>
          <a:xfrm>
            <a:off x="335360" y="44624"/>
            <a:ext cx="11521280" cy="310854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subquery must be enclosed in parentheses.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Use single-row operators with single-row subqueries, and use multiple-row operators with multiple-row subqueries.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a subquery (inner query) returns a null value to the outer query, the outer query will not return any rows when using certain comparison operators in a </a:t>
            </a:r>
            <a:r>
              <a:rPr lang="en-IN" sz="1800">
                <a:solidFill>
                  <a:srgbClr val="0070C0"/>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clause.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a:t>
            </a:r>
            <a:r>
              <a:rPr lang="en-IN" sz="1800">
                <a:solidFill>
                  <a:srgbClr val="0070C0"/>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0C0"/>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occurs within a subquery and also is applied in the outer query, the outermost </a:t>
            </a:r>
            <a:r>
              <a:rPr lang="en-IN" sz="1800">
                <a:solidFill>
                  <a:srgbClr val="0070C0"/>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0C0"/>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takes precedence.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a:t>
            </a:r>
            <a:r>
              <a:rPr lang="en-IN" sz="1800">
                <a:solidFill>
                  <a:srgbClr val="0070C0"/>
                </a:solidFill>
                <a:latin typeface="Arial" panose="020B0604020202020204"/>
                <a:ea typeface="Arial" panose="020B0604020202020204"/>
                <a:cs typeface="Arial" panose="020B0604020202020204"/>
                <a:sym typeface="Arial" panose="020B0604020202020204"/>
              </a:rPr>
              <a:t>LIMIT</a:t>
            </a:r>
            <a:r>
              <a:rPr lang="en-IN" sz="1800">
                <a:solidFill>
                  <a:schemeClr val="dk1"/>
                </a:solidFill>
                <a:latin typeface="Arial" panose="020B0604020202020204"/>
                <a:ea typeface="Arial" panose="020B0604020202020204"/>
                <a:cs typeface="Arial" panose="020B0604020202020204"/>
                <a:sym typeface="Arial" panose="020B0604020202020204"/>
              </a:rPr>
              <a:t> occurs within a subquery and also is applied in the outer query, the outermost </a:t>
            </a:r>
            <a:r>
              <a:rPr lang="en-IN" sz="1800">
                <a:solidFill>
                  <a:srgbClr val="0070C0"/>
                </a:solidFill>
                <a:latin typeface="Arial" panose="020B0604020202020204"/>
                <a:ea typeface="Arial" panose="020B0604020202020204"/>
                <a:cs typeface="Arial" panose="020B0604020202020204"/>
                <a:sym typeface="Arial" panose="020B0604020202020204"/>
              </a:rPr>
              <a:t>LIMIT</a:t>
            </a:r>
            <a:r>
              <a:rPr lang="en-IN" sz="1800">
                <a:solidFill>
                  <a:schemeClr val="dk1"/>
                </a:solidFill>
                <a:latin typeface="Arial" panose="020B0604020202020204"/>
                <a:ea typeface="Arial" panose="020B0604020202020204"/>
                <a:cs typeface="Arial" panose="020B0604020202020204"/>
                <a:sym typeface="Arial" panose="020B0604020202020204"/>
              </a:rPr>
              <a:t> takes precedence.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90" name="Google Shape;2490;p250"/>
          <p:cNvSpPr/>
          <p:nvPr/>
        </p:nvSpPr>
        <p:spPr>
          <a:xfrm>
            <a:off x="335360" y="4389492"/>
            <a:ext cx="11521280" cy="14157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may use comparison operators such as </a:t>
            </a:r>
            <a:r>
              <a:rPr lang="en-IN" sz="1800" b="1">
                <a:solidFill>
                  <a:srgbClr val="945D4A"/>
                </a:solidFill>
                <a:latin typeface="Arial" panose="020B0604020202020204"/>
                <a:ea typeface="Arial" panose="020B0604020202020204"/>
                <a:cs typeface="Arial" panose="020B0604020202020204"/>
                <a:sym typeface="Arial" panose="020B0604020202020204"/>
              </a:rPr>
              <a:t>&lt;&gt;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b="1">
                <a:solidFill>
                  <a:srgbClr val="945D4A"/>
                </a:solidFill>
                <a:latin typeface="Arial" panose="020B0604020202020204"/>
                <a:ea typeface="Arial" panose="020B0604020202020204"/>
                <a:cs typeface="Arial" panose="020B0604020202020204"/>
                <a:sym typeface="Arial" panose="020B0604020202020204"/>
              </a:rPr>
              <a:t>&lt;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b="1">
                <a:solidFill>
                  <a:srgbClr val="945D4A"/>
                </a:solidFill>
                <a:latin typeface="Arial" panose="020B0604020202020204"/>
                <a:ea typeface="Arial" panose="020B0604020202020204"/>
                <a:cs typeface="Arial" panose="020B0604020202020204"/>
                <a:sym typeface="Arial" panose="020B0604020202020204"/>
              </a:rPr>
              <a:t>&gt;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b="1">
                <a:solidFill>
                  <a:srgbClr val="945D4A"/>
                </a:solidFill>
                <a:latin typeface="Arial" panose="020B0604020202020204"/>
                <a:ea typeface="Arial" panose="020B0604020202020204"/>
                <a:cs typeface="Arial" panose="020B0604020202020204"/>
                <a:sym typeface="Arial" panose="020B0604020202020204"/>
              </a:rPr>
              <a:t>&lt;=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and</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b="1">
                <a:solidFill>
                  <a:srgbClr val="945D4A"/>
                </a:solidFill>
                <a:latin typeface="Arial" panose="020B0604020202020204"/>
                <a:ea typeface="Arial" panose="020B0604020202020204"/>
                <a:cs typeface="Arial" panose="020B0604020202020204"/>
                <a:sym typeface="Arial" panose="020B0604020202020204"/>
              </a:rPr>
              <a:t>&gt;=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with a single row subquery.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Multiple row subquery returns one or more rows to the outer SQL statement. You may use the </a:t>
            </a:r>
            <a:r>
              <a:rPr lang="en-IN" sz="1800" b="1">
                <a:solidFill>
                  <a:srgbClr val="945D4A"/>
                </a:solidFill>
                <a:latin typeface="Arial" panose="020B0604020202020204"/>
                <a:ea typeface="Arial" panose="020B0604020202020204"/>
                <a:cs typeface="Arial" panose="020B0604020202020204"/>
                <a:sym typeface="Arial" panose="020B0604020202020204"/>
              </a:rPr>
              <a:t>IN</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b="1">
                <a:solidFill>
                  <a:srgbClr val="945D4A"/>
                </a:solidFill>
                <a:latin typeface="Arial" panose="020B0604020202020204"/>
                <a:ea typeface="Arial" panose="020B0604020202020204"/>
                <a:cs typeface="Arial" panose="020B0604020202020204"/>
                <a:sym typeface="Arial" panose="020B0604020202020204"/>
              </a:rPr>
              <a:t>ANY</a:t>
            </a:r>
            <a:r>
              <a:rPr lang="en-IN" sz="1800">
                <a:solidFill>
                  <a:schemeClr val="dk1"/>
                </a:solidFill>
                <a:latin typeface="Arial" panose="020B0604020202020204"/>
                <a:ea typeface="Arial" panose="020B0604020202020204"/>
                <a:cs typeface="Arial" panose="020B0604020202020204"/>
                <a:sym typeface="Arial" panose="020B0604020202020204"/>
              </a:rPr>
              <a:t>, or </a:t>
            </a:r>
            <a:r>
              <a:rPr lang="en-IN" sz="1800" b="1">
                <a:solidFill>
                  <a:srgbClr val="945D4A"/>
                </a:solidFill>
                <a:latin typeface="Arial" panose="020B0604020202020204"/>
                <a:ea typeface="Arial" panose="020B0604020202020204"/>
                <a:cs typeface="Arial" panose="020B0604020202020204"/>
                <a:sym typeface="Arial" panose="020B0604020202020204"/>
              </a:rPr>
              <a:t>ALL</a:t>
            </a:r>
            <a:r>
              <a:rPr lang="en-IN" sz="1800">
                <a:solidFill>
                  <a:schemeClr val="dk1"/>
                </a:solidFill>
                <a:latin typeface="Arial" panose="020B0604020202020204"/>
                <a:ea typeface="Arial" panose="020B0604020202020204"/>
                <a:cs typeface="Arial" panose="020B0604020202020204"/>
                <a:sym typeface="Arial" panose="020B0604020202020204"/>
              </a:rPr>
              <a:t> operator in outer query to handle a subquery that returns multiple rows.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491" name="Google Shape;2491;p250"/>
          <p:cNvSpPr/>
          <p:nvPr/>
        </p:nvSpPr>
        <p:spPr>
          <a:xfrm>
            <a:off x="2283842" y="3933056"/>
            <a:ext cx="711124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22222"/>
                </a:solidFill>
                <a:latin typeface="Palatino Linotype" panose="02040502050505030304"/>
                <a:ea typeface="Palatino Linotype" panose="02040502050505030304"/>
                <a:cs typeface="Palatino Linotype" panose="02040502050505030304"/>
                <a:sym typeface="Palatino Linotype" panose="02040502050505030304"/>
              </a:rPr>
              <a:t>A subquery is a </a:t>
            </a:r>
            <a:r>
              <a:rPr lang="en-IN" sz="2000">
                <a:solidFill>
                  <a:srgbClr val="0070C0"/>
                </a:solidFill>
                <a:latin typeface="Palatino Linotype" panose="02040502050505030304"/>
                <a:ea typeface="Palatino Linotype" panose="02040502050505030304"/>
                <a:cs typeface="Palatino Linotype" panose="02040502050505030304"/>
                <a:sym typeface="Palatino Linotype" panose="02040502050505030304"/>
              </a:rPr>
              <a:t>SELECT</a:t>
            </a:r>
            <a:r>
              <a:rPr lang="en-IN" sz="2000">
                <a:solidFill>
                  <a:srgbClr val="222222"/>
                </a:solidFill>
                <a:latin typeface="Palatino Linotype" panose="02040502050505030304"/>
                <a:ea typeface="Palatino Linotype" panose="02040502050505030304"/>
                <a:cs typeface="Palatino Linotype" panose="02040502050505030304"/>
                <a:sym typeface="Palatino Linotype" panose="02040502050505030304"/>
              </a:rPr>
              <a:t> statement within another statement.</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313" name="Shape 313"/>
        <p:cNvGrpSpPr/>
        <p:nvPr/>
      </p:nvGrpSpPr>
      <p:grpSpPr>
        <a:xfrm>
          <a:off x="0" y="0"/>
          <a:ext cx="0" cy="0"/>
          <a:chOff x="0" y="0"/>
          <a:chExt cx="0" cy="0"/>
        </a:xfrm>
      </p:grpSpPr>
      <p:sp>
        <p:nvSpPr>
          <p:cNvPr id="314" name="Google Shape;314;p25"/>
          <p:cNvSpPr/>
          <p:nvPr/>
        </p:nvSpPr>
        <p:spPr>
          <a:xfrm>
            <a:off x="1524596" y="4"/>
            <a:ext cx="9142810"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relational model concepts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15" name="Google Shape;315;p25"/>
          <p:cNvSpPr/>
          <p:nvPr/>
        </p:nvSpPr>
        <p:spPr>
          <a:xfrm>
            <a:off x="334566" y="1743194"/>
            <a:ext cx="11522868" cy="477053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62626"/>
              </a:buClr>
              <a:buSzPts val="1800"/>
              <a:buFont typeface="Arial" panose="020B0604020202020204"/>
              <a:buChar char="•"/>
            </a:pP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Tables</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 In relational model, relations are saved in the form of Tables. A table has rows and columns.</a:t>
            </a:r>
            <a:endPar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rgbClr val="262626"/>
              </a:buClr>
              <a:buSzPts val="1800"/>
              <a:buFont typeface="Arial" panose="020B0604020202020204"/>
              <a:buChar char="•"/>
            </a:pP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Attribute </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Attributes are the properties that define a relation. </a:t>
            </a:r>
            <a:r>
              <a:rPr lang="en-IN" sz="1800" b="1">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roll_no, name, address, phone and age)</a:t>
            </a:r>
            <a:endPar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rgbClr val="262626"/>
              </a:buClr>
              <a:buSzPts val="1800"/>
              <a:buFont typeface="Arial" panose="020B0604020202020204"/>
              <a:buChar char="•"/>
            </a:pP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Tuple</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 A single row of a table, which contains a single record for that relation is called a tuple.</a:t>
            </a:r>
            <a:endPar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rgbClr val="262626"/>
              </a:buClr>
              <a:buSzPts val="1800"/>
              <a:buFont typeface="Arial" panose="020B0604020202020204"/>
              <a:buChar char="•"/>
            </a:pP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Relation</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schema</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 A relation schema describes the relation name (table name) with its attribute (columns) names.</a:t>
            </a:r>
            <a:endPar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800">
              <a:solidFill>
                <a:srgbClr val="26262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rgbClr val="262626"/>
              </a:buClr>
              <a:buSzPts val="1800"/>
              <a:buFont typeface="Arial" panose="020B0604020202020204"/>
              <a:buChar char="•"/>
            </a:pP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Attribute</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domain</a:t>
            </a:r>
            <a:r>
              <a:rPr lang="en-IN" sz="18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 − An attribute domain specifies the data type, format, and constraints of a column, and defines the range of values that are valid for that column.</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lt1"/>
              </a:buClr>
              <a:buSzPts val="1800"/>
              <a:buFont typeface="Arial" panose="020B0604020202020204"/>
              <a:buChar char="•"/>
            </a:pPr>
            <a:r>
              <a:rPr lang="en-IN" sz="1800" b="1">
                <a:solidFill>
                  <a:schemeClr val="lt1"/>
                </a:solidFill>
                <a:latin typeface="Palatino Linotype" panose="02040502050505030304"/>
                <a:ea typeface="Palatino Linotype" panose="02040502050505030304"/>
                <a:cs typeface="Palatino Linotype" panose="02040502050505030304"/>
                <a:sym typeface="Palatino Linotype" panose="02040502050505030304"/>
              </a:rPr>
              <a:t>Relation</a:t>
            </a:r>
            <a:r>
              <a:rPr lang="en-IN"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lt1"/>
                </a:solidFill>
                <a:latin typeface="Palatino Linotype" panose="02040502050505030304"/>
                <a:ea typeface="Palatino Linotype" panose="02040502050505030304"/>
                <a:cs typeface="Palatino Linotype" panose="02040502050505030304"/>
                <a:sym typeface="Palatino Linotype" panose="02040502050505030304"/>
              </a:rPr>
              <a:t>key</a:t>
            </a:r>
            <a:r>
              <a:rPr lang="en-IN"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rPr>
              <a:t> − Each row has one or more attributes, known as relation key, which can identify the row in the relation (table) uniquely.</a:t>
            </a:r>
            <a:endParaRPr lang="en-IN"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rgbClr val="525A7D"/>
              </a:solidFill>
              <a:latin typeface="Palatino Linotype" panose="02040502050505030304"/>
              <a:ea typeface="Palatino Linotype" panose="02040502050505030304"/>
              <a:cs typeface="Palatino Linotype" panose="02040502050505030304"/>
              <a:sym typeface="Palatino Linotype" panose="02040502050505030304"/>
            </a:endParaRPr>
          </a:p>
        </p:txBody>
      </p:sp>
      <p:cxnSp>
        <p:nvCxnSpPr>
          <p:cNvPr id="316" name="Google Shape;316;p25"/>
          <p:cNvCxnSpPr/>
          <p:nvPr/>
        </p:nvCxnSpPr>
        <p:spPr>
          <a:xfrm>
            <a:off x="334566" y="5589240"/>
            <a:ext cx="11449272" cy="0"/>
          </a:xfrm>
          <a:prstGeom prst="straightConnector1">
            <a:avLst/>
          </a:prstGeom>
          <a:noFill/>
          <a:ln w="9525" cap="flat" cmpd="sng">
            <a:solidFill>
              <a:schemeClr val="accent1"/>
            </a:solidFill>
            <a:prstDash val="solid"/>
            <a:round/>
            <a:headEnd type="none" w="sm" len="sm"/>
            <a:tailEnd type="none" w="sm" len="sm"/>
          </a:ln>
        </p:spPr>
      </p:cxnSp>
      <p:sp>
        <p:nvSpPr>
          <p:cNvPr id="317" name="Google Shape;317;p25"/>
          <p:cNvSpPr/>
          <p:nvPr/>
        </p:nvSpPr>
        <p:spPr>
          <a:xfrm>
            <a:off x="767408" y="4005064"/>
            <a:ext cx="878497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student(prn, name, address, phone, DoB, age, hobby, email, status)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is relation schema for student relation.</a:t>
            </a:r>
            <a:endParaRPr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18" name="Google Shape;318;p25"/>
          <p:cNvSpPr/>
          <p:nvPr/>
        </p:nvSpPr>
        <p:spPr>
          <a:xfrm>
            <a:off x="334566" y="901740"/>
            <a:ext cx="1172663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22222"/>
                </a:solidFill>
                <a:latin typeface="Arial" panose="020B0604020202020204"/>
                <a:ea typeface="Arial" panose="020B0604020202020204"/>
                <a:cs typeface="Arial" panose="020B0604020202020204"/>
                <a:sym typeface="Arial" panose="020B0604020202020204"/>
              </a:rPr>
              <a:t>Relational model organizes data into one or more </a:t>
            </a:r>
            <a:r>
              <a:rPr lang="en-IN" sz="1800">
                <a:solidFill>
                  <a:srgbClr val="2658E6"/>
                </a:solidFill>
                <a:latin typeface="Arial" panose="020B0604020202020204"/>
                <a:ea typeface="Arial" panose="020B0604020202020204"/>
                <a:cs typeface="Arial" panose="020B0604020202020204"/>
                <a:sym typeface="Arial" panose="020B0604020202020204"/>
              </a:rPr>
              <a:t>tables</a:t>
            </a:r>
            <a:r>
              <a:rPr lang="en-IN" sz="1800">
                <a:solidFill>
                  <a:srgbClr val="222222"/>
                </a:solidFill>
                <a:latin typeface="Arial" panose="020B0604020202020204"/>
                <a:ea typeface="Arial" panose="020B0604020202020204"/>
                <a:cs typeface="Arial" panose="020B0604020202020204"/>
                <a:sym typeface="Arial" panose="020B0604020202020204"/>
              </a:rPr>
              <a:t> (or "relations") of </a:t>
            </a:r>
            <a:r>
              <a:rPr lang="en-IN" sz="1800">
                <a:solidFill>
                  <a:srgbClr val="2658E6"/>
                </a:solidFill>
                <a:latin typeface="Arial" panose="020B0604020202020204"/>
                <a:ea typeface="Arial" panose="020B0604020202020204"/>
                <a:cs typeface="Arial" panose="020B0604020202020204"/>
                <a:sym typeface="Arial" panose="020B0604020202020204"/>
              </a:rPr>
              <a:t>columns</a:t>
            </a:r>
            <a:r>
              <a:rPr lang="en-IN" sz="1800">
                <a:solidFill>
                  <a:srgbClr val="222222"/>
                </a:solidFill>
                <a:latin typeface="Arial" panose="020B0604020202020204"/>
                <a:ea typeface="Arial" panose="020B0604020202020204"/>
                <a:cs typeface="Arial" panose="020B0604020202020204"/>
                <a:sym typeface="Arial" panose="020B0604020202020204"/>
              </a:rPr>
              <a:t> and </a:t>
            </a:r>
            <a:r>
              <a:rPr lang="en-IN" sz="1800">
                <a:solidFill>
                  <a:srgbClr val="2658E6"/>
                </a:solidFill>
                <a:latin typeface="Arial" panose="020B0604020202020204"/>
                <a:ea typeface="Arial" panose="020B0604020202020204"/>
                <a:cs typeface="Arial" panose="020B0604020202020204"/>
                <a:sym typeface="Arial" panose="020B0604020202020204"/>
              </a:rPr>
              <a:t>rows</a:t>
            </a:r>
            <a:r>
              <a:rPr lang="en-IN" sz="1800">
                <a:solidFill>
                  <a:srgbClr val="222222"/>
                </a:solidFill>
                <a:latin typeface="Arial" panose="020B0604020202020204"/>
                <a:ea typeface="Arial" panose="020B0604020202020204"/>
                <a:cs typeface="Arial" panose="020B0604020202020204"/>
                <a:sym typeface="Arial" panose="020B0604020202020204"/>
              </a:rPr>
              <a:t>. Rows are also called </a:t>
            </a:r>
            <a:r>
              <a:rPr lang="en-IN" sz="1800">
                <a:solidFill>
                  <a:srgbClr val="2658E6"/>
                </a:solidFill>
                <a:latin typeface="Arial" panose="020B0604020202020204"/>
                <a:ea typeface="Arial" panose="020B0604020202020204"/>
                <a:cs typeface="Arial" panose="020B0604020202020204"/>
                <a:sym typeface="Arial" panose="020B0604020202020204"/>
              </a:rPr>
              <a:t>records</a:t>
            </a:r>
            <a:r>
              <a:rPr lang="en-IN" sz="1800">
                <a:solidFill>
                  <a:srgbClr val="222222"/>
                </a:solidFill>
                <a:latin typeface="Arial" panose="020B0604020202020204"/>
                <a:ea typeface="Arial" panose="020B0604020202020204"/>
                <a:cs typeface="Arial" panose="020B0604020202020204"/>
                <a:sym typeface="Arial" panose="020B0604020202020204"/>
              </a:rPr>
              <a:t> or </a:t>
            </a:r>
            <a:r>
              <a:rPr lang="en-IN" sz="1800">
                <a:solidFill>
                  <a:srgbClr val="2658E6"/>
                </a:solidFill>
                <a:latin typeface="Arial" panose="020B0604020202020204"/>
                <a:ea typeface="Arial" panose="020B0604020202020204"/>
                <a:cs typeface="Arial" panose="020B0604020202020204"/>
                <a:sym typeface="Arial" panose="020B0604020202020204"/>
              </a:rPr>
              <a:t>tuples</a:t>
            </a:r>
            <a:r>
              <a:rPr lang="en-IN" sz="1800">
                <a:solidFill>
                  <a:srgbClr val="222222"/>
                </a:solidFill>
                <a:latin typeface="Arial" panose="020B0604020202020204"/>
                <a:ea typeface="Arial" panose="020B0604020202020204"/>
                <a:cs typeface="Arial" panose="020B0604020202020204"/>
                <a:sym typeface="Arial" panose="020B0604020202020204"/>
              </a:rPr>
              <a:t>. Columns are also called </a:t>
            </a:r>
            <a:r>
              <a:rPr lang="en-IN" sz="1800">
                <a:solidFill>
                  <a:srgbClr val="2658E6"/>
                </a:solidFill>
                <a:latin typeface="Arial" panose="020B0604020202020204"/>
                <a:ea typeface="Arial" panose="020B0604020202020204"/>
                <a:cs typeface="Arial" panose="020B0604020202020204"/>
                <a:sym typeface="Arial" panose="020B0604020202020204"/>
              </a:rPr>
              <a:t>attributes</a:t>
            </a:r>
            <a:r>
              <a:rPr lang="en-IN" sz="1800">
                <a:solidFill>
                  <a:srgbClr val="0B0080"/>
                </a:solidFill>
                <a:latin typeface="Arial" panose="020B0604020202020204"/>
                <a:ea typeface="Arial" panose="020B0604020202020204"/>
                <a:cs typeface="Arial" panose="020B0604020202020204"/>
                <a:sym typeface="Arial" panose="020B0604020202020204"/>
              </a:rPr>
              <a:t>.</a:t>
            </a:r>
            <a:endParaRPr sz="1800">
              <a:solidFill>
                <a:srgbClr val="0B0080"/>
              </a:solidFill>
              <a:latin typeface="Arial" panose="020B0604020202020204"/>
              <a:ea typeface="Arial" panose="020B0604020202020204"/>
              <a:cs typeface="Arial" panose="020B0604020202020204"/>
              <a:sym typeface="Arial" panose="020B0604020202020204"/>
            </a:endParaRPr>
          </a:p>
        </p:txBody>
      </p:sp>
      <p:sp>
        <p:nvSpPr>
          <p:cNvPr id="319" name="Google Shape;319;p25"/>
          <p:cNvSpPr txBox="1"/>
          <p:nvPr/>
        </p:nvSpPr>
        <p:spPr>
          <a:xfrm>
            <a:off x="295596" y="5733256"/>
            <a:ext cx="11486199"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 b="1" i="0">
              <a:solidFill>
                <a:srgbClr val="37415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374151"/>
              </a:buClr>
              <a:buSzPts val="1800"/>
              <a:buFont typeface="Arial" panose="020B0604020202020204"/>
              <a:buChar char="•"/>
            </a:pPr>
            <a:r>
              <a:rPr lang="en-IN" sz="1800" i="0">
                <a:solidFill>
                  <a:srgbClr val="374151"/>
                </a:solidFill>
                <a:latin typeface="Palatino Linotype" panose="02040502050505030304"/>
                <a:ea typeface="Palatino Linotype" panose="02040502050505030304"/>
                <a:cs typeface="Palatino Linotype" panose="02040502050505030304"/>
                <a:sym typeface="Palatino Linotype" panose="02040502050505030304"/>
              </a:rPr>
              <a:t>In database management systems, null is used to represent missing or unknown data in a table column. </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2495" name="Shape 2495"/>
        <p:cNvGrpSpPr/>
        <p:nvPr/>
      </p:nvGrpSpPr>
      <p:grpSpPr>
        <a:xfrm>
          <a:off x="0" y="0"/>
          <a:ext cx="0" cy="0"/>
          <a:chOff x="0" y="0"/>
          <a:chExt cx="0" cy="0"/>
        </a:xfrm>
      </p:grpSpPr>
      <p:sp>
        <p:nvSpPr>
          <p:cNvPr id="2496" name="Google Shape;2496;p251"/>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subqueries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497" name="Google Shape;2497;p251"/>
          <p:cNvSpPr/>
          <p:nvPr/>
        </p:nvSpPr>
        <p:spPr>
          <a:xfrm>
            <a:off x="335360" y="908720"/>
            <a:ext cx="10585176" cy="25955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  </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b="1">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 subquery may occur in: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222229"/>
              </a:buClr>
              <a:buSzPts val="1800"/>
              <a:buFont typeface="Arial" panose="020B0604020202020204"/>
              <a:buChar char="•"/>
            </a:pPr>
            <a:r>
              <a:rPr lang="en-IN" sz="1800">
                <a:solidFill>
                  <a:srgbClr val="222229"/>
                </a:solidFill>
                <a:latin typeface="Arial" panose="020B0604020202020204"/>
                <a:ea typeface="Arial" panose="020B0604020202020204"/>
                <a:cs typeface="Arial" panose="020B0604020202020204"/>
                <a:sym typeface="Arial" panose="020B0604020202020204"/>
              </a:rPr>
              <a:t>A</a:t>
            </a:r>
            <a:r>
              <a:rPr lang="en-IN" sz="1800" b="1">
                <a:solidFill>
                  <a:srgbClr val="222229"/>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SELECT</a:t>
            </a:r>
            <a:r>
              <a:rPr lang="en-IN" sz="1800" b="1">
                <a:solidFill>
                  <a:srgbClr val="222229"/>
                </a:solidFill>
                <a:latin typeface="Arial" panose="020B0604020202020204"/>
                <a:ea typeface="Arial" panose="020B0604020202020204"/>
                <a:cs typeface="Arial" panose="020B0604020202020204"/>
                <a:sym typeface="Arial" panose="020B0604020202020204"/>
              </a:rPr>
              <a:t> </a:t>
            </a:r>
            <a:r>
              <a:rPr lang="en-IN" sz="1800">
                <a:solidFill>
                  <a:srgbClr val="222229"/>
                </a:solidFill>
                <a:latin typeface="Arial" panose="020B0604020202020204"/>
                <a:ea typeface="Arial" panose="020B0604020202020204"/>
                <a:cs typeface="Arial" panose="020B0604020202020204"/>
                <a:sym typeface="Arial" panose="020B0604020202020204"/>
              </a:rPr>
              <a:t>clause</a:t>
            </a:r>
            <a:endParaRPr lang="en-IN" sz="1800">
              <a:solidFill>
                <a:srgbClr val="222229"/>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222229"/>
              </a:buClr>
              <a:buSzPts val="1800"/>
              <a:buFont typeface="Arial" panose="020B0604020202020204"/>
              <a:buChar char="•"/>
            </a:pPr>
            <a:r>
              <a:rPr lang="en-IN" sz="1800">
                <a:solidFill>
                  <a:srgbClr val="222229"/>
                </a:solidFill>
                <a:latin typeface="Arial" panose="020B0604020202020204"/>
                <a:ea typeface="Arial" panose="020B0604020202020204"/>
                <a:cs typeface="Arial" panose="020B0604020202020204"/>
                <a:sym typeface="Arial" panose="020B0604020202020204"/>
              </a:rPr>
              <a:t>A</a:t>
            </a:r>
            <a:r>
              <a:rPr lang="en-IN" sz="1800" b="1">
                <a:solidFill>
                  <a:srgbClr val="222229"/>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FROM</a:t>
            </a:r>
            <a:r>
              <a:rPr lang="en-IN" sz="1800" b="1">
                <a:solidFill>
                  <a:srgbClr val="222229"/>
                </a:solidFill>
                <a:latin typeface="Arial" panose="020B0604020202020204"/>
                <a:ea typeface="Arial" panose="020B0604020202020204"/>
                <a:cs typeface="Arial" panose="020B0604020202020204"/>
                <a:sym typeface="Arial" panose="020B0604020202020204"/>
              </a:rPr>
              <a:t> </a:t>
            </a:r>
            <a:r>
              <a:rPr lang="en-IN" sz="1800">
                <a:solidFill>
                  <a:srgbClr val="222229"/>
                </a:solidFill>
                <a:latin typeface="Arial" panose="020B0604020202020204"/>
                <a:ea typeface="Arial" panose="020B0604020202020204"/>
                <a:cs typeface="Arial" panose="020B0604020202020204"/>
                <a:sym typeface="Arial" panose="020B0604020202020204"/>
              </a:rPr>
              <a:t>clause</a:t>
            </a:r>
            <a:endParaRPr lang="en-IN" sz="1800">
              <a:solidFill>
                <a:srgbClr val="222229"/>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222229"/>
              </a:buClr>
              <a:buSzPts val="1800"/>
              <a:buFont typeface="Arial" panose="020B0604020202020204"/>
              <a:buChar char="•"/>
            </a:pPr>
            <a:r>
              <a:rPr lang="en-IN" sz="1800">
                <a:solidFill>
                  <a:srgbClr val="222229"/>
                </a:solidFill>
                <a:latin typeface="Arial" panose="020B0604020202020204"/>
                <a:ea typeface="Arial" panose="020B0604020202020204"/>
                <a:cs typeface="Arial" panose="020B0604020202020204"/>
                <a:sym typeface="Arial" panose="020B0604020202020204"/>
              </a:rPr>
              <a:t>A</a:t>
            </a:r>
            <a:r>
              <a:rPr lang="en-IN" sz="1800" b="1">
                <a:solidFill>
                  <a:srgbClr val="222229"/>
                </a:solidFill>
                <a:latin typeface="Arial" panose="020B0604020202020204"/>
                <a:ea typeface="Arial" panose="020B0604020202020204"/>
                <a:cs typeface="Arial" panose="020B0604020202020204"/>
                <a:sym typeface="Arial" panose="020B0604020202020204"/>
              </a:rPr>
              <a:t> </a:t>
            </a:r>
            <a:r>
              <a:rPr lang="en-IN" sz="1800">
                <a:solidFill>
                  <a:srgbClr val="518592"/>
                </a:solidFill>
                <a:latin typeface="Arial" panose="020B0604020202020204"/>
                <a:ea typeface="Arial" panose="020B0604020202020204"/>
                <a:cs typeface="Arial" panose="020B0604020202020204"/>
                <a:sym typeface="Arial" panose="020B0604020202020204"/>
              </a:rPr>
              <a:t>WHERE</a:t>
            </a:r>
            <a:r>
              <a:rPr lang="en-IN" sz="1800" b="1">
                <a:solidFill>
                  <a:srgbClr val="222229"/>
                </a:solidFill>
                <a:latin typeface="Arial" panose="020B0604020202020204"/>
                <a:ea typeface="Arial" panose="020B0604020202020204"/>
                <a:cs typeface="Arial" panose="020B0604020202020204"/>
                <a:sym typeface="Arial" panose="020B0604020202020204"/>
              </a:rPr>
              <a:t> </a:t>
            </a:r>
            <a:r>
              <a:rPr lang="en-IN" sz="1800">
                <a:solidFill>
                  <a:srgbClr val="222229"/>
                </a:solidFill>
                <a:latin typeface="Arial" panose="020B0604020202020204"/>
                <a:ea typeface="Arial" panose="020B0604020202020204"/>
                <a:cs typeface="Arial" panose="020B0604020202020204"/>
                <a:sym typeface="Arial" panose="020B0604020202020204"/>
              </a:rPr>
              <a:t>clause</a:t>
            </a:r>
            <a:endParaRPr lang="en-IN" sz="1800">
              <a:solidFill>
                <a:srgbClr val="222229"/>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222229"/>
              </a:buClr>
              <a:buSzPts val="1800"/>
              <a:buFont typeface="Arial" panose="020B0604020202020204"/>
              <a:buChar char="•"/>
            </a:pPr>
            <a:r>
              <a:rPr lang="en-IN" sz="1800">
                <a:solidFill>
                  <a:srgbClr val="222229"/>
                </a:solidFill>
                <a:latin typeface="Arial" panose="020B0604020202020204"/>
                <a:ea typeface="Arial" panose="020B0604020202020204"/>
                <a:cs typeface="Arial" panose="020B0604020202020204"/>
                <a:sym typeface="Arial" panose="020B0604020202020204"/>
              </a:rPr>
              <a:t>A </a:t>
            </a:r>
            <a:r>
              <a:rPr lang="en-IN" sz="1800">
                <a:solidFill>
                  <a:srgbClr val="518592"/>
                </a:solidFill>
                <a:latin typeface="Arial" panose="020B0604020202020204"/>
                <a:ea typeface="Arial" panose="020B0604020202020204"/>
                <a:cs typeface="Arial" panose="020B0604020202020204"/>
                <a:sym typeface="Arial" panose="020B0604020202020204"/>
              </a:rPr>
              <a:t>HAVING</a:t>
            </a:r>
            <a:r>
              <a:rPr lang="en-IN" sz="1800">
                <a:solidFill>
                  <a:srgbClr val="222229"/>
                </a:solidFill>
                <a:latin typeface="Arial" panose="020B0604020202020204"/>
                <a:ea typeface="Arial" panose="020B0604020202020204"/>
                <a:cs typeface="Arial" panose="020B0604020202020204"/>
                <a:sym typeface="Arial" panose="020B0604020202020204"/>
              </a:rPr>
              <a:t> clause</a:t>
            </a:r>
            <a:endParaRPr lang="en-IN" sz="1800">
              <a:solidFill>
                <a:srgbClr val="222229"/>
              </a:solidFill>
              <a:latin typeface="Arial" panose="020B0604020202020204"/>
              <a:ea typeface="Arial" panose="020B0604020202020204"/>
              <a:cs typeface="Arial" panose="020B0604020202020204"/>
              <a:sym typeface="Arial" panose="020B0604020202020204"/>
            </a:endParaRPr>
          </a:p>
        </p:txBody>
      </p:sp>
      <p:sp>
        <p:nvSpPr>
          <p:cNvPr id="2498" name="Google Shape;2498;p251"/>
          <p:cNvSpPr/>
          <p:nvPr/>
        </p:nvSpPr>
        <p:spPr>
          <a:xfrm>
            <a:off x="335360" y="3573017"/>
            <a:ext cx="10585176" cy="30110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  </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b="1">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 subquery's outer statement can be any one of:</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518592"/>
              </a:buClr>
              <a:buSzPts val="1800"/>
              <a:buFont typeface="Arial" panose="020B0604020202020204"/>
              <a:buChar char="•"/>
            </a:pPr>
            <a:r>
              <a:rPr lang="en-IN" sz="1800">
                <a:solidFill>
                  <a:srgbClr val="518592"/>
                </a:solidFill>
                <a:latin typeface="Arial" panose="020B0604020202020204"/>
                <a:ea typeface="Arial" panose="020B0604020202020204"/>
                <a:cs typeface="Arial" panose="020B0604020202020204"/>
                <a:sym typeface="Arial" panose="020B0604020202020204"/>
              </a:rPr>
              <a:t>SELECT</a:t>
            </a:r>
            <a:endParaRPr lang="en-IN" sz="1800">
              <a:solidFill>
                <a:srgbClr val="518592"/>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518592"/>
              </a:buClr>
              <a:buSzPts val="1800"/>
              <a:buFont typeface="Arial" panose="020B0604020202020204"/>
              <a:buChar char="•"/>
            </a:pPr>
            <a:r>
              <a:rPr lang="en-IN" sz="1800">
                <a:solidFill>
                  <a:srgbClr val="518592"/>
                </a:solidFill>
                <a:latin typeface="Arial" panose="020B0604020202020204"/>
                <a:ea typeface="Arial" panose="020B0604020202020204"/>
                <a:cs typeface="Arial" panose="020B0604020202020204"/>
                <a:sym typeface="Arial" panose="020B0604020202020204"/>
              </a:rPr>
              <a:t>INSERT</a:t>
            </a:r>
            <a:endParaRPr lang="en-IN" sz="1800">
              <a:solidFill>
                <a:srgbClr val="518592"/>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518592"/>
              </a:buClr>
              <a:buSzPts val="1800"/>
              <a:buFont typeface="Arial" panose="020B0604020202020204"/>
              <a:buChar char="•"/>
            </a:pPr>
            <a:r>
              <a:rPr lang="en-IN" sz="1800">
                <a:solidFill>
                  <a:srgbClr val="518592"/>
                </a:solidFill>
                <a:latin typeface="Arial" panose="020B0604020202020204"/>
                <a:ea typeface="Arial" panose="020B0604020202020204"/>
                <a:cs typeface="Arial" panose="020B0604020202020204"/>
                <a:sym typeface="Arial" panose="020B0604020202020204"/>
              </a:rPr>
              <a:t>UPDATE</a:t>
            </a:r>
            <a:endParaRPr lang="en-IN" sz="1800">
              <a:solidFill>
                <a:srgbClr val="518592"/>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518592"/>
              </a:buClr>
              <a:buSzPts val="1800"/>
              <a:buFont typeface="Arial" panose="020B0604020202020204"/>
              <a:buChar char="•"/>
            </a:pPr>
            <a:r>
              <a:rPr lang="en-IN" sz="1800">
                <a:solidFill>
                  <a:srgbClr val="518592"/>
                </a:solidFill>
                <a:latin typeface="Arial" panose="020B0604020202020204"/>
                <a:ea typeface="Arial" panose="020B0604020202020204"/>
                <a:cs typeface="Arial" panose="020B0604020202020204"/>
                <a:sym typeface="Arial" panose="020B0604020202020204"/>
              </a:rPr>
              <a:t>DELETE</a:t>
            </a:r>
            <a:endParaRPr lang="en-IN" sz="1800">
              <a:solidFill>
                <a:srgbClr val="518592"/>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518592"/>
              </a:buClr>
              <a:buSzPts val="1800"/>
              <a:buFont typeface="Arial" panose="020B0604020202020204"/>
              <a:buChar char="•"/>
            </a:pPr>
            <a:r>
              <a:rPr lang="en-IN" sz="1800">
                <a:solidFill>
                  <a:srgbClr val="518592"/>
                </a:solidFill>
                <a:latin typeface="Arial" panose="020B0604020202020204"/>
                <a:ea typeface="Arial" panose="020B0604020202020204"/>
                <a:cs typeface="Arial" panose="020B0604020202020204"/>
                <a:sym typeface="Arial" panose="020B0604020202020204"/>
              </a:rPr>
              <a:t>CREATE</a:t>
            </a:r>
            <a:endParaRPr lang="en-IN" sz="1800">
              <a:solidFill>
                <a:srgbClr val="518592"/>
              </a:solidFill>
              <a:latin typeface="Arial" panose="020B0604020202020204"/>
              <a:ea typeface="Arial" panose="020B0604020202020204"/>
              <a:cs typeface="Arial" panose="020B0604020202020204"/>
              <a:sym typeface="Arial" panose="020B0604020202020204"/>
            </a:endParaRPr>
          </a:p>
        </p:txBody>
      </p:sp>
      <p:pic>
        <p:nvPicPr>
          <p:cNvPr id="2499" name="Google Shape;2499;p251"/>
          <p:cNvPicPr preferRelativeResize="0"/>
          <p:nvPr/>
        </p:nvPicPr>
        <p:blipFill rotWithShape="1">
          <a:blip r:embed="rId1"/>
          <a:srcRect/>
          <a:stretch>
            <a:fillRect/>
          </a:stretch>
        </p:blipFill>
        <p:spPr>
          <a:xfrm>
            <a:off x="3215681" y="4785181"/>
            <a:ext cx="8114203" cy="1914956"/>
          </a:xfrm>
          <a:prstGeom prst="rect">
            <a:avLst/>
          </a:prstGeom>
          <a:noFill/>
          <a:ln>
            <a:noFill/>
          </a:ln>
        </p:spPr>
      </p:pic>
      <p:sp>
        <p:nvSpPr>
          <p:cNvPr id="2500" name="Google Shape;2500;p251"/>
          <p:cNvSpPr/>
          <p:nvPr/>
        </p:nvSpPr>
        <p:spPr>
          <a:xfrm>
            <a:off x="335360" y="268796"/>
            <a:ext cx="762272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222222"/>
                </a:solidFill>
                <a:latin typeface="Arial" panose="020B0604020202020204"/>
                <a:ea typeface="Arial" panose="020B0604020202020204"/>
                <a:cs typeface="Arial" panose="020B0604020202020204"/>
                <a:sym typeface="Arial" panose="020B0604020202020204"/>
              </a:rPr>
              <a:t>A subquery is a SELECT statement within another statement.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501" name="Google Shape;2501;p251"/>
          <p:cNvSpPr txBox="1"/>
          <p:nvPr/>
        </p:nvSpPr>
        <p:spPr>
          <a:xfrm>
            <a:off x="7464152" y="745259"/>
            <a:ext cx="4464496" cy="327487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2000"/>
              <a:buFont typeface="Arial" panose="020B0604020202020204"/>
              <a:buChar char="•"/>
            </a:pPr>
            <a:r>
              <a:rPr lang="en-IN" sz="2000" b="0" i="0">
                <a:solidFill>
                  <a:srgbClr val="0077AA"/>
                </a:solidFill>
                <a:latin typeface="Arial" panose="020B0604020202020204"/>
                <a:ea typeface="Arial" panose="020B0604020202020204"/>
                <a:cs typeface="Arial" panose="020B0604020202020204"/>
                <a:sym typeface="Arial" panose="020B0604020202020204"/>
              </a:rPr>
              <a:t>INSERT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999999"/>
                </a:solidFill>
                <a:latin typeface="Arial" panose="020B0604020202020204"/>
                <a:ea typeface="Arial" panose="020B0604020202020204"/>
                <a:cs typeface="Arial" panose="020B0604020202020204"/>
                <a:sym typeface="Arial" panose="020B0604020202020204"/>
              </a:rPr>
              <a:t> </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SELECT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endParaRPr lang="en-IN" sz="2000" b="0" i="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2000"/>
              <a:buFont typeface="Arial" panose="020B0604020202020204"/>
              <a:buChar char="•"/>
            </a:pPr>
            <a:r>
              <a:rPr lang="en-IN" sz="2000" b="0" i="0">
                <a:solidFill>
                  <a:srgbClr val="0077AA"/>
                </a:solidFill>
                <a:latin typeface="Arial" panose="020B0604020202020204"/>
                <a:ea typeface="Arial" panose="020B0604020202020204"/>
                <a:cs typeface="Arial" panose="020B0604020202020204"/>
                <a:sym typeface="Arial" panose="020B0604020202020204"/>
              </a:rPr>
              <a:t>UPDATE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999999"/>
                </a:solidFill>
                <a:latin typeface="Arial" panose="020B0604020202020204"/>
                <a:ea typeface="Arial" panose="020B0604020202020204"/>
                <a:cs typeface="Arial" panose="020B0604020202020204"/>
                <a:sym typeface="Arial" panose="020B0604020202020204"/>
              </a:rPr>
              <a:t> </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SELECT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endParaRPr lang="en-IN" sz="2000" b="0" i="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2000"/>
              <a:buFont typeface="Arial" panose="020B0604020202020204"/>
              <a:buChar char="•"/>
            </a:pPr>
            <a:r>
              <a:rPr lang="en-IN" sz="2000" b="0" i="0">
                <a:solidFill>
                  <a:srgbClr val="0077AA"/>
                </a:solidFill>
                <a:latin typeface="Arial" panose="020B0604020202020204"/>
                <a:ea typeface="Arial" panose="020B0604020202020204"/>
                <a:cs typeface="Arial" panose="020B0604020202020204"/>
                <a:sym typeface="Arial" panose="020B0604020202020204"/>
              </a:rPr>
              <a:t>DELETE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999999"/>
                </a:solidFill>
                <a:latin typeface="Arial" panose="020B0604020202020204"/>
                <a:ea typeface="Arial" panose="020B0604020202020204"/>
                <a:cs typeface="Arial" panose="020B0604020202020204"/>
                <a:sym typeface="Arial" panose="020B0604020202020204"/>
              </a:rPr>
              <a:t> </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SELECT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endParaRPr lang="en-IN" sz="2000" b="0" i="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2000"/>
              <a:buFont typeface="Arial" panose="020B0604020202020204"/>
              <a:buChar char="•"/>
            </a:pPr>
            <a:r>
              <a:rPr lang="en-IN" sz="2000" b="0" i="0">
                <a:solidFill>
                  <a:srgbClr val="0077AA"/>
                </a:solidFill>
                <a:latin typeface="Arial" panose="020B0604020202020204"/>
                <a:ea typeface="Arial" panose="020B0604020202020204"/>
                <a:cs typeface="Arial" panose="020B0604020202020204"/>
                <a:sym typeface="Arial" panose="020B0604020202020204"/>
              </a:rPr>
              <a:t>CREATE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TABLE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chemeClr val="dk1"/>
                </a:solidFill>
                <a:latin typeface="Arial" panose="020B0604020202020204"/>
                <a:ea typeface="Arial" panose="020B0604020202020204"/>
                <a:cs typeface="Arial" panose="020B0604020202020204"/>
                <a:sym typeface="Arial" panose="020B0604020202020204"/>
              </a:rPr>
              <a:t>AS</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SELECT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endParaRPr lang="en-IN" sz="2000" b="0" i="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2000"/>
              <a:buFont typeface="Arial" panose="020B0604020202020204"/>
              <a:buChar char="•"/>
            </a:pPr>
            <a:r>
              <a:rPr lang="en-IN" sz="2000" b="0" i="0">
                <a:solidFill>
                  <a:srgbClr val="0077AA"/>
                </a:solidFill>
                <a:latin typeface="Arial" panose="020B0604020202020204"/>
                <a:ea typeface="Arial" panose="020B0604020202020204"/>
                <a:cs typeface="Arial" panose="020B0604020202020204"/>
                <a:sym typeface="Arial" panose="020B0604020202020204"/>
              </a:rPr>
              <a:t>CREATE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VIEW</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AS</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SELECT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endParaRPr lang="en-IN" sz="2000" b="0" i="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2000"/>
              <a:buFont typeface="Arial" panose="020B0604020202020204"/>
              <a:buChar char="•"/>
            </a:pPr>
            <a:r>
              <a:rPr lang="en-IN" sz="2000" b="0" i="0">
                <a:solidFill>
                  <a:srgbClr val="0077AA"/>
                </a:solidFill>
                <a:latin typeface="Arial" panose="020B0604020202020204"/>
                <a:ea typeface="Arial" panose="020B0604020202020204"/>
                <a:cs typeface="Arial" panose="020B0604020202020204"/>
                <a:sym typeface="Arial" panose="020B0604020202020204"/>
              </a:rPr>
              <a:t>DECLARE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CURSOR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chemeClr val="dk1"/>
                </a:solidFill>
                <a:latin typeface="Arial" panose="020B0604020202020204"/>
                <a:ea typeface="Arial" panose="020B0604020202020204"/>
                <a:cs typeface="Arial" panose="020B0604020202020204"/>
                <a:sym typeface="Arial" panose="020B0604020202020204"/>
              </a:rPr>
              <a:t>AS</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SELECT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r>
              <a:rPr lang="en-IN" sz="2000" b="0" i="0">
                <a:solidFill>
                  <a:srgbClr val="000000"/>
                </a:solidFill>
                <a:latin typeface="Arial" panose="020B0604020202020204"/>
                <a:ea typeface="Arial" panose="020B0604020202020204"/>
                <a:cs typeface="Arial" panose="020B0604020202020204"/>
                <a:sym typeface="Arial" panose="020B0604020202020204"/>
              </a:rPr>
              <a:t> </a:t>
            </a:r>
            <a:endParaRPr lang="en-IN" sz="2000" b="0" i="0">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7AA"/>
              </a:buClr>
              <a:buSzPts val="2000"/>
              <a:buFont typeface="Arial" panose="020B0604020202020204"/>
              <a:buChar char="•"/>
            </a:pPr>
            <a:r>
              <a:rPr lang="en-IN" sz="2000" b="0" i="0">
                <a:solidFill>
                  <a:srgbClr val="0077AA"/>
                </a:solidFill>
                <a:latin typeface="Arial" panose="020B0604020202020204"/>
                <a:ea typeface="Arial" panose="020B0604020202020204"/>
                <a:cs typeface="Arial" panose="020B0604020202020204"/>
                <a:sym typeface="Arial" panose="020B0604020202020204"/>
              </a:rPr>
              <a:t>EXPLAIN</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SELECT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7F7F7F"/>
                </a:solidFill>
                <a:latin typeface="Arial" panose="020B0604020202020204"/>
                <a:ea typeface="Arial" panose="020B0604020202020204"/>
                <a:cs typeface="Arial" panose="020B0604020202020204"/>
                <a:sym typeface="Arial" panose="020B0604020202020204"/>
              </a:rPr>
              <a:t>. . .</a:t>
            </a:r>
            <a:endParaRPr sz="2000">
              <a:solidFill>
                <a:srgbClr val="7F7F7F"/>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2505" name="Shape 2505"/>
        <p:cNvGrpSpPr/>
        <p:nvPr/>
      </p:nvGrpSpPr>
      <p:grpSpPr>
        <a:xfrm>
          <a:off x="0" y="0"/>
          <a:ext cx="0" cy="0"/>
          <a:chOff x="0" y="0"/>
          <a:chExt cx="0" cy="0"/>
        </a:xfrm>
      </p:grpSpPr>
      <p:sp>
        <p:nvSpPr>
          <p:cNvPr id="2506" name="Google Shape;2506;p25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types of subqueries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507" name="Google Shape;2507;p252"/>
          <p:cNvSpPr/>
          <p:nvPr/>
        </p:nvSpPr>
        <p:spPr>
          <a:xfrm>
            <a:off x="191344" y="1117188"/>
            <a:ext cx="11809312" cy="34778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8080"/>
              </a:buClr>
              <a:buSzPts val="2000"/>
              <a:buFont typeface="Arial" panose="020B0604020202020204"/>
              <a:buChar char="•"/>
            </a:pPr>
            <a:r>
              <a:rPr lang="en-IN" sz="2000">
                <a:solidFill>
                  <a:srgbClr val="008080"/>
                </a:solidFill>
                <a:latin typeface="Arial" panose="020B0604020202020204"/>
                <a:ea typeface="Arial" panose="020B0604020202020204"/>
                <a:cs typeface="Arial" panose="020B0604020202020204"/>
                <a:sym typeface="Arial" panose="020B0604020202020204"/>
              </a:rPr>
              <a:t>The Subquery as Scalar Operand</a:t>
            </a:r>
            <a:r>
              <a:rPr lang="en-IN" sz="2000">
                <a:solidFill>
                  <a:srgbClr val="C00000"/>
                </a:solidFill>
                <a:latin typeface="Arial" panose="020B0604020202020204"/>
                <a:ea typeface="Arial" panose="020B0604020202020204"/>
                <a:cs typeface="Arial" panose="020B0604020202020204"/>
                <a:sym typeface="Arial" panose="020B0604020202020204"/>
              </a:rPr>
              <a:t> – </a:t>
            </a:r>
            <a:r>
              <a:rPr lang="en-IN" sz="2000">
                <a:solidFill>
                  <a:srgbClr val="0070C0"/>
                </a:solidFill>
                <a:latin typeface="Arial" panose="020B0604020202020204"/>
                <a:ea typeface="Arial" panose="020B0604020202020204"/>
                <a:cs typeface="Arial" panose="020B0604020202020204"/>
                <a:sym typeface="Arial" panose="020B0604020202020204"/>
              </a:rPr>
              <a:t>SELECT clause</a:t>
            </a:r>
            <a:endParaRPr lang="en-IN" sz="2000">
              <a:solidFill>
                <a:srgbClr val="0070C0"/>
              </a:solidFill>
              <a:latin typeface="Arial" panose="020B0604020202020204"/>
              <a:ea typeface="Arial" panose="020B0604020202020204"/>
              <a:cs typeface="Arial" panose="020B0604020202020204"/>
              <a:sym typeface="Arial" panose="020B0604020202020204"/>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00808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8080"/>
              </a:buClr>
              <a:buSzPts val="2000"/>
              <a:buFont typeface="Arial" panose="020B0604020202020204"/>
              <a:buChar char="•"/>
            </a:pPr>
            <a:r>
              <a:rPr lang="en-IN" sz="2000">
                <a:solidFill>
                  <a:srgbClr val="008080"/>
                </a:solidFill>
                <a:latin typeface="Arial" panose="020B0604020202020204"/>
                <a:ea typeface="Arial" panose="020B0604020202020204"/>
                <a:cs typeface="Arial" panose="020B0604020202020204"/>
                <a:sym typeface="Arial" panose="020B0604020202020204"/>
              </a:rPr>
              <a:t>Comparisons using Subqueries </a:t>
            </a:r>
            <a:r>
              <a:rPr lang="en-IN" sz="2000">
                <a:solidFill>
                  <a:srgbClr val="C00000"/>
                </a:solidFill>
                <a:latin typeface="Arial" panose="020B0604020202020204"/>
                <a:ea typeface="Arial" panose="020B0604020202020204"/>
                <a:cs typeface="Arial" panose="020B0604020202020204"/>
                <a:sym typeface="Arial" panose="020B0604020202020204"/>
              </a:rPr>
              <a:t>– </a:t>
            </a:r>
            <a:r>
              <a:rPr lang="en-IN" sz="2000">
                <a:solidFill>
                  <a:srgbClr val="0070C0"/>
                </a:solidFill>
                <a:latin typeface="Arial" panose="020B0604020202020204"/>
                <a:ea typeface="Arial" panose="020B0604020202020204"/>
                <a:cs typeface="Arial" panose="020B0604020202020204"/>
                <a:sym typeface="Arial" panose="020B0604020202020204"/>
              </a:rPr>
              <a:t>WHERE </a:t>
            </a:r>
            <a:r>
              <a:rPr lang="en-IN" sz="2000">
                <a:solidFill>
                  <a:srgbClr val="7F7F7F"/>
                </a:solidFill>
                <a:latin typeface="Arial" panose="020B0604020202020204"/>
                <a:ea typeface="Arial" panose="020B0604020202020204"/>
                <a:cs typeface="Arial" panose="020B0604020202020204"/>
                <a:sym typeface="Arial" panose="020B0604020202020204"/>
              </a:rPr>
              <a:t>/</a:t>
            </a:r>
            <a:r>
              <a:rPr lang="en-IN" sz="2000">
                <a:solidFill>
                  <a:srgbClr val="0070C0"/>
                </a:solidFill>
                <a:latin typeface="Arial" panose="020B0604020202020204"/>
                <a:ea typeface="Arial" panose="020B0604020202020204"/>
                <a:cs typeface="Arial" panose="020B0604020202020204"/>
                <a:sym typeface="Arial" panose="020B0604020202020204"/>
              </a:rPr>
              <a:t> HAVING clause </a:t>
            </a:r>
            <a:r>
              <a:rPr lang="en-IN" sz="2000">
                <a:solidFill>
                  <a:srgbClr val="7F7F7F"/>
                </a:solidFill>
                <a:latin typeface="Arial" panose="020B0604020202020204"/>
                <a:ea typeface="Arial" panose="020B0604020202020204"/>
                <a:cs typeface="Arial" panose="020B0604020202020204"/>
                <a:sym typeface="Arial" panose="020B0604020202020204"/>
              </a:rPr>
              <a:t>(</a:t>
            </a:r>
            <a:r>
              <a:rPr lang="en-IN" sz="2000" i="1">
                <a:solidFill>
                  <a:srgbClr val="284249"/>
                </a:solidFill>
                <a:latin typeface="Arial" panose="020B0604020202020204"/>
                <a:ea typeface="Arial" panose="020B0604020202020204"/>
                <a:cs typeface="Arial" panose="020B0604020202020204"/>
                <a:sym typeface="Arial" panose="020B0604020202020204"/>
              </a:rPr>
              <a:t>Single row subquery</a:t>
            </a:r>
            <a:r>
              <a:rPr lang="en-IN" sz="2000">
                <a:solidFill>
                  <a:srgbClr val="7F7F7F"/>
                </a:solidFill>
                <a:latin typeface="Arial" panose="020B0604020202020204"/>
                <a:ea typeface="Arial" panose="020B0604020202020204"/>
                <a:cs typeface="Arial" panose="020B0604020202020204"/>
                <a:sym typeface="Arial" panose="020B0604020202020204"/>
              </a:rPr>
              <a:t>)</a:t>
            </a:r>
            <a:endParaRPr lang="en-IN" sz="2000">
              <a:solidFill>
                <a:srgbClr val="7F7F7F"/>
              </a:solidFill>
              <a:latin typeface="Arial" panose="020B0604020202020204"/>
              <a:ea typeface="Arial" panose="020B0604020202020204"/>
              <a:cs typeface="Arial" panose="020B0604020202020204"/>
              <a:sym typeface="Arial" panose="020B0604020202020204"/>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F6C12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8080"/>
              </a:buClr>
              <a:buSzPts val="2000"/>
              <a:buFont typeface="Arial" panose="020B0604020202020204"/>
              <a:buChar char="•"/>
            </a:pPr>
            <a:r>
              <a:rPr lang="en-IN" sz="2000">
                <a:solidFill>
                  <a:srgbClr val="008080"/>
                </a:solidFill>
                <a:latin typeface="Arial" panose="020B0604020202020204"/>
                <a:ea typeface="Arial" panose="020B0604020202020204"/>
                <a:cs typeface="Arial" panose="020B0604020202020204"/>
                <a:sym typeface="Arial" panose="020B0604020202020204"/>
              </a:rPr>
              <a:t>Subqueries in the FROM Clause </a:t>
            </a:r>
            <a:r>
              <a:rPr lang="en-IN" sz="2000">
                <a:solidFill>
                  <a:srgbClr val="C00000"/>
                </a:solidFill>
                <a:latin typeface="Arial" panose="020B0604020202020204"/>
                <a:ea typeface="Arial" panose="020B0604020202020204"/>
                <a:cs typeface="Arial" panose="020B0604020202020204"/>
                <a:sym typeface="Arial" panose="020B0604020202020204"/>
              </a:rPr>
              <a:t>– </a:t>
            </a:r>
            <a:r>
              <a:rPr lang="en-IN" sz="2000">
                <a:solidFill>
                  <a:srgbClr val="0070C0"/>
                </a:solidFill>
                <a:latin typeface="Arial" panose="020B0604020202020204"/>
                <a:ea typeface="Arial" panose="020B0604020202020204"/>
                <a:cs typeface="Arial" panose="020B0604020202020204"/>
                <a:sym typeface="Arial" panose="020B0604020202020204"/>
              </a:rPr>
              <a:t>INLINE VIEWS</a:t>
            </a:r>
            <a:r>
              <a:rPr lang="en-IN" sz="2000">
                <a:solidFill>
                  <a:srgbClr val="7F7F7F"/>
                </a:solidFill>
                <a:latin typeface="Arial" panose="020B0604020202020204"/>
                <a:ea typeface="Arial" panose="020B0604020202020204"/>
                <a:cs typeface="Arial" panose="020B0604020202020204"/>
                <a:sym typeface="Arial" panose="020B0604020202020204"/>
              </a:rPr>
              <a:t> (</a:t>
            </a:r>
            <a:r>
              <a:rPr lang="en-IN" sz="2000" i="1">
                <a:solidFill>
                  <a:srgbClr val="284249"/>
                </a:solidFill>
                <a:latin typeface="Arial" panose="020B0604020202020204"/>
                <a:ea typeface="Arial" panose="020B0604020202020204"/>
                <a:cs typeface="Arial" panose="020B0604020202020204"/>
                <a:sym typeface="Arial" panose="020B0604020202020204"/>
              </a:rPr>
              <a:t>Derived Tables</a:t>
            </a:r>
            <a:r>
              <a:rPr lang="en-IN" sz="2000">
                <a:solidFill>
                  <a:srgbClr val="7F7F7F"/>
                </a:solidFill>
                <a:latin typeface="Arial" panose="020B0604020202020204"/>
                <a:ea typeface="Arial" panose="020B0604020202020204"/>
                <a:cs typeface="Arial" panose="020B0604020202020204"/>
                <a:sym typeface="Arial" panose="020B0604020202020204"/>
              </a:rPr>
              <a:t>)</a:t>
            </a:r>
            <a:endParaRPr sz="2000">
              <a:solidFill>
                <a:srgbClr val="284249"/>
              </a:solidFill>
              <a:latin typeface="Arial" panose="020B0604020202020204"/>
              <a:ea typeface="Arial" panose="020B0604020202020204"/>
              <a:cs typeface="Arial" panose="020B0604020202020204"/>
              <a:sym typeface="Arial" panose="020B0604020202020204"/>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00808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8080"/>
              </a:buClr>
              <a:buSzPts val="2000"/>
              <a:buFont typeface="Arial" panose="020B0604020202020204"/>
              <a:buChar char="•"/>
            </a:pPr>
            <a:r>
              <a:rPr lang="en-IN" sz="2000">
                <a:solidFill>
                  <a:srgbClr val="008080"/>
                </a:solidFill>
                <a:latin typeface="Arial" panose="020B0604020202020204"/>
                <a:ea typeface="Arial" panose="020B0604020202020204"/>
                <a:cs typeface="Arial" panose="020B0604020202020204"/>
                <a:sym typeface="Arial" panose="020B0604020202020204"/>
              </a:rPr>
              <a:t>Subqueries with ALL, ANY, IN, or SOME </a:t>
            </a:r>
            <a:r>
              <a:rPr lang="en-IN" sz="2000">
                <a:solidFill>
                  <a:srgbClr val="C00000"/>
                </a:solidFill>
                <a:latin typeface="Arial" panose="020B0604020202020204"/>
                <a:ea typeface="Arial" panose="020B0604020202020204"/>
                <a:cs typeface="Arial" panose="020B0604020202020204"/>
                <a:sym typeface="Arial" panose="020B0604020202020204"/>
              </a:rPr>
              <a:t>– </a:t>
            </a:r>
            <a:r>
              <a:rPr lang="en-IN" sz="2000">
                <a:solidFill>
                  <a:srgbClr val="0070C0"/>
                </a:solidFill>
                <a:latin typeface="Arial" panose="020B0604020202020204"/>
                <a:ea typeface="Arial" panose="020B0604020202020204"/>
                <a:cs typeface="Arial" panose="020B0604020202020204"/>
                <a:sym typeface="Arial" panose="020B0604020202020204"/>
              </a:rPr>
              <a:t>WHERE / HAVING clause </a:t>
            </a:r>
            <a:r>
              <a:rPr lang="en-IN" sz="2000">
                <a:solidFill>
                  <a:srgbClr val="7F7F7F"/>
                </a:solidFill>
                <a:latin typeface="Arial" panose="020B0604020202020204"/>
                <a:ea typeface="Arial" panose="020B0604020202020204"/>
                <a:cs typeface="Arial" panose="020B0604020202020204"/>
                <a:sym typeface="Arial" panose="020B0604020202020204"/>
              </a:rPr>
              <a:t>(</a:t>
            </a:r>
            <a:r>
              <a:rPr lang="en-IN" sz="2000" i="1">
                <a:solidFill>
                  <a:srgbClr val="284249"/>
                </a:solidFill>
                <a:latin typeface="Arial" panose="020B0604020202020204"/>
                <a:ea typeface="Arial" panose="020B0604020202020204"/>
                <a:cs typeface="Arial" panose="020B0604020202020204"/>
                <a:sym typeface="Arial" panose="020B0604020202020204"/>
              </a:rPr>
              <a:t>Multiple row subquery</a:t>
            </a:r>
            <a:r>
              <a:rPr lang="en-IN" sz="2000">
                <a:solidFill>
                  <a:srgbClr val="7F7F7F"/>
                </a:solidFill>
                <a:latin typeface="Arial" panose="020B0604020202020204"/>
                <a:ea typeface="Arial" panose="020B0604020202020204"/>
                <a:cs typeface="Arial" panose="020B0604020202020204"/>
                <a:sym typeface="Arial" panose="020B0604020202020204"/>
              </a:rPr>
              <a:t>)</a:t>
            </a:r>
            <a:endParaRPr lang="en-IN" sz="2000">
              <a:solidFill>
                <a:srgbClr val="7F7F7F"/>
              </a:solidFill>
              <a:latin typeface="Arial" panose="020B0604020202020204"/>
              <a:ea typeface="Arial" panose="020B0604020202020204"/>
              <a:cs typeface="Arial" panose="020B0604020202020204"/>
              <a:sym typeface="Arial" panose="020B0604020202020204"/>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F6C12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8080"/>
              </a:buClr>
              <a:buSzPts val="2000"/>
              <a:buFont typeface="Arial" panose="020B0604020202020204"/>
              <a:buChar char="•"/>
            </a:pPr>
            <a:r>
              <a:rPr lang="en-IN" sz="2000">
                <a:solidFill>
                  <a:srgbClr val="008080"/>
                </a:solidFill>
                <a:latin typeface="Arial" panose="020B0604020202020204"/>
                <a:ea typeface="Arial" panose="020B0604020202020204"/>
                <a:cs typeface="Arial" panose="020B0604020202020204"/>
                <a:sym typeface="Arial" panose="020B0604020202020204"/>
              </a:rPr>
              <a:t>Subqueries with EXISTS or NOT EXISTS</a:t>
            </a:r>
            <a:endParaRPr lang="en-IN" sz="2000">
              <a:solidFill>
                <a:srgbClr val="008080"/>
              </a:solidFill>
              <a:latin typeface="Arial" panose="020B0604020202020204"/>
              <a:ea typeface="Arial" panose="020B0604020202020204"/>
              <a:cs typeface="Arial" panose="020B0604020202020204"/>
              <a:sym typeface="Arial" panose="020B0604020202020204"/>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00808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lt1"/>
              </a:buClr>
              <a:buSzPts val="2000"/>
              <a:buFont typeface="Arial" panose="020B0604020202020204"/>
              <a:buChar char="•"/>
            </a:pPr>
            <a:r>
              <a:rPr lang="en-IN" sz="2000">
                <a:solidFill>
                  <a:schemeClr val="lt1"/>
                </a:solidFill>
                <a:latin typeface="Arial" panose="020B0604020202020204"/>
                <a:ea typeface="Arial" panose="020B0604020202020204"/>
                <a:cs typeface="Arial" panose="020B0604020202020204"/>
                <a:sym typeface="Arial" panose="020B0604020202020204"/>
              </a:rPr>
              <a:t>Row Subqueries</a:t>
            </a:r>
            <a:endParaRPr lang="en-IN" sz="20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2511" name="Shape 2511"/>
        <p:cNvGrpSpPr/>
        <p:nvPr/>
      </p:nvGrpSpPr>
      <p:grpSpPr>
        <a:xfrm>
          <a:off x="0" y="0"/>
          <a:ext cx="0" cy="0"/>
          <a:chOff x="0" y="0"/>
          <a:chExt cx="0" cy="0"/>
        </a:xfrm>
      </p:grpSpPr>
      <p:sp>
        <p:nvSpPr>
          <p:cNvPr id="2512" name="Google Shape;2512;p253"/>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DC525C"/>
              </a:buClr>
              <a:buSzPts val="4800"/>
              <a:buFont typeface="Quattrocento Sans" panose="020B0502050000020003"/>
              <a:buNone/>
            </a:pPr>
            <a:r>
              <a:rPr lang="en-IN"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the subquery as scalar operand</a:t>
            </a:r>
            <a:endParaRPr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2516" name="Shape 2516"/>
        <p:cNvGrpSpPr/>
        <p:nvPr/>
      </p:nvGrpSpPr>
      <p:grpSpPr>
        <a:xfrm>
          <a:off x="0" y="0"/>
          <a:ext cx="0" cy="0"/>
          <a:chOff x="0" y="0"/>
          <a:chExt cx="0" cy="0"/>
        </a:xfrm>
      </p:grpSpPr>
      <p:sp>
        <p:nvSpPr>
          <p:cNvPr id="2517" name="Google Shape;2517;p25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the subquery as scalar operand</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518" name="Google Shape;2518;p254"/>
          <p:cNvSpPr/>
          <p:nvPr/>
        </p:nvSpPr>
        <p:spPr>
          <a:xfrm>
            <a:off x="370570" y="1951092"/>
            <a:ext cx="11270046"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scalar subquery is a subquery that returns </a:t>
            </a:r>
            <a:r>
              <a:rPr lang="en-IN" sz="1800" b="1">
                <a:solidFill>
                  <a:srgbClr val="0089A4"/>
                </a:solidFill>
                <a:latin typeface="Arial" panose="020B0604020202020204"/>
                <a:ea typeface="Arial" panose="020B0604020202020204"/>
                <a:cs typeface="Arial" panose="020B0604020202020204"/>
                <a:sym typeface="Arial" panose="020B0604020202020204"/>
              </a:rPr>
              <a:t>exactly one column value from one row</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scalar subquery is a simple operand, and you can use it almost anywhere a single column value is legal.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19" name="Google Shape;2519;p254"/>
          <p:cNvSpPr/>
          <p:nvPr/>
        </p:nvSpPr>
        <p:spPr>
          <a:xfrm>
            <a:off x="397989" y="3308791"/>
            <a:ext cx="1144927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the subquery returns 0 rows then the value of scalar subquery expression is </a:t>
            </a:r>
            <a:r>
              <a:rPr lang="en-IN" sz="1800" b="1">
                <a:solidFill>
                  <a:srgbClr val="C00000"/>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the subquery returns more than one row then MySQL returns an </a:t>
            </a:r>
            <a:r>
              <a:rPr lang="en-IN" sz="1800" b="1">
                <a:solidFill>
                  <a:srgbClr val="C00000"/>
                </a:solidFill>
                <a:latin typeface="Arial" panose="020B0604020202020204"/>
                <a:ea typeface="Arial" panose="020B0604020202020204"/>
                <a:cs typeface="Arial" panose="020B0604020202020204"/>
                <a:sym typeface="Arial" panose="020B0604020202020204"/>
              </a:rPr>
              <a:t>error</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20" name="Google Shape;2520;p254"/>
          <p:cNvSpPr/>
          <p:nvPr/>
        </p:nvSpPr>
        <p:spPr>
          <a:xfrm>
            <a:off x="317732" y="1231200"/>
            <a:ext cx="1035026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 as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4</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521" name="Google Shape;2521;p254"/>
          <p:cNvSpPr txBox="1"/>
          <p:nvPr/>
        </p:nvSpPr>
        <p:spPr>
          <a:xfrm>
            <a:off x="263352" y="692696"/>
            <a:ext cx="115924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TODO</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2525" name="Shape 2525"/>
        <p:cNvGrpSpPr/>
        <p:nvPr/>
      </p:nvGrpSpPr>
      <p:grpSpPr>
        <a:xfrm>
          <a:off x="0" y="0"/>
          <a:ext cx="0" cy="0"/>
          <a:chOff x="0" y="0"/>
          <a:chExt cx="0" cy="0"/>
        </a:xfrm>
      </p:grpSpPr>
      <p:sp>
        <p:nvSpPr>
          <p:cNvPr id="2526" name="Google Shape;2526;p255"/>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DC525C"/>
              </a:buClr>
              <a:buSzPts val="4800"/>
              <a:buFont typeface="Quattrocento Sans" panose="020B0502050000020003"/>
              <a:buNone/>
            </a:pPr>
            <a:r>
              <a:rPr lang="en-IN"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subquery in the from clause</a:t>
            </a:r>
            <a:endParaRPr lang="en-IN"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2530" name="Shape 2530"/>
        <p:cNvGrpSpPr/>
        <p:nvPr/>
      </p:nvGrpSpPr>
      <p:grpSpPr>
        <a:xfrm>
          <a:off x="0" y="0"/>
          <a:ext cx="0" cy="0"/>
          <a:chOff x="0" y="0"/>
          <a:chExt cx="0" cy="0"/>
        </a:xfrm>
      </p:grpSpPr>
      <p:sp>
        <p:nvSpPr>
          <p:cNvPr id="2531" name="Google Shape;2531;p25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subqueries in the from clause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532" name="Google Shape;2532;p256"/>
          <p:cNvSpPr/>
          <p:nvPr/>
        </p:nvSpPr>
        <p:spPr>
          <a:xfrm>
            <a:off x="1524001" y="13181"/>
            <a:ext cx="65" cy="430839"/>
          </a:xfrm>
          <a:prstGeom prst="rect">
            <a:avLst/>
          </a:prstGeom>
          <a:solidFill>
            <a:srgbClr val="F4F7F9"/>
          </a:solidFill>
          <a:ln>
            <a:noFill/>
          </a:ln>
        </p:spPr>
        <p:txBody>
          <a:bodyPr spcFirstLastPara="1" wrap="square" lIns="0" tIns="0" rIns="0" bIns="152350" anchor="ctr" anchorCtr="0">
            <a:sp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33" name="Google Shape;2533;p256"/>
          <p:cNvSpPr/>
          <p:nvPr/>
        </p:nvSpPr>
        <p:spPr>
          <a:xfrm>
            <a:off x="317731" y="1231200"/>
            <a:ext cx="11250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 as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4</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 [AS] name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534" name="Google Shape;2534;p256"/>
          <p:cNvSpPr/>
          <p:nvPr/>
        </p:nvSpPr>
        <p:spPr>
          <a:xfrm>
            <a:off x="192524" y="1772816"/>
            <a:ext cx="11663322" cy="8617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Every table in a FROM clause must have a name, therefore the [AS] name clause is mandatory.</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35" name="Google Shape;2535;p256"/>
          <p:cNvSpPr txBox="1"/>
          <p:nvPr/>
        </p:nvSpPr>
        <p:spPr>
          <a:xfrm>
            <a:off x="263352" y="692696"/>
            <a:ext cx="115924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TODO</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2539" name="Shape 2539"/>
        <p:cNvGrpSpPr/>
        <p:nvPr/>
      </p:nvGrpSpPr>
      <p:grpSpPr>
        <a:xfrm>
          <a:off x="0" y="0"/>
          <a:ext cx="0" cy="0"/>
          <a:chOff x="0" y="0"/>
          <a:chExt cx="0" cy="0"/>
        </a:xfrm>
      </p:grpSpPr>
      <p:sp>
        <p:nvSpPr>
          <p:cNvPr id="2540" name="Google Shape;2540;p257"/>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Clr>
                <a:srgbClr val="DC525C"/>
              </a:buClr>
              <a:buSzPts val="4800"/>
              <a:buFont typeface="Quattrocento Sans" panose="020B0502050000020003"/>
              <a:buNone/>
            </a:pPr>
            <a:r>
              <a:rPr lang="en-IN"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comparisons using subquery</a:t>
            </a:r>
            <a:endParaRPr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2544" name="Shape 2544"/>
        <p:cNvGrpSpPr/>
        <p:nvPr/>
      </p:nvGrpSpPr>
      <p:grpSpPr>
        <a:xfrm>
          <a:off x="0" y="0"/>
          <a:ext cx="0" cy="0"/>
          <a:chOff x="0" y="0"/>
          <a:chExt cx="0" cy="0"/>
        </a:xfrm>
      </p:grpSpPr>
      <p:sp>
        <p:nvSpPr>
          <p:cNvPr id="2545" name="Google Shape;2545;p25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comparisons using subqueries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546" name="Google Shape;2546;p258"/>
          <p:cNvSpPr/>
          <p:nvPr/>
        </p:nvSpPr>
        <p:spPr>
          <a:xfrm>
            <a:off x="317732" y="1920895"/>
            <a:ext cx="7849666" cy="1508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A subquery can be used before or after any of the comparison operators.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subquery can return </a:t>
            </a:r>
            <a:r>
              <a:rPr lang="en-IN" sz="2400" b="1">
                <a:solidFill>
                  <a:srgbClr val="0089A4"/>
                </a:solidFill>
                <a:latin typeface="Arial" panose="020B0604020202020204"/>
                <a:ea typeface="Arial" panose="020B0604020202020204"/>
                <a:cs typeface="Arial" panose="020B0604020202020204"/>
                <a:sym typeface="Arial" panose="020B0604020202020204"/>
              </a:rPr>
              <a:t>at most one value</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value can be the result of an arithmetic expression or a function.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47" name="Google Shape;2547;p258"/>
          <p:cNvSpPr/>
          <p:nvPr/>
        </p:nvSpPr>
        <p:spPr>
          <a:xfrm>
            <a:off x="317732" y="1231200"/>
            <a:ext cx="937866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 as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4</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i="1">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WHERE </a:t>
            </a:r>
            <a:r>
              <a:rPr lang="en-IN" sz="2000" b="1" i="1">
                <a:solidFill>
                  <a:srgbClr val="0077AA"/>
                </a:solidFill>
                <a:latin typeface="Arial" panose="020B0604020202020204"/>
                <a:ea typeface="Arial" panose="020B0604020202020204"/>
                <a:cs typeface="Arial" panose="020B0604020202020204"/>
                <a:sym typeface="Arial" panose="020B0604020202020204"/>
              </a:rPr>
              <a:t>p</a:t>
            </a:r>
            <a:r>
              <a:rPr lang="en-IN" sz="2000">
                <a:solidFill>
                  <a:srgbClr val="0077AA"/>
                </a:solidFill>
                <a:latin typeface="Arial" panose="020B0604020202020204"/>
                <a:ea typeface="Arial" panose="020B0604020202020204"/>
                <a:cs typeface="Arial" panose="020B0604020202020204"/>
                <a:sym typeface="Arial" panose="020B0604020202020204"/>
              </a:rPr>
              <a:t> = (</a:t>
            </a:r>
            <a:r>
              <a:rPr lang="en-IN" sz="2000" b="1"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548" name="Google Shape;2548;p258"/>
          <p:cNvSpPr/>
          <p:nvPr/>
        </p:nvSpPr>
        <p:spPr>
          <a:xfrm>
            <a:off x="4439816" y="545485"/>
            <a:ext cx="637065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84249"/>
                </a:solidFill>
                <a:latin typeface="Arial" panose="020B0604020202020204"/>
                <a:ea typeface="Arial" panose="020B0604020202020204"/>
                <a:cs typeface="Arial" panose="020B0604020202020204"/>
                <a:sym typeface="Arial" panose="020B0604020202020204"/>
              </a:rPr>
              <a:t>Comparison Operators like : =, !=/&lt;&gt;, &gt;, &gt;=, &lt;, &lt;= ,&lt;=&gt;</a:t>
            </a:r>
            <a:endParaRPr lang="en-IN" sz="2000">
              <a:solidFill>
                <a:srgbClr val="284249"/>
              </a:solidFill>
              <a:latin typeface="Arial" panose="020B0604020202020204"/>
              <a:ea typeface="Arial" panose="020B0604020202020204"/>
              <a:cs typeface="Arial" panose="020B0604020202020204"/>
              <a:sym typeface="Arial" panose="020B0604020202020204"/>
            </a:endParaRPr>
          </a:p>
        </p:txBody>
      </p:sp>
      <p:sp>
        <p:nvSpPr>
          <p:cNvPr id="2549" name="Google Shape;2549;p258"/>
          <p:cNvSpPr txBox="1"/>
          <p:nvPr/>
        </p:nvSpPr>
        <p:spPr>
          <a:xfrm>
            <a:off x="263352" y="692696"/>
            <a:ext cx="115924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TODO</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2553" name="Shape 2553"/>
        <p:cNvGrpSpPr/>
        <p:nvPr/>
      </p:nvGrpSpPr>
      <p:grpSpPr>
        <a:xfrm>
          <a:off x="0" y="0"/>
          <a:ext cx="0" cy="0"/>
          <a:chOff x="0" y="0"/>
          <a:chExt cx="0" cy="0"/>
        </a:xfrm>
      </p:grpSpPr>
      <p:sp>
        <p:nvSpPr>
          <p:cNvPr id="2554" name="Google Shape;2554;p259"/>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DC525C"/>
              </a:buClr>
              <a:buSzPts val="4800"/>
              <a:buFont typeface="Quattrocento Sans" panose="020B0502050000020003"/>
              <a:buNone/>
            </a:pPr>
            <a:r>
              <a:rPr lang="en-IN"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subquery with in, all, any, some</a:t>
            </a:r>
            <a:endParaRPr lang="en-IN"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2558" name="Shape 2558"/>
        <p:cNvGrpSpPr/>
        <p:nvPr/>
      </p:nvGrpSpPr>
      <p:grpSpPr>
        <a:xfrm>
          <a:off x="0" y="0"/>
          <a:ext cx="0" cy="0"/>
          <a:chOff x="0" y="0"/>
          <a:chExt cx="0" cy="0"/>
        </a:xfrm>
      </p:grpSpPr>
      <p:sp>
        <p:nvSpPr>
          <p:cNvPr id="2559" name="Google Shape;2559;p26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subqueries with in, all, any, some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560" name="Google Shape;2560;p260"/>
          <p:cNvSpPr/>
          <p:nvPr/>
        </p:nvSpPr>
        <p:spPr>
          <a:xfrm>
            <a:off x="335361" y="728008"/>
            <a:ext cx="7284640" cy="169277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0000"/>
              </a:buClr>
              <a:buSzPts val="2000"/>
              <a:buFont typeface="Arial" panose="020B0604020202020204"/>
              <a:buChar char="•"/>
            </a:pPr>
            <a:r>
              <a:rPr lang="en-IN" sz="2000" i="1">
                <a:solidFill>
                  <a:srgbClr val="000000"/>
                </a:solidFill>
                <a:latin typeface="Arial" panose="020B0604020202020204"/>
                <a:ea typeface="Arial" panose="020B0604020202020204"/>
                <a:cs typeface="Arial" panose="020B0604020202020204"/>
                <a:sym typeface="Arial" panose="020B0604020202020204"/>
              </a:rPr>
              <a:t>operand</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comparison_operator</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945D4A"/>
                </a:solidFill>
                <a:latin typeface="Arial" panose="020B0604020202020204"/>
                <a:ea typeface="Arial" panose="020B0604020202020204"/>
                <a:cs typeface="Arial" panose="020B0604020202020204"/>
                <a:sym typeface="Arial" panose="020B0604020202020204"/>
              </a:rPr>
              <a:t>ANY</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0000"/>
              </a:buClr>
              <a:buSzPts val="2000"/>
              <a:buFont typeface="Arial" panose="020B0604020202020204"/>
              <a:buChar char="•"/>
            </a:pPr>
            <a:r>
              <a:rPr lang="en-IN" sz="2000" i="1">
                <a:solidFill>
                  <a:srgbClr val="000000"/>
                </a:solidFill>
                <a:latin typeface="Arial" panose="020B0604020202020204"/>
                <a:ea typeface="Arial" panose="020B0604020202020204"/>
                <a:cs typeface="Arial" panose="020B0604020202020204"/>
                <a:sym typeface="Arial" panose="020B0604020202020204"/>
              </a:rPr>
              <a:t>operand</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945D4A"/>
                </a:solidFill>
                <a:latin typeface="Arial" panose="020B0604020202020204"/>
                <a:ea typeface="Arial" panose="020B0604020202020204"/>
                <a:cs typeface="Arial" panose="020B0604020202020204"/>
                <a:sym typeface="Arial" panose="020B0604020202020204"/>
              </a:rPr>
              <a:t>IN</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endParaRPr lang="en-IN" sz="2000">
              <a:solidFill>
                <a:srgbClr val="000000"/>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0000"/>
              </a:buClr>
              <a:buSzPts val="2000"/>
              <a:buFont typeface="Arial" panose="020B0604020202020204"/>
              <a:buChar char="•"/>
            </a:pPr>
            <a:r>
              <a:rPr lang="en-IN" sz="2000" i="1">
                <a:solidFill>
                  <a:srgbClr val="000000"/>
                </a:solidFill>
                <a:latin typeface="Arial" panose="020B0604020202020204"/>
                <a:ea typeface="Arial" panose="020B0604020202020204"/>
                <a:cs typeface="Arial" panose="020B0604020202020204"/>
                <a:sym typeface="Arial" panose="020B0604020202020204"/>
              </a:rPr>
              <a:t>operand</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comparison_operator</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945D4A"/>
                </a:solidFill>
                <a:latin typeface="Arial" panose="020B0604020202020204"/>
                <a:ea typeface="Arial" panose="020B0604020202020204"/>
                <a:cs typeface="Arial" panose="020B0604020202020204"/>
                <a:sym typeface="Arial" panose="020B0604020202020204"/>
              </a:rPr>
              <a:t>SOME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2000"/>
              <a:buFont typeface="Arial" panose="020B0604020202020204"/>
              <a:buChar char="•"/>
            </a:pPr>
            <a:r>
              <a:rPr lang="en-IN" sz="2000" i="1">
                <a:solidFill>
                  <a:schemeClr val="dk1"/>
                </a:solidFill>
                <a:latin typeface="Arial" panose="020B0604020202020204"/>
                <a:ea typeface="Arial" panose="020B0604020202020204"/>
                <a:cs typeface="Arial" panose="020B0604020202020204"/>
                <a:sym typeface="Arial" panose="020B0604020202020204"/>
              </a:rPr>
              <a:t>operand</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i="1">
                <a:solidFill>
                  <a:schemeClr val="dk1"/>
                </a:solidFill>
                <a:latin typeface="Arial" panose="020B0604020202020204"/>
                <a:ea typeface="Arial" panose="020B0604020202020204"/>
                <a:cs typeface="Arial" panose="020B0604020202020204"/>
                <a:sym typeface="Arial" panose="020B0604020202020204"/>
              </a:rPr>
              <a:t>comparison_operator</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945D4A"/>
                </a:solidFill>
                <a:latin typeface="Arial" panose="020B0604020202020204"/>
                <a:ea typeface="Arial" panose="020B0604020202020204"/>
                <a:cs typeface="Arial" panose="020B0604020202020204"/>
                <a:sym typeface="Arial" panose="020B0604020202020204"/>
              </a:rPr>
              <a:t>ALL</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561" name="Google Shape;2561;p260"/>
          <p:cNvSpPr/>
          <p:nvPr/>
        </p:nvSpPr>
        <p:spPr>
          <a:xfrm>
            <a:off x="7620001" y="757696"/>
            <a:ext cx="4380655" cy="400110"/>
          </a:xfrm>
          <a:prstGeom prst="rect">
            <a:avLst/>
          </a:prstGeom>
          <a:solidFill>
            <a:srgbClr val="525A7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lt1"/>
                </a:solidFill>
                <a:latin typeface="Arial" panose="020B0604020202020204"/>
                <a:ea typeface="Arial" panose="020B0604020202020204"/>
                <a:cs typeface="Arial" panose="020B0604020202020204"/>
                <a:sym typeface="Arial" panose="020B0604020202020204"/>
              </a:rPr>
              <a:t>The word SOME is an alias for ANY.</a:t>
            </a:r>
            <a:endParaRPr lang="en-IN" sz="200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323" name="Shape 323"/>
        <p:cNvGrpSpPr/>
        <p:nvPr/>
      </p:nvGrpSpPr>
      <p:grpSpPr>
        <a:xfrm>
          <a:off x="0" y="0"/>
          <a:ext cx="0" cy="0"/>
          <a:chOff x="0" y="0"/>
          <a:chExt cx="0" cy="0"/>
        </a:xfrm>
      </p:grpSpPr>
      <p:sp>
        <p:nvSpPr>
          <p:cNvPr id="324" name="Google Shape;324;p26"/>
          <p:cNvSpPr/>
          <p:nvPr/>
        </p:nvSpPr>
        <p:spPr>
          <a:xfrm>
            <a:off x="382794" y="3368100"/>
            <a:ext cx="11809200" cy="3327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Arial" panose="020B0604020202020204"/>
                <a:ea typeface="Arial" panose="020B0604020202020204"/>
                <a:cs typeface="Arial" panose="020B0604020202020204"/>
                <a:sym typeface="Arial" panose="020B0604020202020204"/>
              </a:rPr>
              <a:t>Relational tables have six properties: </a:t>
            </a:r>
            <a:endParaRPr lang="en-IN" sz="2400" b="1">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222229"/>
              </a:buClr>
              <a:buSzPts val="1800"/>
              <a:buFont typeface="Arial" panose="020B0604020202020204"/>
              <a:buChar char="•"/>
            </a:pPr>
            <a:r>
              <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rPr>
              <a:t>Values are atomic.</a:t>
            </a:r>
            <a:endPar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222229"/>
              </a:buClr>
              <a:buSzPts val="1800"/>
              <a:buFont typeface="Arial" panose="020B0604020202020204"/>
              <a:buChar char="•"/>
            </a:pPr>
            <a:r>
              <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rPr>
              <a:t>Column values are of the same kind. (</a:t>
            </a:r>
            <a:r>
              <a:rPr lang="en-IN" sz="1800" b="1" i="1" u="sng">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Attribute Domain</a:t>
            </a:r>
            <a:r>
              <a:rPr lang="en-IN" sz="1800" b="1">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Every attribute has some pre-defined datatypes, format, and constraints of a column, and defines the range of values that are valid for that column known as attribute domain.</a:t>
            </a:r>
            <a:r>
              <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22229"/>
              </a:buClr>
              <a:buSzPts val="1800"/>
              <a:buFont typeface="Arial" panose="020B0604020202020204"/>
              <a:buChar char="•"/>
            </a:pPr>
            <a:r>
              <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rPr>
              <a:t>Each row is unique.</a:t>
            </a:r>
            <a:endPar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22229"/>
              </a:buClr>
              <a:buSzPts val="1800"/>
              <a:buFont typeface="Arial" panose="020B0604020202020204"/>
              <a:buChar char="•"/>
            </a:pPr>
            <a:r>
              <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rPr>
              <a:t>The sequence of columns is insignificant – (unimportant).</a:t>
            </a:r>
            <a:endPar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22229"/>
              </a:buClr>
              <a:buSzPts val="1800"/>
              <a:buFont typeface="Arial" panose="020B0604020202020204"/>
              <a:buChar char="•"/>
            </a:pPr>
            <a:r>
              <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rPr>
              <a:t>The sequence of rows is insignificant – (unimportant).</a:t>
            </a:r>
            <a:endPar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22229"/>
              </a:buClr>
              <a:buSzPts val="1800"/>
              <a:buFont typeface="Arial" panose="020B0604020202020204"/>
              <a:buChar char="•"/>
            </a:pPr>
            <a:r>
              <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rPr>
              <a:t>Each attribute/column must have a unique name.</a:t>
            </a:r>
            <a:endParaRPr lang="en-IN" sz="1800">
              <a:solidFill>
                <a:srgbClr val="222229"/>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25" name="Google Shape;325;p26"/>
          <p:cNvSpPr/>
          <p:nvPr/>
        </p:nvSpPr>
        <p:spPr>
          <a:xfrm>
            <a:off x="1524000" y="2"/>
            <a:ext cx="9144000"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properties of relational table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326" name="Google Shape;326;p26"/>
          <p:cNvGraphicFramePr/>
          <p:nvPr/>
        </p:nvGraphicFramePr>
        <p:xfrm>
          <a:off x="191344" y="692696"/>
          <a:ext cx="7560850" cy="3000000"/>
        </p:xfrm>
        <a:graphic>
          <a:graphicData uri="http://schemas.openxmlformats.org/drawingml/2006/table">
            <a:tbl>
              <a:tblPr firstRow="1" bandRow="1">
                <a:noFill/>
                <a:tableStyleId>{404F1EFD-9518-45CF-B894-3DED5CCA6987}</a:tableStyleId>
              </a:tblPr>
              <a:tblGrid>
                <a:gridCol w="924525"/>
                <a:gridCol w="1699550"/>
                <a:gridCol w="1696425"/>
                <a:gridCol w="1656175"/>
                <a:gridCol w="1584175"/>
              </a:tblGrid>
              <a:tr h="403925">
                <a:tc>
                  <a:txBody>
                    <a:bodyPr/>
                    <a:lstStyle/>
                    <a:p>
                      <a:pPr marL="0" marR="0" lvl="0" indent="0" algn="ctr" rtl="0">
                        <a:spcBef>
                          <a:spcPts val="0"/>
                        </a:spcBef>
                        <a:spcAft>
                          <a:spcPts val="0"/>
                        </a:spcAft>
                        <a:buNone/>
                      </a:pPr>
                      <a:r>
                        <a:rPr lang="en-IN" sz="1800" u="none" strike="noStrike" cap="none"/>
                        <a:t>ID</a:t>
                      </a:r>
                      <a:endParaRPr lang="en-IN" sz="1800" u="none" strike="noStrike" cap="none"/>
                    </a:p>
                  </a:txBody>
                  <a:tcPr marL="91450" marR="91450" marT="45725" marB="45725">
                    <a:solidFill>
                      <a:srgbClr val="FFFF00"/>
                    </a:solidFill>
                  </a:tcPr>
                </a:tc>
                <a:tc>
                  <a:txBody>
                    <a:bodyPr/>
                    <a:lstStyle/>
                    <a:p>
                      <a:pPr marL="0" marR="0" lvl="0" indent="0" algn="ctr" rtl="0">
                        <a:spcBef>
                          <a:spcPts val="0"/>
                        </a:spcBef>
                        <a:spcAft>
                          <a:spcPts val="0"/>
                        </a:spcAft>
                        <a:buNone/>
                      </a:pPr>
                      <a:r>
                        <a:rPr lang="en-IN" sz="1800" u="none" strike="noStrike" cap="none"/>
                        <a:t>job</a:t>
                      </a:r>
                      <a:endParaRPr lang="en-IN" sz="1800" u="none" strike="noStrike" cap="none"/>
                    </a:p>
                  </a:txBody>
                  <a:tcPr marL="91450" marR="91450" marT="45725" marB="45725">
                    <a:solidFill>
                      <a:srgbClr val="FFFF00"/>
                    </a:solidFill>
                  </a:tcPr>
                </a:tc>
                <a:tc>
                  <a:txBody>
                    <a:bodyPr/>
                    <a:lstStyle/>
                    <a:p>
                      <a:pPr marL="0" marR="0" lvl="0" indent="0" algn="ctr" rtl="0">
                        <a:spcBef>
                          <a:spcPts val="0"/>
                        </a:spcBef>
                        <a:spcAft>
                          <a:spcPts val="0"/>
                        </a:spcAft>
                        <a:buNone/>
                      </a:pPr>
                      <a:r>
                        <a:rPr lang="en-IN" sz="1800" u="none" strike="noStrike" cap="none"/>
                        <a:t>firstName</a:t>
                      </a:r>
                      <a:endParaRPr lang="en-IN" sz="1800" u="none" strike="noStrike" cap="none"/>
                    </a:p>
                  </a:txBody>
                  <a:tcPr marL="91450" marR="91450" marT="45725" marB="45725">
                    <a:solidFill>
                      <a:srgbClr val="FFFF00"/>
                    </a:solidFill>
                  </a:tcPr>
                </a:tc>
                <a:tc>
                  <a:txBody>
                    <a:bodyPr/>
                    <a:lstStyle/>
                    <a:p>
                      <a:pPr marL="0" marR="0" lvl="0" indent="0" algn="ctr" rtl="0">
                        <a:spcBef>
                          <a:spcPts val="0"/>
                        </a:spcBef>
                        <a:spcAft>
                          <a:spcPts val="0"/>
                        </a:spcAft>
                        <a:buNone/>
                      </a:pPr>
                      <a:r>
                        <a:rPr lang="en-IN" sz="1800" u="none" strike="noStrike" cap="none"/>
                        <a:t>DoB</a:t>
                      </a:r>
                      <a:endParaRPr lang="en-IN" sz="1800" u="none" strike="noStrike" cap="none"/>
                    </a:p>
                  </a:txBody>
                  <a:tcPr marL="91450" marR="91450" marT="45725" marB="45725">
                    <a:solidFill>
                      <a:srgbClr val="FFFF00"/>
                    </a:solidFill>
                  </a:tcPr>
                </a:tc>
                <a:tc>
                  <a:txBody>
                    <a:bodyPr/>
                    <a:lstStyle/>
                    <a:p>
                      <a:pPr marL="0" marR="0" lvl="0" indent="0" algn="ctr" rtl="0">
                        <a:spcBef>
                          <a:spcPts val="0"/>
                        </a:spcBef>
                        <a:spcAft>
                          <a:spcPts val="0"/>
                        </a:spcAft>
                        <a:buNone/>
                      </a:pPr>
                      <a:r>
                        <a:rPr lang="en-IN" sz="1800" u="none" strike="noStrike" cap="none"/>
                        <a:t>salary</a:t>
                      </a:r>
                      <a:endParaRPr sz="1800" u="none" strike="noStrike" cap="none"/>
                    </a:p>
                  </a:txBody>
                  <a:tcPr marL="91450" marR="91450" marT="45725" marB="45725">
                    <a:solidFill>
                      <a:srgbClr val="FFFF00"/>
                    </a:solidFill>
                  </a:tcPr>
                </a:tc>
              </a:tr>
              <a:tr h="370850">
                <a:tc>
                  <a:txBody>
                    <a:bodyPr/>
                    <a:lstStyle/>
                    <a:p>
                      <a:pPr marL="0" marR="0" lvl="0" indent="0" algn="ctr" rtl="0">
                        <a:spcBef>
                          <a:spcPts val="0"/>
                        </a:spcBef>
                        <a:spcAft>
                          <a:spcPts val="0"/>
                        </a:spcAft>
                        <a:buNone/>
                      </a:pPr>
                      <a:r>
                        <a:rPr lang="en-IN" sz="1800" u="none" strike="noStrike" cap="none"/>
                        <a:t>1</a:t>
                      </a:r>
                      <a:endParaRPr lang="en-IN" sz="1800" u="none" strike="noStrike" cap="none"/>
                    </a:p>
                  </a:txBody>
                  <a:tcPr marL="91450" marR="91450" marT="45725" marB="45725"/>
                </a:tc>
                <a:tc>
                  <a:txBody>
                    <a:bodyPr/>
                    <a:lstStyle/>
                    <a:p>
                      <a:pPr marL="0" marR="0" lvl="0" indent="0" algn="l" rtl="0">
                        <a:spcBef>
                          <a:spcPts val="0"/>
                        </a:spcBef>
                        <a:spcAft>
                          <a:spcPts val="0"/>
                        </a:spcAft>
                        <a:buNone/>
                      </a:pPr>
                      <a:r>
                        <a:rPr lang="en-IN" sz="1800" u="none" strike="noStrike" cap="none"/>
                        <a:t>manager</a:t>
                      </a:r>
                      <a:endParaRPr lang="en-IN" sz="1800" u="none" strike="noStrike" cap="none"/>
                    </a:p>
                  </a:txBody>
                  <a:tcPr marL="91450" marR="91450" marT="45725" marB="45725"/>
                </a:tc>
                <a:tc>
                  <a:txBody>
                    <a:bodyPr/>
                    <a:lstStyle/>
                    <a:p>
                      <a:pPr marL="0" marR="0" lvl="0" indent="0" algn="l" rtl="0">
                        <a:spcBef>
                          <a:spcPts val="0"/>
                        </a:spcBef>
                        <a:spcAft>
                          <a:spcPts val="0"/>
                        </a:spcAft>
                        <a:buNone/>
                      </a:pPr>
                      <a:r>
                        <a:rPr lang="en-IN" sz="1800"/>
                        <a:t>Saleel Bagde</a:t>
                      </a:r>
                      <a:endParaRPr lang="en-IN" sz="1800"/>
                    </a:p>
                  </a:txBody>
                  <a:tcPr marL="91450" marR="91450" marT="45725" marB="45725"/>
                </a:tc>
                <a:tc>
                  <a:txBody>
                    <a:bodyPr/>
                    <a:lstStyle/>
                    <a:p>
                      <a:pPr marL="0" marR="0" lvl="0" indent="0" algn="ctr" rtl="0">
                        <a:spcBef>
                          <a:spcPts val="0"/>
                        </a:spcBef>
                        <a:spcAft>
                          <a:spcPts val="0"/>
                        </a:spcAft>
                        <a:buNone/>
                      </a:pPr>
                      <a:r>
                        <a:rPr lang="en-IN" sz="1800" b="0"/>
                        <a:t>yyyy-mm-dd</a:t>
                      </a:r>
                      <a:endParaRPr sz="1800" b="0"/>
                    </a:p>
                  </a:txBody>
                  <a:tcPr marL="91450" marR="91450" marT="45725" marB="45725"/>
                </a:tc>
                <a:tc>
                  <a:txBody>
                    <a:bodyPr/>
                    <a:lstStyle/>
                    <a:p>
                      <a:pPr marL="0" marR="0" lvl="0" indent="0" algn="ctr" rtl="0">
                        <a:spcBef>
                          <a:spcPts val="0"/>
                        </a:spcBef>
                        <a:spcAft>
                          <a:spcPts val="0"/>
                        </a:spcAft>
                        <a:buNone/>
                      </a:pPr>
                      <a:r>
                        <a:rPr lang="en-IN" sz="1400">
                          <a:latin typeface="Arial" panose="020B0604020202020204"/>
                          <a:ea typeface="Arial" panose="020B0604020202020204"/>
                          <a:cs typeface="Arial" panose="020B0604020202020204"/>
                          <a:sym typeface="Arial" panose="020B0604020202020204"/>
                        </a:rPr>
                        <a:t>●●●●●●</a:t>
                      </a:r>
                      <a:endParaRPr sz="1400"/>
                    </a:p>
                  </a:txBody>
                  <a:tcPr marL="91450" marR="91450" marT="45725" marB="45725"/>
                </a:tc>
              </a:tr>
              <a:tr h="370850">
                <a:tc>
                  <a:txBody>
                    <a:bodyPr/>
                    <a:lstStyle/>
                    <a:p>
                      <a:pPr marL="0" marR="0" lvl="0" indent="0" algn="ctr" rtl="0">
                        <a:spcBef>
                          <a:spcPts val="0"/>
                        </a:spcBef>
                        <a:spcAft>
                          <a:spcPts val="0"/>
                        </a:spcAft>
                        <a:buNone/>
                      </a:pPr>
                      <a:r>
                        <a:rPr lang="en-IN" sz="1800"/>
                        <a:t>3</a:t>
                      </a:r>
                      <a:endParaRPr lang="en-IN" sz="1800"/>
                    </a:p>
                  </a:txBody>
                  <a:tcPr marL="91450" marR="91450" marT="45725" marB="45725"/>
                </a:tc>
                <a:tc>
                  <a:txBody>
                    <a:bodyPr/>
                    <a:lstStyle/>
                    <a:p>
                      <a:pPr marL="0" marR="0" lvl="0" indent="0" algn="l" rtl="0">
                        <a:spcBef>
                          <a:spcPts val="0"/>
                        </a:spcBef>
                        <a:spcAft>
                          <a:spcPts val="0"/>
                        </a:spcAft>
                        <a:buNone/>
                      </a:pPr>
                      <a:r>
                        <a:rPr lang="en-IN" sz="1800"/>
                        <a:t>salesman</a:t>
                      </a:r>
                      <a:endParaRPr lang="en-IN" sz="1800"/>
                    </a:p>
                  </a:txBody>
                  <a:tcPr marL="91450" marR="91450" marT="45725" marB="45725"/>
                </a:tc>
                <a:tc>
                  <a:txBody>
                    <a:bodyPr/>
                    <a:lstStyle/>
                    <a:p>
                      <a:pPr marL="0" marR="0" lvl="0" indent="0" algn="l" rtl="0">
                        <a:spcBef>
                          <a:spcPts val="0"/>
                        </a:spcBef>
                        <a:spcAft>
                          <a:spcPts val="0"/>
                        </a:spcAft>
                        <a:buNone/>
                      </a:pPr>
                      <a:r>
                        <a:rPr lang="en-IN" sz="1800"/>
                        <a:t>Sharmin</a:t>
                      </a:r>
                      <a:endParaRPr lang="en-IN" sz="1800"/>
                    </a:p>
                  </a:txBody>
                  <a:tcPr marL="91450" marR="91450" marT="45725" marB="45725"/>
                </a:tc>
                <a:tc>
                  <a:txBody>
                    <a:bodyPr/>
                    <a:lstStyle/>
                    <a:p>
                      <a:pPr marL="0" marR="0" lvl="0" indent="0" algn="ctr" rtl="0">
                        <a:spcBef>
                          <a:spcPts val="0"/>
                        </a:spcBef>
                        <a:spcAft>
                          <a:spcPts val="0"/>
                        </a:spcAft>
                        <a:buNone/>
                      </a:pPr>
                      <a:r>
                        <a:rPr lang="en-IN" sz="1800" b="0"/>
                        <a:t>yyyy-mm-dd</a:t>
                      </a:r>
                      <a:endParaRPr sz="1800" b="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r>
              <a:tr h="370850">
                <a:tc>
                  <a:txBody>
                    <a:bodyPr/>
                    <a:lstStyle/>
                    <a:p>
                      <a:pPr marL="0" marR="0" lvl="0" indent="0" algn="ctr" rtl="0">
                        <a:spcBef>
                          <a:spcPts val="0"/>
                        </a:spcBef>
                        <a:spcAft>
                          <a:spcPts val="0"/>
                        </a:spcAft>
                        <a:buNone/>
                      </a:pPr>
                      <a:r>
                        <a:rPr lang="en-IN" sz="1800"/>
                        <a:t>4</a:t>
                      </a:r>
                      <a:endParaRPr lang="en-IN" sz="1800"/>
                    </a:p>
                  </a:txBody>
                  <a:tcPr marL="91450" marR="91450" marT="45725" marB="45725"/>
                </a:tc>
                <a:tc>
                  <a:txBody>
                    <a:bodyPr/>
                    <a:lstStyle/>
                    <a:p>
                      <a:pPr marL="0" marR="0" lvl="0" indent="0" algn="l" rtl="0">
                        <a:spcBef>
                          <a:spcPts val="0"/>
                        </a:spcBef>
                        <a:spcAft>
                          <a:spcPts val="0"/>
                        </a:spcAft>
                        <a:buNone/>
                      </a:pPr>
                      <a:r>
                        <a:rPr lang="en-IN" sz="1800"/>
                        <a:t>accountant</a:t>
                      </a:r>
                      <a:endParaRPr sz="1800"/>
                    </a:p>
                  </a:txBody>
                  <a:tcPr marL="91450" marR="91450" marT="45725" marB="45725"/>
                </a:tc>
                <a:tc>
                  <a:txBody>
                    <a:bodyPr/>
                    <a:lstStyle/>
                    <a:p>
                      <a:pPr marL="0" marR="0" lvl="0" indent="0" algn="l" rtl="0">
                        <a:spcBef>
                          <a:spcPts val="0"/>
                        </a:spcBef>
                        <a:spcAft>
                          <a:spcPts val="0"/>
                        </a:spcAft>
                        <a:buNone/>
                      </a:pPr>
                      <a:r>
                        <a:rPr lang="en-IN" sz="1800"/>
                        <a:t>Vrushali</a:t>
                      </a:r>
                      <a:endParaRPr lang="en-IN" sz="1800"/>
                    </a:p>
                  </a:txBody>
                  <a:tcPr marL="91450" marR="91450" marT="45725" marB="45725"/>
                </a:tc>
                <a:tc>
                  <a:txBody>
                    <a:bodyPr/>
                    <a:lstStyle/>
                    <a:p>
                      <a:pPr marL="0" marR="0" lvl="0" indent="0" algn="ctr" rtl="0">
                        <a:spcBef>
                          <a:spcPts val="0"/>
                        </a:spcBef>
                        <a:spcAft>
                          <a:spcPts val="0"/>
                        </a:spcAft>
                        <a:buNone/>
                      </a:pPr>
                      <a:r>
                        <a:rPr lang="en-IN" sz="1800" b="0"/>
                        <a:t>yyyy-mm-dd</a:t>
                      </a:r>
                      <a:endParaRPr sz="1800" b="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r>
              <a:tr h="370850">
                <a:tc>
                  <a:txBody>
                    <a:bodyPr/>
                    <a:lstStyle/>
                    <a:p>
                      <a:pPr marL="0" marR="0" lvl="0" indent="0" algn="ctr" rtl="0">
                        <a:spcBef>
                          <a:spcPts val="0"/>
                        </a:spcBef>
                        <a:spcAft>
                          <a:spcPts val="0"/>
                        </a:spcAft>
                        <a:buNone/>
                      </a:pPr>
                      <a:r>
                        <a:rPr lang="en-IN" sz="1800"/>
                        <a:t>2</a:t>
                      </a:r>
                      <a:endParaRPr lang="en-IN" sz="1800"/>
                    </a:p>
                  </a:txBody>
                  <a:tcPr marL="91450" marR="91450" marT="45725" marB="45725"/>
                </a:tc>
                <a:tc>
                  <a:txBody>
                    <a:bodyPr/>
                    <a:lstStyle/>
                    <a:p>
                      <a:pPr marL="0" marR="0" lvl="0" indent="0" algn="l" rtl="0">
                        <a:spcBef>
                          <a:spcPts val="0"/>
                        </a:spcBef>
                        <a:spcAft>
                          <a:spcPts val="0"/>
                        </a:spcAft>
                        <a:buNone/>
                      </a:pPr>
                      <a:r>
                        <a:rPr lang="en-IN" sz="1800"/>
                        <a:t>salesman</a:t>
                      </a:r>
                      <a:endParaRPr lang="en-IN" sz="1800"/>
                    </a:p>
                  </a:txBody>
                  <a:tcPr marL="91450" marR="91450" marT="45725" marB="45725"/>
                </a:tc>
                <a:tc>
                  <a:txBody>
                    <a:bodyPr/>
                    <a:lstStyle/>
                    <a:p>
                      <a:pPr marL="0" marR="0" lvl="0" indent="0" algn="l" rtl="0">
                        <a:spcBef>
                          <a:spcPts val="0"/>
                        </a:spcBef>
                        <a:spcAft>
                          <a:spcPts val="0"/>
                        </a:spcAft>
                        <a:buNone/>
                      </a:pPr>
                      <a:r>
                        <a:rPr lang="en-IN" sz="1800"/>
                        <a:t>Ruhan</a:t>
                      </a:r>
                      <a:endParaRPr lang="en-IN" sz="1800"/>
                    </a:p>
                  </a:txBody>
                  <a:tcPr marL="91450" marR="91450" marT="45725" marB="45725"/>
                </a:tc>
                <a:tc>
                  <a:txBody>
                    <a:bodyPr/>
                    <a:lstStyle/>
                    <a:p>
                      <a:pPr marL="0" marR="0" lvl="0" indent="0" algn="ctr" rtl="0">
                        <a:spcBef>
                          <a:spcPts val="0"/>
                        </a:spcBef>
                        <a:spcAft>
                          <a:spcPts val="0"/>
                        </a:spcAft>
                        <a:buNone/>
                      </a:pPr>
                      <a:r>
                        <a:rPr lang="en-IN" sz="1800" b="0"/>
                        <a:t>yyyy-mm-dd</a:t>
                      </a:r>
                      <a:endParaRPr sz="1800" b="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r>
              <a:tr h="370850">
                <a:tc>
                  <a:txBody>
                    <a:bodyPr/>
                    <a:lstStyle/>
                    <a:p>
                      <a:pPr marL="0" marR="0" lvl="0" indent="0" algn="ctr" rtl="0">
                        <a:spcBef>
                          <a:spcPts val="0"/>
                        </a:spcBef>
                        <a:spcAft>
                          <a:spcPts val="0"/>
                        </a:spcAft>
                        <a:buNone/>
                      </a:pPr>
                      <a:r>
                        <a:rPr lang="en-IN" sz="1800"/>
                        <a:t>5</a:t>
                      </a:r>
                      <a:endParaRPr lang="en-IN" sz="1800"/>
                    </a:p>
                  </a:txBody>
                  <a:tcPr marL="91450" marR="91450" marT="45725" marB="45725"/>
                </a:tc>
                <a:tc>
                  <a:txBody>
                    <a:bodyPr/>
                    <a:lstStyle/>
                    <a:p>
                      <a:pPr marL="0" marR="0" lvl="0" indent="0" algn="l" rtl="0">
                        <a:spcBef>
                          <a:spcPts val="0"/>
                        </a:spcBef>
                        <a:spcAft>
                          <a:spcPts val="0"/>
                        </a:spcAft>
                        <a:buNone/>
                      </a:pPr>
                      <a:r>
                        <a:rPr lang="en-IN" sz="1800"/>
                        <a:t>9500</a:t>
                      </a:r>
                      <a:endParaRPr lang="en-IN" sz="1800"/>
                    </a:p>
                  </a:txBody>
                  <a:tcPr marL="91450" marR="91450" marT="45725" marB="45725"/>
                </a:tc>
                <a:tc>
                  <a:txBody>
                    <a:bodyPr/>
                    <a:lstStyle/>
                    <a:p>
                      <a:pPr marL="0" marR="0" lvl="0" indent="0" algn="l" rtl="0">
                        <a:spcBef>
                          <a:spcPts val="0"/>
                        </a:spcBef>
                        <a:spcAft>
                          <a:spcPts val="0"/>
                        </a:spcAft>
                        <a:buNone/>
                      </a:pPr>
                      <a:r>
                        <a:rPr lang="en-IN" sz="1800"/>
                        <a:t>manager</a:t>
                      </a:r>
                      <a:endParaRPr lang="en-IN" sz="1800"/>
                    </a:p>
                  </a:txBody>
                  <a:tcPr marL="91450" marR="91450" marT="45725" marB="45725"/>
                </a:tc>
                <a:tc>
                  <a:txBody>
                    <a:bodyPr/>
                    <a:lstStyle/>
                    <a:p>
                      <a:pPr marL="0" marR="0" lvl="0" indent="0" algn="ctr" rtl="0">
                        <a:spcBef>
                          <a:spcPts val="0"/>
                        </a:spcBef>
                        <a:spcAft>
                          <a:spcPts val="0"/>
                        </a:spcAft>
                        <a:buNone/>
                      </a:pPr>
                      <a:r>
                        <a:rPr lang="en-IN" sz="1800" b="0"/>
                        <a:t>yyyy-mm-dd</a:t>
                      </a:r>
                      <a:endParaRPr sz="1800" b="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r>
              <a:tr h="370850">
                <a:tc>
                  <a:txBody>
                    <a:bodyPr/>
                    <a:lstStyle/>
                    <a:p>
                      <a:pPr marL="0" marR="0" lvl="0" indent="0" algn="ctr" rtl="0">
                        <a:spcBef>
                          <a:spcPts val="0"/>
                        </a:spcBef>
                        <a:spcAft>
                          <a:spcPts val="0"/>
                        </a:spcAft>
                        <a:buNone/>
                      </a:pPr>
                      <a:r>
                        <a:rPr lang="en-IN" sz="1800"/>
                        <a:t>5</a:t>
                      </a:r>
                      <a:endParaRPr lang="en-IN" sz="1800"/>
                    </a:p>
                  </a:txBody>
                  <a:tcPr marL="91450" marR="91450" marT="45725" marB="45725"/>
                </a:tc>
                <a:tc>
                  <a:txBody>
                    <a:bodyPr/>
                    <a:lstStyle/>
                    <a:p>
                      <a:pPr marL="0" marR="0" lvl="0" indent="0" algn="l" rtl="0">
                        <a:spcBef>
                          <a:spcPts val="0"/>
                        </a:spcBef>
                        <a:spcAft>
                          <a:spcPts val="0"/>
                        </a:spcAft>
                        <a:buNone/>
                      </a:pPr>
                      <a:r>
                        <a:rPr lang="en-IN" sz="1800"/>
                        <a:t>Salesman</a:t>
                      </a:r>
                      <a:endParaRPr lang="en-IN" sz="1800"/>
                    </a:p>
                  </a:txBody>
                  <a:tcPr marL="91450" marR="91450" marT="45725" marB="45725"/>
                </a:tc>
                <a:tc>
                  <a:txBody>
                    <a:bodyPr/>
                    <a:lstStyle/>
                    <a:p>
                      <a:pPr marL="0" marR="0" lvl="0" indent="0" algn="l" rtl="0">
                        <a:spcBef>
                          <a:spcPts val="0"/>
                        </a:spcBef>
                        <a:spcAft>
                          <a:spcPts val="0"/>
                        </a:spcAft>
                        <a:buNone/>
                      </a:pPr>
                      <a:r>
                        <a:rPr lang="en-IN" sz="1800"/>
                        <a:t>Rahul Patil</a:t>
                      </a:r>
                      <a:endParaRPr lang="en-IN" sz="1800"/>
                    </a:p>
                  </a:txBody>
                  <a:tcPr marL="91450" marR="91450" marT="45725" marB="45725"/>
                </a:tc>
                <a:tc>
                  <a:txBody>
                    <a:bodyPr/>
                    <a:lstStyle/>
                    <a:p>
                      <a:pPr marL="0" marR="0" lvl="0" indent="0" algn="ctr" rtl="0">
                        <a:spcBef>
                          <a:spcPts val="0"/>
                        </a:spcBef>
                        <a:spcAft>
                          <a:spcPts val="0"/>
                        </a:spcAft>
                        <a:buNone/>
                      </a:pPr>
                      <a:r>
                        <a:rPr lang="en-IN" sz="1800" b="0"/>
                        <a:t>yyyy-mm-dd</a:t>
                      </a:r>
                      <a:endParaRPr sz="1800" b="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IN" sz="140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2565" name="Shape 2565"/>
        <p:cNvGrpSpPr/>
        <p:nvPr/>
      </p:nvGrpSpPr>
      <p:grpSpPr>
        <a:xfrm>
          <a:off x="0" y="0"/>
          <a:ext cx="0" cy="0"/>
          <a:chOff x="0" y="0"/>
          <a:chExt cx="0" cy="0"/>
        </a:xfrm>
      </p:grpSpPr>
      <p:sp>
        <p:nvSpPr>
          <p:cNvPr id="2566" name="Google Shape;2566;p261"/>
          <p:cNvSpPr/>
          <p:nvPr/>
        </p:nvSpPr>
        <p:spPr>
          <a:xfrm>
            <a:off x="263352" y="620688"/>
            <a:ext cx="11593288" cy="253402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 ANY (...)": The value must match one or more values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 ANY (...)": The value must not match one or more values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&gt; ANY (...)": The value must be greater than the smallest value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&lt; ANY (...)": The value must be smaller than the biggest value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&gt;= ANY (...)": The value must be greater than or equal to the smallest value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&lt;= ANY (...)": The value must be smaller than or equal to the biggest value in the list to evaluate to TRUE.</a:t>
            </a:r>
            <a:endParaRPr sz="1800">
              <a:solidFill>
                <a:srgbClr val="101A1D"/>
              </a:solidFill>
              <a:latin typeface="Arial" panose="020B0604020202020204"/>
              <a:ea typeface="Arial" panose="020B0604020202020204"/>
              <a:cs typeface="Arial" panose="020B0604020202020204"/>
              <a:sym typeface="Arial" panose="020B0604020202020204"/>
            </a:endParaRPr>
          </a:p>
        </p:txBody>
      </p:sp>
      <p:sp>
        <p:nvSpPr>
          <p:cNvPr id="2567" name="Google Shape;2567;p26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any / some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2568" name="Google Shape;2568;p261" descr="greater_than_any"/>
          <p:cNvPicPr preferRelativeResize="0"/>
          <p:nvPr/>
        </p:nvPicPr>
        <p:blipFill rotWithShape="1">
          <a:blip r:embed="rId1"/>
          <a:srcRect/>
          <a:stretch>
            <a:fillRect/>
          </a:stretch>
        </p:blipFill>
        <p:spPr>
          <a:xfrm>
            <a:off x="551384" y="3429000"/>
            <a:ext cx="5040000" cy="3309600"/>
          </a:xfrm>
          <a:prstGeom prst="rect">
            <a:avLst/>
          </a:prstGeom>
          <a:noFill/>
          <a:ln>
            <a:noFill/>
          </a:ln>
        </p:spPr>
      </p:pic>
      <p:pic>
        <p:nvPicPr>
          <p:cNvPr id="2569" name="Google Shape;2569;p261" descr="less_than_any"/>
          <p:cNvPicPr preferRelativeResize="0"/>
          <p:nvPr/>
        </p:nvPicPr>
        <p:blipFill rotWithShape="1">
          <a:blip r:embed="rId2"/>
          <a:srcRect/>
          <a:stretch>
            <a:fillRect/>
          </a:stretch>
        </p:blipFill>
        <p:spPr>
          <a:xfrm>
            <a:off x="6312584" y="3410159"/>
            <a:ext cx="5040000" cy="3259201"/>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2573" name="Shape 2573"/>
        <p:cNvGrpSpPr/>
        <p:nvPr/>
      </p:nvGrpSpPr>
      <p:grpSpPr>
        <a:xfrm>
          <a:off x="0" y="0"/>
          <a:ext cx="0" cy="0"/>
          <a:chOff x="0" y="0"/>
          <a:chExt cx="0" cy="0"/>
        </a:xfrm>
      </p:grpSpPr>
      <p:sp>
        <p:nvSpPr>
          <p:cNvPr id="2574" name="Google Shape;2574;p262"/>
          <p:cNvSpPr/>
          <p:nvPr/>
        </p:nvSpPr>
        <p:spPr>
          <a:xfrm>
            <a:off x="263352" y="619200"/>
            <a:ext cx="11592000" cy="253402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 ALL (...)": The value must match all the values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 ALL (...)": The value must not match any values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&gt; ALL (...)": The value must be greater than the biggest value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&lt; ALL (...)": The value must be smaller than the smallest value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&gt;= ALL (...)": The value must be greater than or equal to the biggest value in the list to evaluate to TRUE.</a:t>
            </a:r>
            <a:endParaRPr lang="en-IN" sz="1800">
              <a:solidFill>
                <a:srgbClr val="101A1D"/>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101A1D"/>
              </a:buClr>
              <a:buSzPts val="1000"/>
              <a:buFont typeface="Noto Sans Symbols"/>
              <a:buChar char="∙"/>
            </a:pPr>
            <a:r>
              <a:rPr lang="en-IN" sz="1800">
                <a:solidFill>
                  <a:srgbClr val="101A1D"/>
                </a:solidFill>
                <a:latin typeface="Arial" panose="020B0604020202020204"/>
                <a:ea typeface="Arial" panose="020B0604020202020204"/>
                <a:cs typeface="Arial" panose="020B0604020202020204"/>
                <a:sym typeface="Arial" panose="020B0604020202020204"/>
              </a:rPr>
              <a:t>"x &lt;= ALL (...)": The value must be smaller than or equal to the smallest value in the list to evaluate to TRUE.</a:t>
            </a:r>
            <a:endParaRPr sz="1800">
              <a:solidFill>
                <a:srgbClr val="101A1D"/>
              </a:solidFill>
              <a:latin typeface="Arial" panose="020B0604020202020204"/>
              <a:ea typeface="Arial" panose="020B0604020202020204"/>
              <a:cs typeface="Arial" panose="020B0604020202020204"/>
              <a:sym typeface="Arial" panose="020B0604020202020204"/>
            </a:endParaRPr>
          </a:p>
        </p:txBody>
      </p:sp>
      <p:sp>
        <p:nvSpPr>
          <p:cNvPr id="2575" name="Google Shape;2575;p26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all</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576" name="Google Shape;2576;p262" descr="sql_greater_than_all"/>
          <p:cNvSpPr/>
          <p:nvPr/>
        </p:nvSpPr>
        <p:spPr>
          <a:xfrm>
            <a:off x="1831975" y="7938"/>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577" name="Google Shape;2577;p262" descr="sql_greater_than_all"/>
          <p:cNvSpPr/>
          <p:nvPr/>
        </p:nvSpPr>
        <p:spPr>
          <a:xfrm>
            <a:off x="1984375" y="160338"/>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pic>
        <p:nvPicPr>
          <p:cNvPr id="2578" name="Google Shape;2578;p262" descr="https://i2.wp.com/ramkedem.com/wp-content/uploads/2015/08/sql_greater_than_all.png"/>
          <p:cNvPicPr preferRelativeResize="0"/>
          <p:nvPr/>
        </p:nvPicPr>
        <p:blipFill rotWithShape="1">
          <a:blip r:embed="rId1"/>
          <a:srcRect/>
          <a:stretch>
            <a:fillRect/>
          </a:stretch>
        </p:blipFill>
        <p:spPr>
          <a:xfrm>
            <a:off x="407370" y="3443627"/>
            <a:ext cx="5539015" cy="3096344"/>
          </a:xfrm>
          <a:prstGeom prst="rect">
            <a:avLst/>
          </a:prstGeom>
          <a:noFill/>
          <a:ln>
            <a:noFill/>
          </a:ln>
        </p:spPr>
      </p:pic>
      <p:pic>
        <p:nvPicPr>
          <p:cNvPr id="2579" name="Google Shape;2579;p262" descr="https://i2.wp.com/ramkedem.com/wp-content/uploads/2015/08/less_than_all.png"/>
          <p:cNvPicPr preferRelativeResize="0"/>
          <p:nvPr/>
        </p:nvPicPr>
        <p:blipFill rotWithShape="1">
          <a:blip r:embed="rId2"/>
          <a:srcRect/>
          <a:stretch>
            <a:fillRect/>
          </a:stretch>
        </p:blipFill>
        <p:spPr>
          <a:xfrm>
            <a:off x="6317627" y="3380450"/>
            <a:ext cx="5539013" cy="3222698"/>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2583" name="Shape 2583"/>
        <p:cNvGrpSpPr/>
        <p:nvPr/>
      </p:nvGrpSpPr>
      <p:grpSpPr>
        <a:xfrm>
          <a:off x="0" y="0"/>
          <a:ext cx="0" cy="0"/>
          <a:chOff x="0" y="0"/>
          <a:chExt cx="0" cy="0"/>
        </a:xfrm>
      </p:grpSpPr>
      <p:sp>
        <p:nvSpPr>
          <p:cNvPr id="2584" name="Google Shape;2584;p263"/>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DC525C"/>
              </a:buClr>
              <a:buSzPts val="4800"/>
              <a:buFont typeface="Quattrocento Sans" panose="020B0502050000020003"/>
              <a:buNone/>
            </a:pPr>
            <a:r>
              <a:rPr lang="en-IN"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subquery with exists or not exists</a:t>
            </a:r>
            <a:endParaRPr lang="en-IN" sz="4800" b="0" i="0" u="none" strike="noStrike" cap="none">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585" name="Google Shape;2585;p263"/>
          <p:cNvSpPr txBox="1"/>
          <p:nvPr/>
        </p:nvSpPr>
        <p:spPr>
          <a:xfrm>
            <a:off x="407368" y="332656"/>
            <a:ext cx="6096000" cy="37375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EXISTS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6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2589" name="Shape 2589"/>
        <p:cNvGrpSpPr/>
        <p:nvPr/>
      </p:nvGrpSpPr>
      <p:grpSpPr>
        <a:xfrm>
          <a:off x="0" y="0"/>
          <a:ext cx="0" cy="0"/>
          <a:chOff x="0" y="0"/>
          <a:chExt cx="0" cy="0"/>
        </a:xfrm>
      </p:grpSpPr>
      <p:sp>
        <p:nvSpPr>
          <p:cNvPr id="2590" name="Google Shape;2590;p26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subqueries with exists or not exists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591" name="Google Shape;2591;p264"/>
          <p:cNvSpPr/>
          <p:nvPr/>
        </p:nvSpPr>
        <p:spPr>
          <a:xfrm>
            <a:off x="335360" y="838200"/>
            <a:ext cx="114492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EXISTS operator tests for the existence of rows in the results set of the subquery. If a subquery row value is found, EXISTS subquery returns TRUE and in this case NOT EXISTS subquery will return FALSE.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92" name="Google Shape;2592;p264"/>
          <p:cNvSpPr/>
          <p:nvPr/>
        </p:nvSpPr>
        <p:spPr>
          <a:xfrm>
            <a:off x="335360" y="3052117"/>
            <a:ext cx="11449272" cy="138499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EXISTS</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dept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emp.deptno</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dept.deptno</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dept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NOT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EXISTS</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deptno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emp.deptno</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dept.deptno</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emp m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EXISTS</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emp </a:t>
            </a:r>
            <a:r>
              <a:rPr lang="en-IN" sz="1800">
                <a:solidFill>
                  <a:schemeClr val="dk1"/>
                </a:solidFill>
                <a:latin typeface="Arial" panose="020B0604020202020204"/>
                <a:ea typeface="Arial" panose="020B0604020202020204"/>
                <a:cs typeface="Arial" panose="020B0604020202020204"/>
                <a:sym typeface="Arial" panose="020B0604020202020204"/>
              </a:rPr>
              <a:t>e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e.mgr</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m.empno</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emp m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NOT</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EXISTS</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emp </a:t>
            </a:r>
            <a:r>
              <a:rPr lang="en-IN" sz="1800">
                <a:solidFill>
                  <a:schemeClr val="dk1"/>
                </a:solidFill>
                <a:latin typeface="Arial" panose="020B0604020202020204"/>
                <a:ea typeface="Arial" panose="020B0604020202020204"/>
                <a:cs typeface="Arial" panose="020B0604020202020204"/>
                <a:sym typeface="Arial" panose="020B0604020202020204"/>
              </a:rPr>
              <a:t>e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e.mgr</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m.empno</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93" name="Google Shape;2593;p264"/>
          <p:cNvSpPr/>
          <p:nvPr/>
        </p:nvSpPr>
        <p:spPr>
          <a:xfrm>
            <a:off x="317732" y="1620000"/>
            <a:ext cx="937866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4</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i="1">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WHERE [NOT] EXISTS  (</a:t>
            </a:r>
            <a:r>
              <a:rPr lang="en-IN" sz="2000" b="1" i="1">
                <a:solidFill>
                  <a:schemeClr val="dk2"/>
                </a:solidFill>
                <a:latin typeface="Arial" panose="020B0604020202020204"/>
                <a:ea typeface="Arial" panose="020B0604020202020204"/>
                <a:cs typeface="Arial" panose="020B0604020202020204"/>
                <a:sym typeface="Arial" panose="020B0604020202020204"/>
              </a:rPr>
              <a:t>subquery</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594" name="Google Shape;2594;p264"/>
          <p:cNvSpPr/>
          <p:nvPr/>
        </p:nvSpPr>
        <p:spPr>
          <a:xfrm>
            <a:off x="335360" y="2492896"/>
            <a:ext cx="11449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records will be displayed from outer SELECT statement….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95" name="Google Shape;2595;p264"/>
          <p:cNvSpPr txBox="1"/>
          <p:nvPr/>
        </p:nvSpPr>
        <p:spPr>
          <a:xfrm>
            <a:off x="317732" y="4581128"/>
            <a:ext cx="11466900" cy="87716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dept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0000"/>
                </a:solidFill>
                <a:latin typeface="Arial" panose="020B0604020202020204"/>
                <a:ea typeface="Arial" panose="020B0604020202020204"/>
                <a:cs typeface="Arial" panose="020B0604020202020204"/>
                <a:sym typeface="Arial" panose="020B0604020202020204"/>
              </a:rPr>
              <a:t>deptno</a:t>
            </a:r>
            <a:r>
              <a:rPr lang="en-IN" sz="1800">
                <a:solidFill>
                  <a:srgbClr val="945D4A"/>
                </a:solidFill>
                <a:latin typeface="Arial" panose="020B0604020202020204"/>
                <a:ea typeface="Arial" panose="020B0604020202020204"/>
                <a:cs typeface="Arial" panose="020B0604020202020204"/>
                <a:sym typeface="Arial" panose="020B0604020202020204"/>
              </a:rPr>
              <a:t> IN</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emp.deptno</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dept.deptno</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lnSpc>
                <a:spcPct val="150000"/>
              </a:lnSpc>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dept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0000"/>
                </a:solidFill>
                <a:latin typeface="Arial" panose="020B0604020202020204"/>
                <a:ea typeface="Arial" panose="020B0604020202020204"/>
                <a:cs typeface="Arial" panose="020B0604020202020204"/>
                <a:sym typeface="Arial" panose="020B0604020202020204"/>
              </a:rPr>
              <a:t>deptno</a:t>
            </a:r>
            <a:r>
              <a:rPr lang="en-IN" sz="1800">
                <a:solidFill>
                  <a:srgbClr val="945D4A"/>
                </a:solidFill>
                <a:latin typeface="Arial" panose="020B0604020202020204"/>
                <a:ea typeface="Arial" panose="020B0604020202020204"/>
                <a:cs typeface="Arial" panose="020B0604020202020204"/>
                <a:sym typeface="Arial" panose="020B0604020202020204"/>
              </a:rPr>
              <a:t> NOT IN</a:t>
            </a:r>
            <a:r>
              <a:rPr lang="en-IN" sz="18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emp.deptno</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dept.deptno</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596" name="Google Shape;2596;p264"/>
          <p:cNvSpPr txBox="1"/>
          <p:nvPr/>
        </p:nvSpPr>
        <p:spPr>
          <a:xfrm>
            <a:off x="335360" y="5589240"/>
            <a:ext cx="11593287" cy="7078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f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EXISTS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m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f.deptno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m.deptno </a:t>
            </a:r>
            <a:r>
              <a:rPr lang="en-IN" sz="1800">
                <a:solidFill>
                  <a:srgbClr val="945D4A"/>
                </a:solidFill>
                <a:latin typeface="Arial" panose="020B0604020202020204"/>
                <a:ea typeface="Arial" panose="020B0604020202020204"/>
                <a:cs typeface="Arial" panose="020B0604020202020204"/>
                <a:sym typeface="Arial" panose="020B0604020202020204"/>
              </a:rPr>
              <a:t>AND</a:t>
            </a:r>
            <a:r>
              <a:rPr lang="en-IN" sz="1800">
                <a:solidFill>
                  <a:schemeClr val="dk1"/>
                </a:solidFill>
                <a:latin typeface="Arial" panose="020B0604020202020204"/>
                <a:ea typeface="Arial" panose="020B0604020202020204"/>
                <a:cs typeface="Arial" panose="020B0604020202020204"/>
                <a:sym typeface="Arial" panose="020B0604020202020204"/>
              </a:rPr>
              <a:t>  gender </a:t>
            </a:r>
            <a:r>
              <a:rPr lang="en-IN" sz="1800">
                <a:solidFill>
                  <a:srgbClr val="945D4A"/>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'm'</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m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EXISTS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true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f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m.deptno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f.deptno </a:t>
            </a:r>
            <a:r>
              <a:rPr lang="en-IN" sz="1800">
                <a:solidFill>
                  <a:srgbClr val="945D4A"/>
                </a:solidFill>
                <a:latin typeface="Arial" panose="020B0604020202020204"/>
                <a:ea typeface="Arial" panose="020B0604020202020204"/>
                <a:cs typeface="Arial" panose="020B0604020202020204"/>
                <a:sym typeface="Arial" panose="020B0604020202020204"/>
              </a:rPr>
              <a:t>AND</a:t>
            </a:r>
            <a:r>
              <a:rPr lang="en-IN" sz="1800">
                <a:solidFill>
                  <a:schemeClr val="dk1"/>
                </a:solidFill>
                <a:latin typeface="Arial" panose="020B0604020202020204"/>
                <a:ea typeface="Arial" panose="020B0604020202020204"/>
                <a:cs typeface="Arial" panose="020B0604020202020204"/>
                <a:sym typeface="Arial" panose="020B0604020202020204"/>
              </a:rPr>
              <a:t> f.gender </a:t>
            </a:r>
            <a:r>
              <a:rPr lang="en-IN" sz="1800">
                <a:solidFill>
                  <a:srgbClr val="945D4A"/>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'f'</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rgbClr val="A5A5A5"/>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2600" name="Shape 2600"/>
        <p:cNvGrpSpPr/>
        <p:nvPr/>
      </p:nvGrpSpPr>
      <p:grpSpPr>
        <a:xfrm>
          <a:off x="0" y="0"/>
          <a:ext cx="0" cy="0"/>
          <a:chOff x="0" y="0"/>
          <a:chExt cx="0" cy="0"/>
        </a:xfrm>
      </p:grpSpPr>
      <p:sp>
        <p:nvSpPr>
          <p:cNvPr id="2601" name="Google Shape;2601;p265"/>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joins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602" name="Google Shape;2602;p265"/>
          <p:cNvSpPr txBox="1"/>
          <p:nvPr/>
        </p:nvSpPr>
        <p:spPr>
          <a:xfrm>
            <a:off x="5375920" y="1196752"/>
            <a:ext cx="92486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945D4A"/>
                </a:solidFill>
                <a:latin typeface="Arial" panose="020B0604020202020204"/>
                <a:ea typeface="Arial" panose="020B0604020202020204"/>
                <a:cs typeface="Arial" panose="020B0604020202020204"/>
                <a:sym typeface="Arial" panose="020B0604020202020204"/>
              </a:rPr>
              <a:t>IS NULL</a:t>
            </a:r>
            <a:endParaRPr lang="en-IN" sz="1800">
              <a:solidFill>
                <a:srgbClr val="945D4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B38806"/>
                </a:solidFill>
                <a:latin typeface="Arial" panose="020B0604020202020204"/>
                <a:ea typeface="Arial" panose="020B0604020202020204"/>
                <a:cs typeface="Arial" panose="020B0604020202020204"/>
                <a:sym typeface="Arial" panose="020B0604020202020204"/>
              </a:rPr>
              <a:t>NULL</a:t>
            </a:r>
            <a:r>
              <a:rPr lang="en-IN" sz="1800">
                <a:solidFill>
                  <a:srgbClr val="945D4A"/>
                </a:solidFill>
                <a:latin typeface="Arial" panose="020B0604020202020204"/>
                <a:ea typeface="Arial" panose="020B0604020202020204"/>
                <a:cs typeface="Arial" panose="020B0604020202020204"/>
                <a:sym typeface="Arial" panose="020B0604020202020204"/>
              </a:rPr>
              <a:t> </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2606" name="Shape 2606"/>
        <p:cNvGrpSpPr/>
        <p:nvPr/>
      </p:nvGrpSpPr>
      <p:grpSpPr>
        <a:xfrm>
          <a:off x="0" y="0"/>
          <a:ext cx="0" cy="0"/>
          <a:chOff x="0" y="0"/>
          <a:chExt cx="0" cy="0"/>
        </a:xfrm>
      </p:grpSpPr>
      <p:sp>
        <p:nvSpPr>
          <p:cNvPr id="2607" name="Google Shape;2607;p266"/>
          <p:cNvSpPr txBox="1"/>
          <p:nvPr/>
        </p:nvSpPr>
        <p:spPr>
          <a:xfrm>
            <a:off x="1676400" y="762000"/>
            <a:ext cx="8839200" cy="3352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IN" sz="3600" b="1">
                <a:solidFill>
                  <a:schemeClr val="dk1"/>
                </a:solidFill>
                <a:latin typeface="Arial" panose="020B0604020202020204"/>
                <a:ea typeface="Arial" panose="020B0604020202020204"/>
                <a:cs typeface="Arial" panose="020B0604020202020204"/>
                <a:sym typeface="Arial" panose="020B0604020202020204"/>
              </a:rPr>
              <a:t>JOINS</a:t>
            </a:r>
            <a:r>
              <a:rPr lang="en-IN" sz="2800">
                <a:solidFill>
                  <a:schemeClr val="dk1"/>
                </a:solidFill>
                <a:latin typeface="Arial" panose="020B0604020202020204"/>
                <a:ea typeface="Arial" panose="020B0604020202020204"/>
                <a:cs typeface="Arial" panose="020B0604020202020204"/>
                <a:sym typeface="Arial" panose="020B0604020202020204"/>
              </a:rPr>
              <a:t> are used to </a:t>
            </a:r>
            <a:r>
              <a:rPr lang="en-IN" sz="3600" b="1">
                <a:solidFill>
                  <a:schemeClr val="dk1"/>
                </a:solidFill>
                <a:latin typeface="Arial" panose="020B0604020202020204"/>
                <a:ea typeface="Arial" panose="020B0604020202020204"/>
                <a:cs typeface="Arial" panose="020B0604020202020204"/>
                <a:sym typeface="Arial" panose="020B0604020202020204"/>
              </a:rPr>
              <a:t>retrieve data from multiple tables</a:t>
            </a:r>
            <a:r>
              <a:rPr lang="en-IN" sz="2800">
                <a:solidFill>
                  <a:schemeClr val="dk1"/>
                </a:solidFill>
                <a:latin typeface="Arial" panose="020B0604020202020204"/>
                <a:ea typeface="Arial" panose="020B0604020202020204"/>
                <a:cs typeface="Arial" panose="020B0604020202020204"/>
                <a:sym typeface="Arial" panose="020B0604020202020204"/>
              </a:rPr>
              <a:t>.</a:t>
            </a:r>
            <a:endParaRPr lang="en-IN" sz="2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endParaRPr sz="2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IN" sz="3600" b="1">
                <a:solidFill>
                  <a:schemeClr val="dk1"/>
                </a:solidFill>
                <a:latin typeface="Arial" panose="020B0604020202020204"/>
                <a:ea typeface="Arial" panose="020B0604020202020204"/>
                <a:cs typeface="Arial" panose="020B0604020202020204"/>
                <a:sym typeface="Arial" panose="020B0604020202020204"/>
              </a:rPr>
              <a:t>JOIN</a:t>
            </a:r>
            <a:r>
              <a:rPr lang="en-IN" sz="2800">
                <a:solidFill>
                  <a:schemeClr val="dk1"/>
                </a:solidFill>
                <a:latin typeface="Arial" panose="020B0604020202020204"/>
                <a:ea typeface="Arial" panose="020B0604020202020204"/>
                <a:cs typeface="Arial" panose="020B0604020202020204"/>
                <a:sym typeface="Arial" panose="020B0604020202020204"/>
              </a:rPr>
              <a:t> is performed whenever </a:t>
            </a:r>
            <a:r>
              <a:rPr lang="en-IN" sz="2800" b="1">
                <a:solidFill>
                  <a:schemeClr val="dk1"/>
                </a:solidFill>
                <a:latin typeface="Arial" panose="020B0604020202020204"/>
                <a:ea typeface="Arial" panose="020B0604020202020204"/>
                <a:cs typeface="Arial" panose="020B0604020202020204"/>
                <a:sym typeface="Arial" panose="020B0604020202020204"/>
              </a:rPr>
              <a:t>two or more tables </a:t>
            </a:r>
            <a:r>
              <a:rPr lang="en-IN" sz="2800">
                <a:solidFill>
                  <a:schemeClr val="dk1"/>
                </a:solidFill>
                <a:latin typeface="Arial" panose="020B0604020202020204"/>
                <a:ea typeface="Arial" panose="020B0604020202020204"/>
                <a:cs typeface="Arial" panose="020B0604020202020204"/>
                <a:sym typeface="Arial" panose="020B0604020202020204"/>
              </a:rPr>
              <a:t>are joined in a SQL statement.</a:t>
            </a:r>
            <a:endParaRPr lang="en-IN" sz="2800">
              <a:solidFill>
                <a:schemeClr val="dk1"/>
              </a:solidFill>
              <a:latin typeface="Arial" panose="020B0604020202020204"/>
              <a:ea typeface="Arial" panose="020B0604020202020204"/>
              <a:cs typeface="Arial" panose="020B0604020202020204"/>
              <a:sym typeface="Arial" panose="020B0604020202020204"/>
            </a:endParaRPr>
          </a:p>
        </p:txBody>
      </p:sp>
      <p:sp>
        <p:nvSpPr>
          <p:cNvPr id="2608" name="Google Shape;2608;p26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2612" name="Shape 2612"/>
        <p:cNvGrpSpPr/>
        <p:nvPr/>
      </p:nvGrpSpPr>
      <p:grpSpPr>
        <a:xfrm>
          <a:off x="0" y="0"/>
          <a:ext cx="0" cy="0"/>
          <a:chOff x="0" y="0"/>
          <a:chExt cx="0" cy="0"/>
        </a:xfrm>
      </p:grpSpPr>
      <p:sp>
        <p:nvSpPr>
          <p:cNvPr id="2613" name="Google Shape;2613;p26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614" name="Google Shape;2614;p267"/>
          <p:cNvSpPr/>
          <p:nvPr/>
        </p:nvSpPr>
        <p:spPr>
          <a:xfrm>
            <a:off x="911424" y="1535301"/>
            <a:ext cx="9604176" cy="34778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5E74"/>
              </a:buClr>
              <a:buSzPts val="2000"/>
              <a:buFont typeface="Arial" panose="020B0604020202020204"/>
              <a:buChar char="•"/>
            </a:pPr>
            <a:r>
              <a:rPr lang="en-IN" sz="2000">
                <a:solidFill>
                  <a:srgbClr val="005E74"/>
                </a:solidFill>
                <a:latin typeface="Arial" panose="020B0604020202020204"/>
                <a:ea typeface="Arial" panose="020B0604020202020204"/>
                <a:cs typeface="Arial" panose="020B0604020202020204"/>
                <a:sym typeface="Arial" panose="020B0604020202020204"/>
              </a:rPr>
              <a:t>Cartesian or Product Join </a:t>
            </a:r>
            <a:r>
              <a:rPr lang="en-IN" sz="2000">
                <a:solidFill>
                  <a:srgbClr val="005E74"/>
                </a:solidFill>
                <a:latin typeface="Gill Sans" panose="020B0502020104020203"/>
                <a:ea typeface="Gill Sans" panose="020B0502020104020203"/>
                <a:cs typeface="Gill Sans" panose="020B0502020104020203"/>
                <a:sym typeface="Gill Sans" panose="020B0502020104020203"/>
              </a:rPr>
              <a:t>– </a:t>
            </a:r>
            <a:r>
              <a:rPr lang="en-IN" sz="2000">
                <a:solidFill>
                  <a:srgbClr val="005E74"/>
                </a:solidFill>
                <a:latin typeface="Arial" panose="020B0604020202020204"/>
                <a:ea typeface="Arial" panose="020B0604020202020204"/>
                <a:cs typeface="Arial" panose="020B0604020202020204"/>
                <a:sym typeface="Arial" panose="020B0604020202020204"/>
              </a:rPr>
              <a:t>Cross Join</a:t>
            </a:r>
            <a:endParaRPr lang="en-IN" sz="2000">
              <a:solidFill>
                <a:srgbClr val="005E74"/>
              </a:solidFill>
              <a:latin typeface="Arial" panose="020B0604020202020204"/>
              <a:ea typeface="Arial" panose="020B0604020202020204"/>
              <a:cs typeface="Arial" panose="020B0604020202020204"/>
              <a:sym typeface="Arial" panose="020B0604020202020204"/>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005E74"/>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5E74"/>
              </a:buClr>
              <a:buSzPts val="2000"/>
              <a:buFont typeface="Arial" panose="020B0604020202020204"/>
              <a:buChar char="•"/>
            </a:pPr>
            <a:r>
              <a:rPr lang="en-IN" sz="2000">
                <a:solidFill>
                  <a:srgbClr val="005E74"/>
                </a:solidFill>
                <a:latin typeface="Gill Sans" panose="020B0502020104020203"/>
                <a:ea typeface="Gill Sans" panose="020B0502020104020203"/>
                <a:cs typeface="Gill Sans" panose="020B0502020104020203"/>
                <a:sym typeface="Gill Sans" panose="020B0502020104020203"/>
              </a:rPr>
              <a:t>Equijoin – Inner Join</a:t>
            </a:r>
            <a:endParaRPr lang="en-IN" sz="2000">
              <a:solidFill>
                <a:srgbClr val="005E74"/>
              </a:solidFill>
              <a:latin typeface="Gill Sans" panose="020B0502020104020203"/>
              <a:ea typeface="Gill Sans" panose="020B0502020104020203"/>
              <a:cs typeface="Gill Sans" panose="020B0502020104020203"/>
              <a:sym typeface="Gill Sans" panose="020B0502020104020203"/>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005E74"/>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5E74"/>
              </a:buClr>
              <a:buSzPts val="2000"/>
              <a:buFont typeface="Arial" panose="020B0604020202020204"/>
              <a:buChar char="•"/>
            </a:pPr>
            <a:r>
              <a:rPr lang="en-IN" sz="2000">
                <a:solidFill>
                  <a:srgbClr val="005E74"/>
                </a:solidFill>
                <a:latin typeface="Arial" panose="020B0604020202020204"/>
                <a:ea typeface="Arial" panose="020B0604020202020204"/>
                <a:cs typeface="Arial" panose="020B0604020202020204"/>
                <a:sym typeface="Arial" panose="020B0604020202020204"/>
              </a:rPr>
              <a:t>Natural Join</a:t>
            </a:r>
            <a:endParaRPr lang="en-IN" sz="2000">
              <a:solidFill>
                <a:srgbClr val="005E74"/>
              </a:solidFill>
              <a:latin typeface="Arial" panose="020B0604020202020204"/>
              <a:ea typeface="Arial" panose="020B0604020202020204"/>
              <a:cs typeface="Arial" panose="020B0604020202020204"/>
              <a:sym typeface="Arial" panose="020B0604020202020204"/>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005E74"/>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5E74"/>
              </a:buClr>
              <a:buSzPts val="2000"/>
              <a:buFont typeface="Arial" panose="020B0604020202020204"/>
              <a:buChar char="•"/>
            </a:pPr>
            <a:r>
              <a:rPr lang="en-IN" sz="2000">
                <a:solidFill>
                  <a:srgbClr val="005E74"/>
                </a:solidFill>
                <a:latin typeface="Arial" panose="020B0604020202020204"/>
                <a:ea typeface="Arial" panose="020B0604020202020204"/>
                <a:cs typeface="Arial" panose="020B0604020202020204"/>
                <a:sym typeface="Arial" panose="020B0604020202020204"/>
              </a:rPr>
              <a:t>Simple Join</a:t>
            </a:r>
            <a:endParaRPr lang="en-IN" sz="2000">
              <a:solidFill>
                <a:srgbClr val="005E74"/>
              </a:solidFill>
              <a:latin typeface="Arial" panose="020B0604020202020204"/>
              <a:ea typeface="Arial" panose="020B0604020202020204"/>
              <a:cs typeface="Arial" panose="020B0604020202020204"/>
              <a:sym typeface="Arial" panose="020B0604020202020204"/>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005E74"/>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5E74"/>
              </a:buClr>
              <a:buSzPts val="2000"/>
              <a:buFont typeface="Arial" panose="020B0604020202020204"/>
              <a:buChar char="•"/>
            </a:pPr>
            <a:r>
              <a:rPr lang="en-IN" sz="2000">
                <a:solidFill>
                  <a:srgbClr val="005E74"/>
                </a:solidFill>
                <a:latin typeface="Arial" panose="020B0604020202020204"/>
                <a:ea typeface="Arial" panose="020B0604020202020204"/>
                <a:cs typeface="Arial" panose="020B0604020202020204"/>
                <a:sym typeface="Arial" panose="020B0604020202020204"/>
              </a:rPr>
              <a:t>Outer Join </a:t>
            </a:r>
            <a:r>
              <a:rPr lang="en-IN" sz="2000">
                <a:solidFill>
                  <a:srgbClr val="005E74"/>
                </a:solidFill>
                <a:latin typeface="Gill Sans" panose="020B0502020104020203"/>
                <a:ea typeface="Gill Sans" panose="020B0502020104020203"/>
                <a:cs typeface="Gill Sans" panose="020B0502020104020203"/>
                <a:sym typeface="Gill Sans" panose="020B0502020104020203"/>
              </a:rPr>
              <a:t>– Right Outer Join, Left Outer Join</a:t>
            </a:r>
            <a:endParaRPr lang="en-IN" sz="2000">
              <a:solidFill>
                <a:srgbClr val="005E74"/>
              </a:solidFill>
              <a:latin typeface="Gill Sans" panose="020B0502020104020203"/>
              <a:ea typeface="Gill Sans" panose="020B0502020104020203"/>
              <a:cs typeface="Gill Sans" panose="020B0502020104020203"/>
              <a:sym typeface="Gill Sans" panose="020B0502020104020203"/>
            </a:endParaRPr>
          </a:p>
          <a:p>
            <a:pPr marL="285750" marR="0" lvl="0" indent="-158750" algn="l" rtl="0">
              <a:spcBef>
                <a:spcPts val="0"/>
              </a:spcBef>
              <a:spcAft>
                <a:spcPts val="0"/>
              </a:spcAft>
              <a:buClr>
                <a:schemeClr val="dk1"/>
              </a:buClr>
              <a:buSzPts val="2000"/>
              <a:buFont typeface="Arial" panose="020B0604020202020204"/>
              <a:buNone/>
            </a:pPr>
            <a:endParaRPr sz="2000">
              <a:solidFill>
                <a:srgbClr val="005E74"/>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5E74"/>
              </a:buClr>
              <a:buSzPts val="2000"/>
              <a:buFont typeface="Arial" panose="020B0604020202020204"/>
              <a:buChar char="•"/>
            </a:pPr>
            <a:r>
              <a:rPr lang="en-IN" sz="2000">
                <a:solidFill>
                  <a:srgbClr val="005E74"/>
                </a:solidFill>
                <a:latin typeface="Arial" panose="020B0604020202020204"/>
                <a:ea typeface="Arial" panose="020B0604020202020204"/>
                <a:cs typeface="Arial" panose="020B0604020202020204"/>
                <a:sym typeface="Arial" panose="020B0604020202020204"/>
              </a:rPr>
              <a:t>Self Join</a:t>
            </a:r>
            <a:endParaRPr lang="en-IN" sz="2000">
              <a:solidFill>
                <a:srgbClr val="005E74"/>
              </a:solidFill>
              <a:latin typeface="Arial" panose="020B0604020202020204"/>
              <a:ea typeface="Arial" panose="020B0604020202020204"/>
              <a:cs typeface="Arial" panose="020B0604020202020204"/>
              <a:sym typeface="Arial" panose="020B0604020202020204"/>
            </a:endParaRPr>
          </a:p>
        </p:txBody>
      </p:sp>
      <p:sp>
        <p:nvSpPr>
          <p:cNvPr id="2615" name="Google Shape;2615;p267"/>
          <p:cNvSpPr/>
          <p:nvPr/>
        </p:nvSpPr>
        <p:spPr>
          <a:xfrm>
            <a:off x="911424" y="792597"/>
            <a:ext cx="386285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i="1">
                <a:solidFill>
                  <a:schemeClr val="dk1"/>
                </a:solidFill>
                <a:latin typeface="Arial" panose="020B0604020202020204"/>
                <a:ea typeface="Arial" panose="020B0604020202020204"/>
                <a:cs typeface="Arial" panose="020B0604020202020204"/>
                <a:sym typeface="Arial" panose="020B0604020202020204"/>
              </a:rPr>
              <a:t>Type of JOINS</a:t>
            </a:r>
            <a:endParaRPr sz="2400" i="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2619" name="Shape 2619"/>
        <p:cNvGrpSpPr/>
        <p:nvPr/>
      </p:nvGrpSpPr>
      <p:grpSpPr>
        <a:xfrm>
          <a:off x="0" y="0"/>
          <a:ext cx="0" cy="0"/>
          <a:chOff x="0" y="0"/>
          <a:chExt cx="0" cy="0"/>
        </a:xfrm>
      </p:grpSpPr>
      <p:sp>
        <p:nvSpPr>
          <p:cNvPr id="2620" name="Google Shape;2620;p268"/>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cartesian or product join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621" name="Google Shape;2621;p268"/>
          <p:cNvSpPr/>
          <p:nvPr/>
        </p:nvSpPr>
        <p:spPr>
          <a:xfrm>
            <a:off x="119335" y="3717032"/>
            <a:ext cx="11953329" cy="113877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panose="020B0604020202020204"/>
              <a:buChar char="•"/>
            </a:pPr>
            <a:r>
              <a:rPr lang="en-IN" sz="2000" b="1">
                <a:solidFill>
                  <a:schemeClr val="dk1"/>
                </a:solidFill>
                <a:latin typeface="Gill Sans" panose="020B0502020104020203"/>
                <a:ea typeface="Gill Sans" panose="020B0502020104020203"/>
                <a:cs typeface="Gill Sans" panose="020B0502020104020203"/>
                <a:sym typeface="Gill Sans" panose="020B0502020104020203"/>
              </a:rPr>
              <a:t>Cartesian/Product means</a:t>
            </a:r>
            <a:r>
              <a:rPr lang="en-IN" sz="2000">
                <a:solidFill>
                  <a:schemeClr val="dk1"/>
                </a:solidFill>
                <a:latin typeface="Gill Sans" panose="020B0502020104020203"/>
                <a:ea typeface="Gill Sans" panose="020B0502020104020203"/>
                <a:cs typeface="Gill Sans" panose="020B0502020104020203"/>
                <a:sym typeface="Gill Sans" panose="020B0502020104020203"/>
              </a:rPr>
              <a:t> Number of Rows present in Table 1 Multiplied by Number of Rows present in Table 2. </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Gill Sans" panose="020B0502020104020203"/>
              <a:ea typeface="Gill Sans" panose="020B0502020104020203"/>
              <a:cs typeface="Gill Sans" panose="020B0502020104020203"/>
              <a:sym typeface="Gill Sans" panose="020B0502020104020203"/>
            </a:endParaRPr>
          </a:p>
          <a:p>
            <a:pPr marL="342900" marR="0" lvl="0" indent="-342900" algn="l" rtl="0">
              <a:spcBef>
                <a:spcPts val="0"/>
              </a:spcBef>
              <a:spcAft>
                <a:spcPts val="0"/>
              </a:spcAft>
              <a:buClr>
                <a:schemeClr val="dk1"/>
              </a:buClr>
              <a:buSzPts val="2000"/>
              <a:buFont typeface="Arial" panose="020B0604020202020204"/>
              <a:buChar char="•"/>
            </a:pPr>
            <a:r>
              <a:rPr lang="en-IN" sz="2000" b="1">
                <a:solidFill>
                  <a:schemeClr val="dk1"/>
                </a:solidFill>
                <a:latin typeface="Gill Sans" panose="020B0502020104020203"/>
                <a:ea typeface="Gill Sans" panose="020B0502020104020203"/>
                <a:cs typeface="Gill Sans" panose="020B0502020104020203"/>
                <a:sym typeface="Gill Sans" panose="020B0502020104020203"/>
              </a:rPr>
              <a:t>Cross Join in MySQL</a:t>
            </a:r>
            <a:r>
              <a:rPr lang="en-IN" sz="2000">
                <a:solidFill>
                  <a:schemeClr val="dk1"/>
                </a:solidFill>
                <a:latin typeface="Gill Sans" panose="020B0502020104020203"/>
                <a:ea typeface="Gill Sans" panose="020B0502020104020203"/>
                <a:cs typeface="Gill Sans" panose="020B0502020104020203"/>
                <a:sym typeface="Gill Sans" panose="020B0502020104020203"/>
              </a:rPr>
              <a:t> does not require any common column to </a:t>
            </a:r>
            <a:r>
              <a:rPr lang="en-IN" sz="2000" b="1">
                <a:solidFill>
                  <a:schemeClr val="dk1"/>
                </a:solidFill>
                <a:latin typeface="Gill Sans" panose="020B0502020104020203"/>
                <a:ea typeface="Gill Sans" panose="020B0502020104020203"/>
                <a:cs typeface="Gill Sans" panose="020B0502020104020203"/>
                <a:sym typeface="Gill Sans" panose="020B0502020104020203"/>
              </a:rPr>
              <a:t>join</a:t>
            </a:r>
            <a:r>
              <a:rPr lang="en-IN" sz="2000">
                <a:solidFill>
                  <a:schemeClr val="dk1"/>
                </a:solidFill>
                <a:latin typeface="Gill Sans" panose="020B0502020104020203"/>
                <a:ea typeface="Gill Sans" panose="020B0502020104020203"/>
                <a:cs typeface="Gill Sans" panose="020B0502020104020203"/>
                <a:sym typeface="Gill Sans" panose="020B0502020104020203"/>
              </a:rPr>
              <a:t> two table.</a:t>
            </a:r>
            <a:endParaRPr sz="2000">
              <a:solidFill>
                <a:schemeClr val="dk1"/>
              </a:solidFill>
              <a:latin typeface="Arial" panose="020B0604020202020204"/>
              <a:ea typeface="Arial" panose="020B0604020202020204"/>
              <a:cs typeface="Arial" panose="020B0604020202020204"/>
              <a:sym typeface="Arial" panose="020B0604020202020204"/>
            </a:endParaRPr>
          </a:p>
        </p:txBody>
      </p:sp>
      <p:pic>
        <p:nvPicPr>
          <p:cNvPr id="2622" name="Google Shape;2622;p268"/>
          <p:cNvPicPr preferRelativeResize="0"/>
          <p:nvPr/>
        </p:nvPicPr>
        <p:blipFill rotWithShape="1">
          <a:blip r:embed="rId1"/>
          <a:srcRect/>
          <a:stretch>
            <a:fillRect/>
          </a:stretch>
        </p:blipFill>
        <p:spPr>
          <a:xfrm>
            <a:off x="1534886" y="188640"/>
            <a:ext cx="9133114" cy="1980000"/>
          </a:xfrm>
          <a:prstGeom prst="rect">
            <a:avLst/>
          </a:prstGeom>
          <a:noFill/>
          <a:ln>
            <a:noFill/>
          </a:ln>
        </p:spPr>
      </p:pic>
      <p:pic>
        <p:nvPicPr>
          <p:cNvPr id="2623" name="Google Shape;2623;p268"/>
          <p:cNvPicPr preferRelativeResize="0"/>
          <p:nvPr/>
        </p:nvPicPr>
        <p:blipFill rotWithShape="1">
          <a:blip r:embed="rId2"/>
          <a:srcRect/>
          <a:stretch>
            <a:fillRect/>
          </a:stretch>
        </p:blipFill>
        <p:spPr>
          <a:xfrm>
            <a:off x="7773743" y="5877272"/>
            <a:ext cx="4202314" cy="711591"/>
          </a:xfrm>
          <a:prstGeom prst="rect">
            <a:avLst/>
          </a:prstGeom>
          <a:noFill/>
          <a:ln>
            <a:noFill/>
          </a:ln>
        </p:spPr>
      </p:pic>
      <p:sp>
        <p:nvSpPr>
          <p:cNvPr id="2624" name="Google Shape;2624;p268"/>
          <p:cNvSpPr txBox="1"/>
          <p:nvPr/>
        </p:nvSpPr>
        <p:spPr>
          <a:xfrm>
            <a:off x="126664" y="5158933"/>
            <a:ext cx="1193867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result of R(A</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A</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S(B</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B</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m</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a relation Q with degree n + m attributes Q(A</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A</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7F7F7F"/>
                </a:solidFill>
                <a:latin typeface="Arial" panose="020B0604020202020204"/>
                <a:ea typeface="Arial" panose="020B0604020202020204"/>
                <a:cs typeface="Arial" panose="020B0604020202020204"/>
                <a:sym typeface="Arial" panose="020B06040202020202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B</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m</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in that order.</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2628" name="Shape 2628"/>
        <p:cNvGrpSpPr/>
        <p:nvPr/>
      </p:nvGrpSpPr>
      <p:grpSpPr>
        <a:xfrm>
          <a:off x="0" y="0"/>
          <a:ext cx="0" cy="0"/>
          <a:chOff x="0" y="0"/>
          <a:chExt cx="0" cy="0"/>
        </a:xfrm>
      </p:grpSpPr>
      <p:sp>
        <p:nvSpPr>
          <p:cNvPr id="2629" name="Google Shape;2629;p269"/>
          <p:cNvSpPr/>
          <p:nvPr/>
        </p:nvSpPr>
        <p:spPr>
          <a:xfrm>
            <a:off x="380960" y="836712"/>
            <a:ext cx="1150151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CROSS JOIN gets a row from the first table (</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then creates a new row for every row in the second table (</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It then does the same for the next row for in the first table (</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so on.</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630" name="Google Shape;2630;p26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 - cartesian or product</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2631" name="Google Shape;2631;p269"/>
          <p:cNvPicPr preferRelativeResize="0"/>
          <p:nvPr/>
        </p:nvPicPr>
        <p:blipFill rotWithShape="1">
          <a:blip r:embed="rId1"/>
          <a:srcRect/>
          <a:stretch>
            <a:fillRect/>
          </a:stretch>
        </p:blipFill>
        <p:spPr>
          <a:xfrm>
            <a:off x="551383" y="1715642"/>
            <a:ext cx="11161241" cy="461010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2635" name="Shape 2635"/>
        <p:cNvGrpSpPr/>
        <p:nvPr/>
      </p:nvGrpSpPr>
      <p:grpSpPr>
        <a:xfrm>
          <a:off x="0" y="0"/>
          <a:ext cx="0" cy="0"/>
          <a:chOff x="0" y="0"/>
          <a:chExt cx="0" cy="0"/>
        </a:xfrm>
      </p:grpSpPr>
      <p:sp>
        <p:nvSpPr>
          <p:cNvPr id="2636" name="Google Shape;2636;p27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 – cross join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637" name="Google Shape;2637;p270"/>
          <p:cNvSpPr/>
          <p:nvPr/>
        </p:nvSpPr>
        <p:spPr>
          <a:xfrm>
            <a:off x="407368" y="621524"/>
            <a:ext cx="1144927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38" name="Google Shape;2638;p270"/>
          <p:cNvSpPr/>
          <p:nvPr/>
        </p:nvSpPr>
        <p:spPr>
          <a:xfrm>
            <a:off x="407368" y="1628800"/>
            <a:ext cx="9067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 </a:t>
            </a:r>
            <a:r>
              <a:rPr lang="en-IN" sz="2000">
                <a:solidFill>
                  <a:srgbClr val="0077AA"/>
                </a:solidFill>
                <a:latin typeface="Arial" panose="020B0604020202020204"/>
                <a:ea typeface="Arial" panose="020B0604020202020204"/>
                <a:cs typeface="Arial" panose="020B0604020202020204"/>
                <a:sym typeface="Arial" panose="020B0604020202020204"/>
              </a:rPr>
              <a:t>CROSS JOIN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endParaRPr lang="en-IN" sz="2000">
              <a:solidFill>
                <a:srgbClr val="7F7F7F"/>
              </a:solidFill>
              <a:latin typeface="Arial" panose="020B0604020202020204"/>
              <a:ea typeface="Arial" panose="020B0604020202020204"/>
              <a:cs typeface="Arial" panose="020B0604020202020204"/>
              <a:sym typeface="Arial" panose="020B0604020202020204"/>
            </a:endParaRPr>
          </a:p>
        </p:txBody>
      </p:sp>
      <p:sp>
        <p:nvSpPr>
          <p:cNvPr id="2639" name="Google Shape;2639;p270"/>
          <p:cNvSpPr/>
          <p:nvPr/>
        </p:nvSpPr>
        <p:spPr>
          <a:xfrm>
            <a:off x="187370" y="3933056"/>
            <a:ext cx="4545540"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envelope </a:t>
            </a:r>
            <a:r>
              <a:rPr lang="en-IN" sz="1800">
                <a:solidFill>
                  <a:srgbClr val="945D4A"/>
                </a:solidFill>
                <a:latin typeface="Arial" panose="020B0604020202020204"/>
                <a:ea typeface="Arial" panose="020B0604020202020204"/>
                <a:cs typeface="Arial" panose="020B0604020202020204"/>
                <a:sym typeface="Arial" panose="020B0604020202020204"/>
              </a:rPr>
              <a:t>CROSS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JOIN</a:t>
            </a:r>
            <a:r>
              <a:rPr lang="en-IN" sz="1800">
                <a:solidFill>
                  <a:schemeClr val="dk1"/>
                </a:solidFill>
                <a:latin typeface="Arial" panose="020B0604020202020204"/>
                <a:ea typeface="Arial" panose="020B0604020202020204"/>
                <a:cs typeface="Arial" panose="020B0604020202020204"/>
                <a:sym typeface="Arial" panose="020B0604020202020204"/>
              </a:rPr>
              <a:t> docs;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2640" name="Google Shape;2640;p270"/>
          <p:cNvPicPr preferRelativeResize="0"/>
          <p:nvPr/>
        </p:nvPicPr>
        <p:blipFill rotWithShape="1">
          <a:blip r:embed="rId1"/>
          <a:srcRect/>
          <a:stretch>
            <a:fillRect/>
          </a:stretch>
        </p:blipFill>
        <p:spPr>
          <a:xfrm>
            <a:off x="6933339" y="2159216"/>
            <a:ext cx="4835718" cy="2716235"/>
          </a:xfrm>
          <a:prstGeom prst="rect">
            <a:avLst/>
          </a:prstGeom>
          <a:noFill/>
          <a:ln>
            <a:noFill/>
          </a:ln>
        </p:spPr>
      </p:pic>
      <p:pic>
        <p:nvPicPr>
          <p:cNvPr id="2641" name="Google Shape;2641;p270"/>
          <p:cNvPicPr preferRelativeResize="0"/>
          <p:nvPr/>
        </p:nvPicPr>
        <p:blipFill rotWithShape="1">
          <a:blip r:embed="rId2"/>
          <a:srcRect/>
          <a:stretch>
            <a:fillRect/>
          </a:stretch>
        </p:blipFill>
        <p:spPr>
          <a:xfrm>
            <a:off x="187370" y="4501323"/>
            <a:ext cx="4835718" cy="2024021"/>
          </a:xfrm>
          <a:prstGeom prst="rect">
            <a:avLst/>
          </a:prstGeom>
          <a:noFill/>
          <a:ln>
            <a:noFill/>
          </a:ln>
        </p:spPr>
      </p:pic>
      <p:pic>
        <p:nvPicPr>
          <p:cNvPr id="2642" name="Google Shape;2642;p270"/>
          <p:cNvPicPr preferRelativeResize="0"/>
          <p:nvPr/>
        </p:nvPicPr>
        <p:blipFill rotWithShape="1">
          <a:blip r:embed="rId3"/>
          <a:srcRect/>
          <a:stretch>
            <a:fillRect/>
          </a:stretch>
        </p:blipFill>
        <p:spPr>
          <a:xfrm>
            <a:off x="263352" y="2708920"/>
            <a:ext cx="1631871" cy="861757"/>
          </a:xfrm>
          <a:prstGeom prst="rect">
            <a:avLst/>
          </a:prstGeom>
          <a:noFill/>
          <a:ln>
            <a:noFill/>
          </a:ln>
        </p:spPr>
      </p:pic>
      <p:pic>
        <p:nvPicPr>
          <p:cNvPr id="2643" name="Google Shape;2643;p270"/>
          <p:cNvPicPr preferRelativeResize="0"/>
          <p:nvPr/>
        </p:nvPicPr>
        <p:blipFill rotWithShape="1">
          <a:blip r:embed="rId4"/>
          <a:srcRect/>
          <a:stretch>
            <a:fillRect/>
          </a:stretch>
        </p:blipFill>
        <p:spPr>
          <a:xfrm>
            <a:off x="3416362" y="2714141"/>
            <a:ext cx="2074685" cy="858875"/>
          </a:xfrm>
          <a:prstGeom prst="rect">
            <a:avLst/>
          </a:prstGeom>
          <a:noFill/>
          <a:ln>
            <a:noFill/>
          </a:ln>
        </p:spPr>
      </p:pic>
      <p:sp>
        <p:nvSpPr>
          <p:cNvPr id="2644" name="Google Shape;2644;p270"/>
          <p:cNvSpPr txBox="1"/>
          <p:nvPr/>
        </p:nvSpPr>
        <p:spPr>
          <a:xfrm>
            <a:off x="191344" y="2298358"/>
            <a:ext cx="150149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a:solidFill>
                  <a:schemeClr val="dk1"/>
                </a:solidFill>
                <a:latin typeface="Arial" panose="020B0604020202020204"/>
                <a:ea typeface="Arial" panose="020B0604020202020204"/>
                <a:cs typeface="Arial" panose="020B0604020202020204"/>
                <a:sym typeface="Arial" panose="020B0604020202020204"/>
              </a:rPr>
              <a:t>envelope </a:t>
            </a:r>
            <a:r>
              <a:rPr lang="en-IN" sz="1600" b="1">
                <a:solidFill>
                  <a:srgbClr val="0077AA"/>
                </a:solidFill>
                <a:latin typeface="Arial" panose="020B0604020202020204"/>
                <a:ea typeface="Arial" panose="020B0604020202020204"/>
                <a:cs typeface="Arial" panose="020B0604020202020204"/>
                <a:sym typeface="Arial" panose="020B0604020202020204"/>
              </a:rPr>
              <a:t>Table </a:t>
            </a:r>
            <a:endParaRPr sz="1600" b="1">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645" name="Google Shape;2645;p270"/>
          <p:cNvSpPr txBox="1"/>
          <p:nvPr/>
        </p:nvSpPr>
        <p:spPr>
          <a:xfrm>
            <a:off x="3340380" y="2298358"/>
            <a:ext cx="117144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a:solidFill>
                  <a:schemeClr val="dk1"/>
                </a:solidFill>
                <a:latin typeface="Arial" panose="020B0604020202020204"/>
                <a:ea typeface="Arial" panose="020B0604020202020204"/>
                <a:cs typeface="Arial" panose="020B0604020202020204"/>
                <a:sym typeface="Arial" panose="020B0604020202020204"/>
              </a:rPr>
              <a:t>docs </a:t>
            </a:r>
            <a:r>
              <a:rPr lang="en-IN" sz="1600" b="1">
                <a:solidFill>
                  <a:srgbClr val="0077AA"/>
                </a:solidFill>
                <a:latin typeface="Arial" panose="020B0604020202020204"/>
                <a:ea typeface="Arial" panose="020B0604020202020204"/>
                <a:cs typeface="Arial" panose="020B0604020202020204"/>
                <a:sym typeface="Arial" panose="020B0604020202020204"/>
              </a:rPr>
              <a:t>Table </a:t>
            </a:r>
            <a:endParaRPr sz="1600" b="1">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330" name="Shape 330"/>
        <p:cNvGrpSpPr/>
        <p:nvPr/>
      </p:nvGrpSpPr>
      <p:grpSpPr>
        <a:xfrm>
          <a:off x="0" y="0"/>
          <a:ext cx="0" cy="0"/>
          <a:chOff x="0" y="0"/>
          <a:chExt cx="0" cy="0"/>
        </a:xfrm>
      </p:grpSpPr>
      <p:sp>
        <p:nvSpPr>
          <p:cNvPr id="331" name="Google Shape;331;p27"/>
          <p:cNvSpPr txBox="1"/>
          <p:nvPr/>
        </p:nvSpPr>
        <p:spPr>
          <a:xfrm>
            <a:off x="1676400" y="2133600"/>
            <a:ext cx="8839200" cy="838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data?</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332" name="Google Shape;332;p27"/>
          <p:cNvPicPr preferRelativeResize="0"/>
          <p:nvPr/>
        </p:nvPicPr>
        <p:blipFill rotWithShape="1">
          <a:blip r:embed="rId1"/>
          <a:srcRect/>
          <a:stretch>
            <a:fillRect/>
          </a:stretch>
        </p:blipFill>
        <p:spPr>
          <a:xfrm>
            <a:off x="1981200" y="2957689"/>
            <a:ext cx="8153400" cy="3406422"/>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2649" name="Shape 2649"/>
        <p:cNvGrpSpPr/>
        <p:nvPr/>
      </p:nvGrpSpPr>
      <p:grpSpPr>
        <a:xfrm>
          <a:off x="0" y="0"/>
          <a:ext cx="0" cy="0"/>
          <a:chOff x="0" y="0"/>
          <a:chExt cx="0" cy="0"/>
        </a:xfrm>
      </p:grpSpPr>
      <p:sp>
        <p:nvSpPr>
          <p:cNvPr id="2650" name="Google Shape;2650;p271"/>
          <p:cNvSpPr txBox="1"/>
          <p:nvPr/>
        </p:nvSpPr>
        <p:spPr>
          <a:xfrm>
            <a:off x="1199141" y="2114582"/>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equi join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2651" name="Google Shape;2651;p271"/>
          <p:cNvPicPr preferRelativeResize="0"/>
          <p:nvPr/>
        </p:nvPicPr>
        <p:blipFill rotWithShape="1">
          <a:blip r:embed="rId1"/>
          <a:srcRect/>
          <a:stretch>
            <a:fillRect/>
          </a:stretch>
        </p:blipFill>
        <p:spPr>
          <a:xfrm>
            <a:off x="1524000" y="188640"/>
            <a:ext cx="9144000" cy="1981200"/>
          </a:xfrm>
          <a:prstGeom prst="rect">
            <a:avLst/>
          </a:prstGeom>
          <a:noFill/>
          <a:ln>
            <a:noFill/>
          </a:ln>
        </p:spPr>
      </p:pic>
      <p:sp>
        <p:nvSpPr>
          <p:cNvPr id="2652" name="Google Shape;2652;p271"/>
          <p:cNvSpPr/>
          <p:nvPr/>
        </p:nvSpPr>
        <p:spPr>
          <a:xfrm>
            <a:off x="407368" y="3283866"/>
            <a:ext cx="11305256"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An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equi</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join / Inner Join </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a join with a join condition containing an equality operator.  An equijoin returns only those rows that have equivalent values for the specified columns. Rows that match remain in the result, those that don't are rejected. The match condition is commonly called the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join</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condition</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equi</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join / Inner Join</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returns rows when there is at least one match in both tables.</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grpSp>
        <p:nvGrpSpPr>
          <p:cNvPr id="2653" name="Google Shape;2653;p271"/>
          <p:cNvGrpSpPr/>
          <p:nvPr/>
        </p:nvGrpSpPr>
        <p:grpSpPr>
          <a:xfrm>
            <a:off x="407368" y="5169966"/>
            <a:ext cx="11305256" cy="923330"/>
            <a:chOff x="407368" y="5169966"/>
            <a:chExt cx="11305256" cy="923330"/>
          </a:xfrm>
        </p:grpSpPr>
        <p:sp>
          <p:nvSpPr>
            <p:cNvPr id="2654" name="Google Shape;2654;p271"/>
            <p:cNvSpPr txBox="1"/>
            <p:nvPr/>
          </p:nvSpPr>
          <p:spPr>
            <a:xfrm>
              <a:off x="407368" y="5169966"/>
              <a:ext cx="1130525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result of R(A</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7F7F7F"/>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A</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&lt;join condition&gt;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S(B</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7F7F7F"/>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B</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m</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a relation Q with degree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 + m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attributes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Q(A</a:t>
              </a:r>
              <a:r>
                <a:rPr lang="en-IN" sz="1800" b="1"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a:t>
              </a:r>
              <a:r>
                <a:rPr lang="en-IN" sz="1800" b="1"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rgbClr val="7F7F7F"/>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A</a:t>
              </a:r>
              <a:r>
                <a:rPr lang="en-IN" sz="1800" b="1"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a:t>
              </a:r>
              <a:r>
                <a:rPr lang="en-IN" sz="1800" b="1"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a:t>
              </a:r>
              <a:r>
                <a:rPr lang="en-IN" sz="1800" b="1"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rgbClr val="7F7F7F"/>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B</a:t>
              </a:r>
              <a:r>
                <a:rPr lang="en-IN" sz="1800" b="1"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m</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in that order</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Q has one tuple for each combination of tuples—one from R and one from S—whenever the combination satisfies the join condition.</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655" name="Google Shape;2655;p271"/>
            <p:cNvSpPr/>
            <p:nvPr/>
          </p:nvSpPr>
          <p:spPr>
            <a:xfrm rot="-5400000">
              <a:off x="3828618" y="5266426"/>
              <a:ext cx="142275" cy="216024"/>
            </a:xfrm>
            <a:prstGeom prst="flowChartCollate">
              <a:avLst/>
            </a:prstGeom>
            <a:no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2659" name="Shape 2659"/>
        <p:cNvGrpSpPr/>
        <p:nvPr/>
      </p:nvGrpSpPr>
      <p:grpSpPr>
        <a:xfrm>
          <a:off x="0" y="0"/>
          <a:ext cx="0" cy="0"/>
          <a:chOff x="0" y="0"/>
          <a:chExt cx="0" cy="0"/>
        </a:xfrm>
      </p:grpSpPr>
      <p:sp>
        <p:nvSpPr>
          <p:cNvPr id="2660" name="Google Shape;2660;p272"/>
          <p:cNvSpPr/>
          <p:nvPr/>
        </p:nvSpPr>
        <p:spPr>
          <a:xfrm>
            <a:off x="479376" y="764704"/>
            <a:ext cx="112332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following table illustrates the inner join of two tables </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(AC-1, AC-2, AC-3, AC-4, AC-5) and </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1800" baseline="-25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(C-1, C-2, C-3, C-4). The result includes rows: (2,A), (3,B), and (4,C) as they have the same patterns.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pic>
        <p:nvPicPr>
          <p:cNvPr id="2661" name="Google Shape;2661;p272"/>
          <p:cNvPicPr preferRelativeResize="0"/>
          <p:nvPr/>
        </p:nvPicPr>
        <p:blipFill rotWithShape="1">
          <a:blip r:embed="rId1"/>
          <a:srcRect/>
          <a:stretch>
            <a:fillRect/>
          </a:stretch>
        </p:blipFill>
        <p:spPr>
          <a:xfrm>
            <a:off x="503040" y="1841315"/>
            <a:ext cx="11137576" cy="4612021"/>
          </a:xfrm>
          <a:prstGeom prst="rect">
            <a:avLst/>
          </a:prstGeom>
          <a:noFill/>
          <a:ln>
            <a:noFill/>
          </a:ln>
        </p:spPr>
      </p:pic>
      <p:sp>
        <p:nvSpPr>
          <p:cNvPr id="2662" name="Google Shape;2662;p272"/>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equi join example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2666" name="Shape 2666"/>
        <p:cNvGrpSpPr/>
        <p:nvPr/>
      </p:nvGrpSpPr>
      <p:grpSpPr>
        <a:xfrm>
          <a:off x="0" y="0"/>
          <a:ext cx="0" cy="0"/>
          <a:chOff x="0" y="0"/>
          <a:chExt cx="0" cy="0"/>
        </a:xfrm>
      </p:grpSpPr>
      <p:sp>
        <p:nvSpPr>
          <p:cNvPr id="2667" name="Google Shape;2667;p273"/>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inner join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668" name="Google Shape;2668;p273"/>
          <p:cNvSpPr/>
          <p:nvPr/>
        </p:nvSpPr>
        <p:spPr>
          <a:xfrm>
            <a:off x="407368" y="3283866"/>
            <a:ext cx="1130525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inner join is one of the most commonly used joins in SQL. The inner join clause allows you to query data from two or more related tables.</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2673" name="Shape 2673"/>
        <p:cNvGrpSpPr/>
        <p:nvPr/>
      </p:nvGrpSpPr>
      <p:grpSpPr>
        <a:xfrm>
          <a:off x="0" y="0"/>
          <a:ext cx="0" cy="0"/>
          <a:chOff x="0" y="0"/>
          <a:chExt cx="0" cy="0"/>
        </a:xfrm>
      </p:grpSpPr>
      <p:pic>
        <p:nvPicPr>
          <p:cNvPr id="2674" name="Google Shape;2674;p274"/>
          <p:cNvPicPr preferRelativeResize="0"/>
          <p:nvPr/>
        </p:nvPicPr>
        <p:blipFill rotWithShape="1">
          <a:blip r:embed="rId1"/>
          <a:srcRect/>
          <a:stretch>
            <a:fillRect/>
          </a:stretch>
        </p:blipFill>
        <p:spPr>
          <a:xfrm>
            <a:off x="4750002" y="5377071"/>
            <a:ext cx="7416824" cy="1480928"/>
          </a:xfrm>
          <a:prstGeom prst="rect">
            <a:avLst/>
          </a:prstGeom>
          <a:noFill/>
          <a:ln>
            <a:noFill/>
          </a:ln>
        </p:spPr>
      </p:pic>
      <p:sp>
        <p:nvSpPr>
          <p:cNvPr id="2675" name="Google Shape;2675;p27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 – inner join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676" name="Google Shape;2676;p274"/>
          <p:cNvSpPr/>
          <p:nvPr/>
        </p:nvSpPr>
        <p:spPr>
          <a:xfrm>
            <a:off x="335360" y="838201"/>
            <a:ext cx="115212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INNER JOIN selects all rows from both participating tables as long as there is a match between the columns. An SQL INNER JOIN is same as JOIN clause, combining rows from two or more tables.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77" name="Google Shape;2677;p274"/>
          <p:cNvSpPr/>
          <p:nvPr/>
        </p:nvSpPr>
        <p:spPr>
          <a:xfrm>
            <a:off x="335360" y="1628800"/>
            <a:ext cx="115212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[INNER] JOIN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ON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678" name="Google Shape;2678;p274"/>
          <p:cNvSpPr/>
          <p:nvPr/>
        </p:nvSpPr>
        <p:spPr>
          <a:xfrm>
            <a:off x="335360" y="76200"/>
            <a:ext cx="5760640" cy="646331"/>
          </a:xfrm>
          <a:prstGeom prst="rect">
            <a:avLst/>
          </a:prstGeom>
          <a:solidFill>
            <a:srgbClr val="FEFAE8"/>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3F3F3F"/>
                </a:solidFill>
                <a:latin typeface="Arial" panose="020B0604020202020204"/>
                <a:ea typeface="Arial" panose="020B0604020202020204"/>
                <a:cs typeface="Arial" panose="020B0604020202020204"/>
                <a:sym typeface="Arial" panose="020B0604020202020204"/>
              </a:rPr>
              <a:t>INNER JOIN returns rows when there is at least one match in both tables.</a:t>
            </a:r>
            <a:endParaRPr lang="en-IN" sz="1800">
              <a:solidFill>
                <a:srgbClr val="3F3F3F"/>
              </a:solidFill>
              <a:latin typeface="Arial" panose="020B0604020202020204"/>
              <a:ea typeface="Arial" panose="020B0604020202020204"/>
              <a:cs typeface="Arial" panose="020B0604020202020204"/>
              <a:sym typeface="Arial" panose="020B0604020202020204"/>
            </a:endParaRPr>
          </a:p>
        </p:txBody>
      </p:sp>
      <p:sp>
        <p:nvSpPr>
          <p:cNvPr id="2679" name="Google Shape;2679;p274"/>
          <p:cNvSpPr/>
          <p:nvPr/>
        </p:nvSpPr>
        <p:spPr>
          <a:xfrm>
            <a:off x="263352" y="2132856"/>
            <a:ext cx="1137726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employee </a:t>
            </a:r>
            <a:r>
              <a:rPr lang="en-IN" sz="1800">
                <a:solidFill>
                  <a:srgbClr val="7F7F7F"/>
                </a:solidFill>
                <a:latin typeface="Arial" panose="020B0604020202020204"/>
                <a:ea typeface="Arial" panose="020B0604020202020204"/>
                <a:cs typeface="Arial" panose="020B0604020202020204"/>
                <a:sym typeface="Arial" panose="020B0604020202020204"/>
              </a:rPr>
              <a:t>emp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INNER</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JOIN</a:t>
            </a:r>
            <a:r>
              <a:rPr lang="en-IN" sz="1800">
                <a:solidFill>
                  <a:schemeClr val="dk1"/>
                </a:solidFill>
                <a:latin typeface="Arial" panose="020B0604020202020204"/>
                <a:ea typeface="Arial" panose="020B0604020202020204"/>
                <a:cs typeface="Arial" panose="020B0604020202020204"/>
                <a:sym typeface="Arial" panose="020B0604020202020204"/>
              </a:rPr>
              <a:t> qualification </a:t>
            </a:r>
            <a:r>
              <a:rPr lang="en-IN" sz="1800">
                <a:solidFill>
                  <a:srgbClr val="7F7F7F"/>
                </a:solidFill>
                <a:latin typeface="Arial" panose="020B0604020202020204"/>
                <a:ea typeface="Arial" panose="020B0604020202020204"/>
                <a:cs typeface="Arial" panose="020B0604020202020204"/>
                <a:sym typeface="Arial" panose="020B0604020202020204"/>
              </a:rPr>
              <a:t>quali</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emp</a:t>
            </a:r>
            <a:r>
              <a:rPr lang="en-IN" sz="1800">
                <a:solidFill>
                  <a:schemeClr val="dk1"/>
                </a:solidFill>
                <a:latin typeface="Arial" panose="020B0604020202020204"/>
                <a:ea typeface="Arial" panose="020B0604020202020204"/>
                <a:cs typeface="Arial" panose="020B0604020202020204"/>
                <a:sym typeface="Arial" panose="020B0604020202020204"/>
              </a:rPr>
              <a:t>.id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quali</a:t>
            </a:r>
            <a:r>
              <a:rPr lang="en-IN" sz="1800">
                <a:solidFill>
                  <a:schemeClr val="dk1"/>
                </a:solidFill>
                <a:latin typeface="Arial" panose="020B0604020202020204"/>
                <a:ea typeface="Arial" panose="020B0604020202020204"/>
                <a:cs typeface="Arial" panose="020B0604020202020204"/>
                <a:sym typeface="Arial" panose="020B0604020202020204"/>
              </a:rPr>
              <a:t>.employeeid;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2683" name="Shape 2683"/>
        <p:cNvGrpSpPr/>
        <p:nvPr/>
      </p:nvGrpSpPr>
      <p:grpSpPr>
        <a:xfrm>
          <a:off x="0" y="0"/>
          <a:ext cx="0" cy="0"/>
          <a:chOff x="0" y="0"/>
          <a:chExt cx="0" cy="0"/>
        </a:xfrm>
      </p:grpSpPr>
      <p:sp>
        <p:nvSpPr>
          <p:cNvPr id="2684" name="Google Shape;2684;p275"/>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natural join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2688" name="Shape 2688"/>
        <p:cNvGrpSpPr/>
        <p:nvPr/>
      </p:nvGrpSpPr>
      <p:grpSpPr>
        <a:xfrm>
          <a:off x="0" y="0"/>
          <a:ext cx="0" cy="0"/>
          <a:chOff x="0" y="0"/>
          <a:chExt cx="0" cy="0"/>
        </a:xfrm>
      </p:grpSpPr>
      <p:sp>
        <p:nvSpPr>
          <p:cNvPr id="2689" name="Google Shape;2689;p276"/>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 – natural join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690" name="Google Shape;2690;p276"/>
          <p:cNvSpPr/>
          <p:nvPr/>
        </p:nvSpPr>
        <p:spPr>
          <a:xfrm>
            <a:off x="191344" y="1124744"/>
            <a:ext cx="104004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a:t>
            </a:r>
            <a:r>
              <a:rPr lang="en-IN" sz="1800">
                <a:solidFill>
                  <a:srgbClr val="C74C49"/>
                </a:solidFill>
                <a:latin typeface="Arial" panose="020B0604020202020204"/>
                <a:ea typeface="Arial" panose="020B0604020202020204"/>
                <a:cs typeface="Arial" panose="020B0604020202020204"/>
                <a:sym typeface="Arial" panose="020B0604020202020204"/>
              </a:rPr>
              <a:t>NATURAL JOIN </a:t>
            </a:r>
            <a:r>
              <a:rPr lang="en-IN" sz="1800">
                <a:solidFill>
                  <a:schemeClr val="dk1"/>
                </a:solidFill>
                <a:latin typeface="Arial" panose="020B0604020202020204"/>
                <a:ea typeface="Arial" panose="020B0604020202020204"/>
                <a:cs typeface="Arial" panose="020B0604020202020204"/>
                <a:sym typeface="Arial" panose="020B0604020202020204"/>
              </a:rPr>
              <a:t>is such a join that performs the same task as an </a:t>
            </a:r>
            <a:r>
              <a:rPr lang="en-IN" sz="1800">
                <a:solidFill>
                  <a:srgbClr val="C74C49"/>
                </a:solidFill>
                <a:latin typeface="Arial" panose="020B0604020202020204"/>
                <a:ea typeface="Arial" panose="020B0604020202020204"/>
                <a:cs typeface="Arial" panose="020B0604020202020204"/>
                <a:sym typeface="Arial" panose="020B0604020202020204"/>
              </a:rPr>
              <a:t>INNER JOIN</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91" name="Google Shape;2691;p276"/>
          <p:cNvSpPr/>
          <p:nvPr/>
        </p:nvSpPr>
        <p:spPr>
          <a:xfrm>
            <a:off x="191344" y="1657794"/>
            <a:ext cx="89916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NATURAL [INNER] JOIN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 </a:t>
            </a:r>
            <a:r>
              <a:rPr lang="en-IN" sz="2000">
                <a:solidFill>
                  <a:srgbClr val="0077AA"/>
                </a:solidFill>
                <a:latin typeface="Arial" panose="020B0604020202020204"/>
                <a:ea typeface="Arial" panose="020B0604020202020204"/>
                <a:cs typeface="Arial" panose="020B0604020202020204"/>
                <a:sym typeface="Arial" panose="020B0604020202020204"/>
              </a:rPr>
              <a:t>NATURAL [INNER] JOIN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692" name="Google Shape;2692;p276"/>
          <p:cNvSpPr/>
          <p:nvPr/>
        </p:nvSpPr>
        <p:spPr>
          <a:xfrm>
            <a:off x="191344" y="2278238"/>
            <a:ext cx="8991600"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emp </a:t>
            </a:r>
            <a:r>
              <a:rPr lang="en-IN" sz="1800">
                <a:solidFill>
                  <a:srgbClr val="945D4A"/>
                </a:solidFill>
                <a:latin typeface="Arial" panose="020B0604020202020204"/>
                <a:ea typeface="Arial" panose="020B0604020202020204"/>
                <a:cs typeface="Arial" panose="020B0604020202020204"/>
                <a:sym typeface="Arial" panose="020B0604020202020204"/>
              </a:rPr>
              <a:t>NATURAL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JOIN</a:t>
            </a:r>
            <a:r>
              <a:rPr lang="en-IN" sz="1800">
                <a:solidFill>
                  <a:schemeClr val="dk1"/>
                </a:solidFill>
                <a:latin typeface="Arial" panose="020B0604020202020204"/>
                <a:ea typeface="Arial" panose="020B0604020202020204"/>
                <a:cs typeface="Arial" panose="020B0604020202020204"/>
                <a:sym typeface="Arial" panose="020B0604020202020204"/>
              </a:rPr>
              <a:t> dept;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693" name="Google Shape;2693;p276"/>
          <p:cNvSpPr/>
          <p:nvPr/>
        </p:nvSpPr>
        <p:spPr>
          <a:xfrm>
            <a:off x="191344" y="2798768"/>
            <a:ext cx="11665296" cy="1754326"/>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The associated tables have one or more pairs of identically column-names.</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The columns must be of the same name.</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The columns datatype may differ.</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Don't use ON / USING clause in a NATURAL JOIN.</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When this join condition gets applied always the duplicates of the common columns get eliminated from the result.</a:t>
            </a:r>
            <a:endParaRPr lang="en-IN" sz="1800">
              <a:solidFill>
                <a:srgbClr val="284249"/>
              </a:solidFill>
              <a:latin typeface="Arial" panose="020B0604020202020204"/>
              <a:ea typeface="Arial" panose="020B0604020202020204"/>
              <a:cs typeface="Arial" panose="020B0604020202020204"/>
              <a:sym typeface="Arial" panose="020B0604020202020204"/>
            </a:endParaRPr>
          </a:p>
        </p:txBody>
      </p:sp>
      <p:sp>
        <p:nvSpPr>
          <p:cNvPr id="2694" name="Google Shape;2694;p276"/>
          <p:cNvSpPr/>
          <p:nvPr/>
        </p:nvSpPr>
        <p:spPr>
          <a:xfrm>
            <a:off x="191344" y="5788195"/>
            <a:ext cx="670055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3F3F3F"/>
                </a:solidFill>
                <a:latin typeface="Arial" panose="020B0604020202020204"/>
                <a:ea typeface="Arial" panose="020B0604020202020204"/>
                <a:cs typeface="Arial" panose="020B0604020202020204"/>
                <a:sym typeface="Arial" panose="020B0604020202020204"/>
              </a:rPr>
              <a:t>If the column-names are not same, then NATURAL JOIN will work as CROSS JOIN.</a:t>
            </a:r>
            <a:endParaRPr lang="en-IN" sz="1800" b="1">
              <a:solidFill>
                <a:srgbClr val="3F3F3F"/>
              </a:solidFill>
              <a:latin typeface="Arial" panose="020B0604020202020204"/>
              <a:ea typeface="Arial" panose="020B0604020202020204"/>
              <a:cs typeface="Arial" panose="020B0604020202020204"/>
              <a:sym typeface="Arial" panose="020B0604020202020204"/>
            </a:endParaRPr>
          </a:p>
        </p:txBody>
      </p:sp>
      <p:sp>
        <p:nvSpPr>
          <p:cNvPr id="2695" name="Google Shape;2695;p276"/>
          <p:cNvSpPr/>
          <p:nvPr/>
        </p:nvSpPr>
        <p:spPr>
          <a:xfrm>
            <a:off x="263352" y="4715852"/>
            <a:ext cx="11665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6C86"/>
                </a:solidFill>
                <a:latin typeface="Arial" panose="020B0604020202020204"/>
                <a:ea typeface="Arial" panose="020B0604020202020204"/>
                <a:cs typeface="Arial" panose="020B0604020202020204"/>
                <a:sym typeface="Arial" panose="020B0604020202020204"/>
              </a:rPr>
              <a:t>A </a:t>
            </a:r>
            <a:r>
              <a:rPr lang="en-IN" sz="1800" b="1">
                <a:solidFill>
                  <a:srgbClr val="C74C49"/>
                </a:solidFill>
                <a:latin typeface="Arial" panose="020B0604020202020204"/>
                <a:ea typeface="Arial" panose="020B0604020202020204"/>
                <a:cs typeface="Arial" panose="020B0604020202020204"/>
                <a:sym typeface="Arial" panose="020B0604020202020204"/>
              </a:rPr>
              <a:t>NATURAL JOIN </a:t>
            </a:r>
            <a:r>
              <a:rPr lang="en-IN" sz="1800">
                <a:solidFill>
                  <a:srgbClr val="006C86"/>
                </a:solidFill>
                <a:latin typeface="Arial" panose="020B0604020202020204"/>
                <a:ea typeface="Arial" panose="020B0604020202020204"/>
                <a:cs typeface="Arial" panose="020B0604020202020204"/>
                <a:sym typeface="Arial" panose="020B0604020202020204"/>
              </a:rPr>
              <a:t>can be used with a </a:t>
            </a:r>
            <a:r>
              <a:rPr lang="en-IN" sz="1800" b="1">
                <a:solidFill>
                  <a:srgbClr val="C74C49"/>
                </a:solidFill>
                <a:latin typeface="Arial" panose="020B0604020202020204"/>
                <a:ea typeface="Arial" panose="020B0604020202020204"/>
                <a:cs typeface="Arial" panose="020B0604020202020204"/>
                <a:sym typeface="Arial" panose="020B0604020202020204"/>
              </a:rPr>
              <a:t>LEFT OUTER</a:t>
            </a:r>
            <a:r>
              <a:rPr lang="en-IN" sz="1800" b="1">
                <a:solidFill>
                  <a:srgbClr val="006C86"/>
                </a:solidFill>
                <a:latin typeface="Arial" panose="020B0604020202020204"/>
                <a:ea typeface="Arial" panose="020B0604020202020204"/>
                <a:cs typeface="Arial" panose="020B0604020202020204"/>
                <a:sym typeface="Arial" panose="020B0604020202020204"/>
              </a:rPr>
              <a:t> </a:t>
            </a:r>
            <a:r>
              <a:rPr lang="en-IN" sz="1800">
                <a:solidFill>
                  <a:srgbClr val="006C86"/>
                </a:solidFill>
                <a:latin typeface="Arial" panose="020B0604020202020204"/>
                <a:ea typeface="Arial" panose="020B0604020202020204"/>
                <a:cs typeface="Arial" panose="020B0604020202020204"/>
                <a:sym typeface="Arial" panose="020B0604020202020204"/>
              </a:rPr>
              <a:t>join</a:t>
            </a:r>
            <a:r>
              <a:rPr lang="en-IN" sz="1800" b="1">
                <a:solidFill>
                  <a:srgbClr val="006C86"/>
                </a:solidFill>
                <a:latin typeface="Arial" panose="020B0604020202020204"/>
                <a:ea typeface="Arial" panose="020B0604020202020204"/>
                <a:cs typeface="Arial" panose="020B0604020202020204"/>
                <a:sym typeface="Arial" panose="020B0604020202020204"/>
              </a:rPr>
              <a:t>, </a:t>
            </a:r>
            <a:r>
              <a:rPr lang="en-IN" sz="1800">
                <a:solidFill>
                  <a:srgbClr val="006C86"/>
                </a:solidFill>
                <a:latin typeface="Arial" panose="020B0604020202020204"/>
                <a:ea typeface="Arial" panose="020B0604020202020204"/>
                <a:cs typeface="Arial" panose="020B0604020202020204"/>
                <a:sym typeface="Arial" panose="020B0604020202020204"/>
              </a:rPr>
              <a:t>or</a:t>
            </a:r>
            <a:r>
              <a:rPr lang="en-IN" sz="1800" b="1">
                <a:solidFill>
                  <a:srgbClr val="006C86"/>
                </a:solidFill>
                <a:latin typeface="Arial" panose="020B0604020202020204"/>
                <a:ea typeface="Arial" panose="020B0604020202020204"/>
                <a:cs typeface="Arial" panose="020B0604020202020204"/>
                <a:sym typeface="Arial" panose="020B0604020202020204"/>
              </a:rPr>
              <a:t> </a:t>
            </a:r>
            <a:r>
              <a:rPr lang="en-IN" sz="1800">
                <a:solidFill>
                  <a:srgbClr val="006C86"/>
                </a:solidFill>
                <a:latin typeface="Arial" panose="020B0604020202020204"/>
                <a:ea typeface="Arial" panose="020B0604020202020204"/>
                <a:cs typeface="Arial" panose="020B0604020202020204"/>
                <a:sym typeface="Arial" panose="020B0604020202020204"/>
              </a:rPr>
              <a:t>a</a:t>
            </a:r>
            <a:r>
              <a:rPr lang="en-IN" sz="1800" b="1">
                <a:solidFill>
                  <a:srgbClr val="006C86"/>
                </a:solidFill>
                <a:latin typeface="Arial" panose="020B0604020202020204"/>
                <a:ea typeface="Arial" panose="020B0604020202020204"/>
                <a:cs typeface="Arial" panose="020B0604020202020204"/>
                <a:sym typeface="Arial" panose="020B0604020202020204"/>
              </a:rPr>
              <a:t> </a:t>
            </a:r>
            <a:r>
              <a:rPr lang="en-IN" sz="1800" b="1">
                <a:solidFill>
                  <a:srgbClr val="C74C49"/>
                </a:solidFill>
                <a:latin typeface="Arial" panose="020B0604020202020204"/>
                <a:ea typeface="Arial" panose="020B0604020202020204"/>
                <a:cs typeface="Arial" panose="020B0604020202020204"/>
                <a:sym typeface="Arial" panose="020B0604020202020204"/>
              </a:rPr>
              <a:t>RIGHT OUTER </a:t>
            </a:r>
            <a:r>
              <a:rPr lang="en-IN" sz="1800">
                <a:solidFill>
                  <a:srgbClr val="006C86"/>
                </a:solidFill>
                <a:latin typeface="Arial" panose="020B0604020202020204"/>
                <a:ea typeface="Arial" panose="020B0604020202020204"/>
                <a:cs typeface="Arial" panose="020B0604020202020204"/>
                <a:sym typeface="Arial" panose="020B0604020202020204"/>
              </a:rPr>
              <a:t>join.</a:t>
            </a:r>
            <a:endParaRPr lang="en-IN" sz="1800">
              <a:solidFill>
                <a:srgbClr val="006C86"/>
              </a:solidFill>
              <a:latin typeface="Arial" panose="020B0604020202020204"/>
              <a:ea typeface="Arial" panose="020B0604020202020204"/>
              <a:cs typeface="Arial" panose="020B0604020202020204"/>
              <a:sym typeface="Arial" panose="020B0604020202020204"/>
            </a:endParaRPr>
          </a:p>
        </p:txBody>
      </p:sp>
      <p:pic>
        <p:nvPicPr>
          <p:cNvPr id="2696" name="Google Shape;2696;p276"/>
          <p:cNvPicPr preferRelativeResize="0"/>
          <p:nvPr/>
        </p:nvPicPr>
        <p:blipFill rotWithShape="1">
          <a:blip r:embed="rId1"/>
          <a:srcRect/>
          <a:stretch>
            <a:fillRect/>
          </a:stretch>
        </p:blipFill>
        <p:spPr>
          <a:xfrm>
            <a:off x="7824192" y="5643276"/>
            <a:ext cx="3539893" cy="936170"/>
          </a:xfrm>
          <a:prstGeom prst="rect">
            <a:avLst/>
          </a:prstGeom>
          <a:noFill/>
          <a:ln>
            <a:noFill/>
          </a:ln>
        </p:spPr>
      </p:pic>
      <p:sp>
        <p:nvSpPr>
          <p:cNvPr id="2697" name="Google Shape;2697;p276"/>
          <p:cNvSpPr/>
          <p:nvPr/>
        </p:nvSpPr>
        <p:spPr>
          <a:xfrm>
            <a:off x="191344" y="205051"/>
            <a:ext cx="6336704"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3F3F3F"/>
                </a:solidFill>
                <a:latin typeface="Helvetica Neue" panose="020B0604020202020204"/>
                <a:ea typeface="Helvetica Neue" panose="020B0604020202020204"/>
                <a:cs typeface="Helvetica Neue" panose="020B0604020202020204"/>
                <a:sym typeface="Helvetica Neue" panose="020B0604020202020204"/>
              </a:rPr>
              <a:t>Joins two tables based on common column names. Hence one must confirm the common columns before using a NATURAL JOIN</a:t>
            </a:r>
            <a:endParaRPr lang="en-IN" sz="1600">
              <a:solidFill>
                <a:srgbClr val="3F3F3F"/>
              </a:solidFill>
              <a:latin typeface="Helvetica Neue" panose="020B0604020202020204"/>
              <a:ea typeface="Helvetica Neue" panose="020B0604020202020204"/>
              <a:cs typeface="Helvetica Neue" panose="020B0604020202020204"/>
              <a:sym typeface="Helvetica Neue" panose="020B0604020202020204"/>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2701" name="Shape 2701"/>
        <p:cNvGrpSpPr/>
        <p:nvPr/>
      </p:nvGrpSpPr>
      <p:grpSpPr>
        <a:xfrm>
          <a:off x="0" y="0"/>
          <a:ext cx="0" cy="0"/>
          <a:chOff x="0" y="0"/>
          <a:chExt cx="0" cy="0"/>
        </a:xfrm>
      </p:grpSpPr>
      <p:sp>
        <p:nvSpPr>
          <p:cNvPr id="2702" name="Google Shape;2702;p277"/>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simple join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703" name="Google Shape;2703;p277"/>
          <p:cNvSpPr/>
          <p:nvPr/>
        </p:nvSpPr>
        <p:spPr>
          <a:xfrm>
            <a:off x="2952728" y="3283866"/>
            <a:ext cx="685804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518592"/>
                </a:solidFill>
                <a:latin typeface="Palatino Linotype" panose="02040502050505030304"/>
                <a:ea typeface="Palatino Linotype" panose="02040502050505030304"/>
                <a:cs typeface="Palatino Linotype" panose="02040502050505030304"/>
                <a:sym typeface="Palatino Linotype" panose="02040502050505030304"/>
              </a:rPr>
              <a:t>TODO</a:t>
            </a:r>
            <a:endParaRPr lang="en-IN" sz="2000">
              <a:solidFill>
                <a:srgbClr val="518592"/>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2707" name="Shape 2707"/>
        <p:cNvGrpSpPr/>
        <p:nvPr/>
      </p:nvGrpSpPr>
      <p:grpSpPr>
        <a:xfrm>
          <a:off x="0" y="0"/>
          <a:ext cx="0" cy="0"/>
          <a:chOff x="0" y="0"/>
          <a:chExt cx="0" cy="0"/>
        </a:xfrm>
      </p:grpSpPr>
      <p:sp>
        <p:nvSpPr>
          <p:cNvPr id="2708" name="Google Shape;2708;p27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 – simple join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709" name="Google Shape;2709;p278"/>
          <p:cNvSpPr/>
          <p:nvPr/>
        </p:nvSpPr>
        <p:spPr>
          <a:xfrm>
            <a:off x="560784" y="838200"/>
            <a:ext cx="899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a:t>
            </a:r>
            <a:r>
              <a:rPr lang="en-IN" sz="1800">
                <a:solidFill>
                  <a:srgbClr val="C74C49"/>
                </a:solidFill>
                <a:latin typeface="Arial" panose="020B0604020202020204"/>
                <a:ea typeface="Arial" panose="020B0604020202020204"/>
                <a:cs typeface="Arial" panose="020B0604020202020204"/>
                <a:sym typeface="Arial" panose="020B0604020202020204"/>
              </a:rPr>
              <a:t>SIMPLE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74C49"/>
                </a:solidFill>
                <a:latin typeface="Arial" panose="020B0604020202020204"/>
                <a:ea typeface="Arial" panose="020B0604020202020204"/>
                <a:cs typeface="Arial" panose="020B0604020202020204"/>
                <a:sym typeface="Arial" panose="020B0604020202020204"/>
              </a:rPr>
              <a:t>JOIN</a:t>
            </a:r>
            <a:r>
              <a:rPr lang="en-IN" sz="1800">
                <a:solidFill>
                  <a:schemeClr val="dk1"/>
                </a:solidFill>
                <a:latin typeface="Arial" panose="020B0604020202020204"/>
                <a:ea typeface="Arial" panose="020B0604020202020204"/>
                <a:cs typeface="Arial" panose="020B0604020202020204"/>
                <a:sym typeface="Arial" panose="020B0604020202020204"/>
              </a:rPr>
              <a:t> is such a join that performs the same task as an </a:t>
            </a:r>
            <a:r>
              <a:rPr lang="en-IN" sz="1800">
                <a:solidFill>
                  <a:srgbClr val="C74C49"/>
                </a:solidFill>
                <a:latin typeface="Arial" panose="020B0604020202020204"/>
                <a:ea typeface="Arial" panose="020B0604020202020204"/>
                <a:cs typeface="Arial" panose="020B0604020202020204"/>
                <a:sym typeface="Arial" panose="020B0604020202020204"/>
              </a:rPr>
              <a:t>INNER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74C49"/>
                </a:solidFill>
                <a:latin typeface="Arial" panose="020B0604020202020204"/>
                <a:ea typeface="Arial" panose="020B0604020202020204"/>
                <a:cs typeface="Arial" panose="020B0604020202020204"/>
                <a:sym typeface="Arial" panose="020B0604020202020204"/>
              </a:rPr>
              <a:t>JOIN</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10" name="Google Shape;2710;p278"/>
          <p:cNvSpPr/>
          <p:nvPr/>
        </p:nvSpPr>
        <p:spPr>
          <a:xfrm>
            <a:off x="560784" y="1307069"/>
            <a:ext cx="10791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SIMPLE JOIN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USING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711" name="Google Shape;2711;p278"/>
          <p:cNvSpPr/>
          <p:nvPr/>
        </p:nvSpPr>
        <p:spPr>
          <a:xfrm>
            <a:off x="560784" y="2072044"/>
            <a:ext cx="8991600"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DD4A68"/>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 </a:t>
            </a:r>
            <a:r>
              <a:rPr lang="en-IN" sz="1800">
                <a:solidFill>
                  <a:srgbClr val="000000"/>
                </a:solidFill>
                <a:latin typeface="Arial" panose="020B0604020202020204"/>
                <a:ea typeface="Arial" panose="020B0604020202020204"/>
                <a:cs typeface="Arial" panose="020B0604020202020204"/>
                <a:sym typeface="Arial" panose="020B0604020202020204"/>
              </a:rPr>
              <a:t>emp </a:t>
            </a:r>
            <a:r>
              <a:rPr lang="en-IN" sz="1800">
                <a:solidFill>
                  <a:srgbClr val="945D4A"/>
                </a:solidFill>
                <a:latin typeface="Arial" panose="020B0604020202020204"/>
                <a:ea typeface="Arial" panose="020B0604020202020204"/>
                <a:cs typeface="Arial" panose="020B0604020202020204"/>
                <a:sym typeface="Arial" panose="020B0604020202020204"/>
              </a:rPr>
              <a:t>SIMPLE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JOIN</a:t>
            </a:r>
            <a:r>
              <a:rPr lang="en-IN" sz="1800">
                <a:solidFill>
                  <a:schemeClr val="dk1"/>
                </a:solidFill>
                <a:latin typeface="Arial" panose="020B0604020202020204"/>
                <a:ea typeface="Arial" panose="020B0604020202020204"/>
                <a:cs typeface="Arial" panose="020B0604020202020204"/>
                <a:sym typeface="Arial" panose="020B0604020202020204"/>
              </a:rPr>
              <a:t> dept </a:t>
            </a:r>
            <a:r>
              <a:rPr lang="en-IN" sz="1800">
                <a:solidFill>
                  <a:srgbClr val="DD4A68"/>
                </a:solidFill>
                <a:latin typeface="Arial" panose="020B0604020202020204"/>
                <a:ea typeface="Arial" panose="020B0604020202020204"/>
                <a:cs typeface="Arial" panose="020B0604020202020204"/>
                <a:sym typeface="Arial" panose="020B0604020202020204"/>
              </a:rPr>
              <a:t>USING</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deptno</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2715" name="Shape 2715"/>
        <p:cNvGrpSpPr/>
        <p:nvPr/>
      </p:nvGrpSpPr>
      <p:grpSpPr>
        <a:xfrm>
          <a:off x="0" y="0"/>
          <a:ext cx="0" cy="0"/>
          <a:chOff x="0" y="0"/>
          <a:chExt cx="0" cy="0"/>
        </a:xfrm>
      </p:grpSpPr>
      <p:sp>
        <p:nvSpPr>
          <p:cNvPr id="2716" name="Google Shape;2716;p279"/>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outer joins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717" name="Google Shape;2717;p279"/>
          <p:cNvSpPr/>
          <p:nvPr/>
        </p:nvSpPr>
        <p:spPr>
          <a:xfrm>
            <a:off x="407368" y="3283866"/>
            <a:ext cx="11377264"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rgbClr val="222222"/>
                </a:solidFill>
                <a:latin typeface="Palatino Linotype" panose="02040502050505030304"/>
                <a:ea typeface="Palatino Linotype" panose="02040502050505030304"/>
                <a:cs typeface="Palatino Linotype" panose="02040502050505030304"/>
                <a:sym typeface="Palatino Linotype" panose="02040502050505030304"/>
              </a:rPr>
              <a:t>In an outer join, along with rows that satisfy the matching criteria, we also include some or all rows that do not match the criteria.</a:t>
            </a:r>
            <a:endParaRPr sz="2000">
              <a:solidFill>
                <a:srgbClr val="518592"/>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2721" name="Shape 2721"/>
        <p:cNvGrpSpPr/>
        <p:nvPr/>
      </p:nvGrpSpPr>
      <p:grpSpPr>
        <a:xfrm>
          <a:off x="0" y="0"/>
          <a:ext cx="0" cy="0"/>
          <a:chOff x="0" y="0"/>
          <a:chExt cx="0" cy="0"/>
        </a:xfrm>
      </p:grpSpPr>
      <p:sp>
        <p:nvSpPr>
          <p:cNvPr id="2722" name="Google Shape;2722;p28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 – left outer join </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2723" name="Google Shape;2723;p280"/>
          <p:cNvPicPr preferRelativeResize="0"/>
          <p:nvPr/>
        </p:nvPicPr>
        <p:blipFill rotWithShape="1">
          <a:blip r:embed="rId1"/>
          <a:srcRect/>
          <a:stretch>
            <a:fillRect/>
          </a:stretch>
        </p:blipFill>
        <p:spPr>
          <a:xfrm>
            <a:off x="335360" y="3645024"/>
            <a:ext cx="9096996" cy="1695884"/>
          </a:xfrm>
          <a:prstGeom prst="rect">
            <a:avLst/>
          </a:prstGeom>
          <a:noFill/>
          <a:ln>
            <a:noFill/>
          </a:ln>
        </p:spPr>
      </p:pic>
      <p:sp>
        <p:nvSpPr>
          <p:cNvPr id="2724" name="Google Shape;2724;p280"/>
          <p:cNvSpPr/>
          <p:nvPr/>
        </p:nvSpPr>
        <p:spPr>
          <a:xfrm>
            <a:off x="335360" y="838200"/>
            <a:ext cx="115212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a:t>
            </a:r>
            <a:r>
              <a:rPr lang="en-IN" sz="1800">
                <a:solidFill>
                  <a:srgbClr val="C74C49"/>
                </a:solidFill>
                <a:latin typeface="Arial" panose="020B0604020202020204"/>
                <a:ea typeface="Arial" panose="020B0604020202020204"/>
                <a:cs typeface="Arial" panose="020B0604020202020204"/>
                <a:sym typeface="Arial" panose="020B0604020202020204"/>
              </a:rPr>
              <a:t>LEFT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74C49"/>
                </a:solidFill>
                <a:latin typeface="Arial" panose="020B0604020202020204"/>
                <a:ea typeface="Arial" panose="020B0604020202020204"/>
                <a:cs typeface="Arial" panose="020B0604020202020204"/>
                <a:sym typeface="Arial" panose="020B0604020202020204"/>
              </a:rPr>
              <a:t>JOIN</a:t>
            </a:r>
            <a:r>
              <a:rPr lang="en-IN" sz="1800">
                <a:solidFill>
                  <a:schemeClr val="dk1"/>
                </a:solidFill>
                <a:latin typeface="Arial" panose="020B0604020202020204"/>
                <a:ea typeface="Arial" panose="020B0604020202020204"/>
                <a:cs typeface="Arial" panose="020B0604020202020204"/>
                <a:sym typeface="Arial" panose="020B0604020202020204"/>
              </a:rPr>
              <a:t> keyword returns all rows from the left table (</a:t>
            </a:r>
            <a:r>
              <a:rPr lang="en-IN" sz="1800" b="1" i="1">
                <a:solidFill>
                  <a:schemeClr val="dk1"/>
                </a:solidFill>
                <a:latin typeface="Arial" panose="020B0604020202020204"/>
                <a:ea typeface="Arial" panose="020B0604020202020204"/>
                <a:cs typeface="Arial" panose="020B0604020202020204"/>
                <a:sym typeface="Arial" panose="020B0604020202020204"/>
              </a:rPr>
              <a:t>r</a:t>
            </a:r>
            <a:r>
              <a:rPr lang="en-IN" sz="1800" baseline="-25000">
                <a:solidFill>
                  <a:schemeClr val="dk1"/>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with the matching rows in the right table (</a:t>
            </a:r>
            <a:r>
              <a:rPr lang="en-IN" sz="1800" b="1" i="1">
                <a:solidFill>
                  <a:schemeClr val="dk1"/>
                </a:solidFill>
                <a:latin typeface="Arial" panose="020B0604020202020204"/>
                <a:ea typeface="Arial" panose="020B0604020202020204"/>
                <a:cs typeface="Arial" panose="020B0604020202020204"/>
                <a:sym typeface="Arial" panose="020B0604020202020204"/>
              </a:rPr>
              <a:t>r</a:t>
            </a:r>
            <a:r>
              <a:rPr lang="en-IN" sz="1800" baseline="-25000">
                <a:solidFill>
                  <a:schemeClr val="dk1"/>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b="1">
                <a:solidFill>
                  <a:schemeClr val="dk1"/>
                </a:solidFill>
                <a:latin typeface="Arial" panose="020B0604020202020204"/>
                <a:ea typeface="Arial" panose="020B0604020202020204"/>
                <a:cs typeface="Arial" panose="020B0604020202020204"/>
                <a:sym typeface="Arial" panose="020B0604020202020204"/>
              </a:rPr>
              <a:t>The result is NULL in the right side when there is no match.</a:t>
            </a:r>
            <a:endParaRPr lang="en-IN" sz="1800" b="1">
              <a:solidFill>
                <a:schemeClr val="dk1"/>
              </a:solidFill>
              <a:latin typeface="Arial" panose="020B0604020202020204"/>
              <a:ea typeface="Arial" panose="020B0604020202020204"/>
              <a:cs typeface="Arial" panose="020B0604020202020204"/>
              <a:sym typeface="Arial" panose="020B0604020202020204"/>
            </a:endParaRPr>
          </a:p>
        </p:txBody>
      </p:sp>
      <p:sp>
        <p:nvSpPr>
          <p:cNvPr id="2725" name="Google Shape;2725;p280"/>
          <p:cNvSpPr/>
          <p:nvPr/>
        </p:nvSpPr>
        <p:spPr>
          <a:xfrm>
            <a:off x="335360" y="1761531"/>
            <a:ext cx="115212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LEFT [OUTER ] JOIN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ON</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726" name="Google Shape;2726;p280"/>
          <p:cNvSpPr/>
          <p:nvPr/>
        </p:nvSpPr>
        <p:spPr>
          <a:xfrm>
            <a:off x="335360" y="2427172"/>
            <a:ext cx="113772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orders </a:t>
            </a:r>
            <a:r>
              <a:rPr lang="en-IN" sz="1800">
                <a:solidFill>
                  <a:srgbClr val="7F7F7F"/>
                </a:solidFill>
                <a:latin typeface="Arial" panose="020B0604020202020204"/>
                <a:ea typeface="Arial" panose="020B0604020202020204"/>
                <a:cs typeface="Arial" panose="020B0604020202020204"/>
                <a:sym typeface="Arial" panose="020B0604020202020204"/>
              </a:rPr>
              <a:t>ord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LEFT</a:t>
            </a:r>
            <a:r>
              <a:rPr lang="en-IN" sz="1800">
                <a:solidFill>
                  <a:srgbClr val="E0D612"/>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OUTER</a:t>
            </a:r>
            <a:r>
              <a:rPr lang="en-IN" sz="1800">
                <a:solidFill>
                  <a:srgbClr val="E0D612"/>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JOIN</a:t>
            </a:r>
            <a:r>
              <a:rPr lang="en-IN" sz="1800">
                <a:solidFill>
                  <a:srgbClr val="E0D612"/>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employee </a:t>
            </a:r>
            <a:r>
              <a:rPr lang="en-IN" sz="1800">
                <a:solidFill>
                  <a:srgbClr val="7F7F7F"/>
                </a:solidFill>
                <a:latin typeface="Arial" panose="020B0604020202020204"/>
                <a:ea typeface="Arial" panose="020B0604020202020204"/>
                <a:cs typeface="Arial" panose="020B0604020202020204"/>
                <a:sym typeface="Arial" panose="020B0604020202020204"/>
              </a:rPr>
              <a:t>emp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emp</a:t>
            </a:r>
            <a:r>
              <a:rPr lang="en-IN" sz="1800">
                <a:solidFill>
                  <a:schemeClr val="dk1"/>
                </a:solidFill>
                <a:latin typeface="Arial" panose="020B0604020202020204"/>
                <a:ea typeface="Arial" panose="020B0604020202020204"/>
                <a:cs typeface="Arial" panose="020B0604020202020204"/>
                <a:sym typeface="Arial" panose="020B0604020202020204"/>
              </a:rPr>
              <a:t>.id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ord</a:t>
            </a:r>
            <a:r>
              <a:rPr lang="en-IN" sz="1800">
                <a:solidFill>
                  <a:schemeClr val="dk1"/>
                </a:solidFill>
                <a:latin typeface="Arial" panose="020B0604020202020204"/>
                <a:ea typeface="Arial" panose="020B0604020202020204"/>
                <a:cs typeface="Arial" panose="020B0604020202020204"/>
                <a:sym typeface="Arial" panose="020B0604020202020204"/>
              </a:rPr>
              <a:t>.employeeid;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336" name="Shape 336"/>
        <p:cNvGrpSpPr/>
        <p:nvPr/>
      </p:nvGrpSpPr>
      <p:grpSpPr>
        <a:xfrm>
          <a:off x="0" y="0"/>
          <a:ext cx="0" cy="0"/>
          <a:chOff x="0" y="0"/>
          <a:chExt cx="0" cy="0"/>
        </a:xfrm>
      </p:grpSpPr>
      <p:sp>
        <p:nvSpPr>
          <p:cNvPr id="337" name="Google Shape;337;p28"/>
          <p:cNvSpPr/>
          <p:nvPr/>
        </p:nvSpPr>
        <p:spPr>
          <a:xfrm>
            <a:off x="239433" y="758315"/>
            <a:ext cx="11617207" cy="27392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Data is any facts that can be stored and that can be processed by a computer.</a:t>
            </a:r>
            <a:endParaRPr lang="en-IN" sz="2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Data can be in the form of </a:t>
            </a:r>
            <a:r>
              <a:rPr lang="en-IN" sz="2800">
                <a:solidFill>
                  <a:srgbClr val="284249"/>
                </a:solidFill>
                <a:latin typeface="Arial" panose="020B0604020202020204"/>
                <a:ea typeface="Arial" panose="020B0604020202020204"/>
                <a:cs typeface="Arial" panose="020B0604020202020204"/>
                <a:sym typeface="Arial" panose="020B0604020202020204"/>
              </a:rPr>
              <a:t>Text</a:t>
            </a:r>
            <a:r>
              <a:rPr lang="en-IN" sz="2800">
                <a:solidFill>
                  <a:schemeClr val="dk1"/>
                </a:solidFill>
                <a:latin typeface="Arial" panose="020B0604020202020204"/>
                <a:ea typeface="Arial" panose="020B0604020202020204"/>
                <a:cs typeface="Arial" panose="020B0604020202020204"/>
                <a:sym typeface="Arial" panose="020B0604020202020204"/>
              </a:rPr>
              <a:t> or </a:t>
            </a:r>
            <a:r>
              <a:rPr lang="en-IN" sz="2800">
                <a:solidFill>
                  <a:srgbClr val="284249"/>
                </a:solidFill>
                <a:latin typeface="Arial" panose="020B0604020202020204"/>
                <a:ea typeface="Arial" panose="020B0604020202020204"/>
                <a:cs typeface="Arial" panose="020B0604020202020204"/>
                <a:sym typeface="Arial" panose="020B0604020202020204"/>
              </a:rPr>
              <a:t>Multimedia</a:t>
            </a:r>
            <a:endParaRPr sz="3200">
              <a:solidFill>
                <a:srgbClr val="28424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e.g.</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284249"/>
              </a:buClr>
              <a:buSzPts val="2000"/>
              <a:buFont typeface="Arial" panose="020B0604020202020204"/>
              <a:buChar char="•"/>
            </a:pPr>
            <a:r>
              <a:rPr lang="en-IN" sz="2000">
                <a:solidFill>
                  <a:srgbClr val="284249"/>
                </a:solidFill>
                <a:latin typeface="Arial" panose="020B0604020202020204"/>
                <a:ea typeface="Arial" panose="020B0604020202020204"/>
                <a:cs typeface="Arial" panose="020B0604020202020204"/>
                <a:sym typeface="Arial" panose="020B0604020202020204"/>
              </a:rPr>
              <a:t>number</a:t>
            </a:r>
            <a:r>
              <a:rPr lang="en-IN" sz="2000" b="1">
                <a:solidFill>
                  <a:srgbClr val="284249"/>
                </a:solidFill>
                <a:latin typeface="Arial" panose="020B0604020202020204"/>
                <a:ea typeface="Arial" panose="020B0604020202020204"/>
                <a:cs typeface="Arial" panose="020B0604020202020204"/>
                <a:sym typeface="Arial" panose="020B0604020202020204"/>
              </a:rPr>
              <a:t>, </a:t>
            </a:r>
            <a:r>
              <a:rPr lang="en-IN" sz="2000">
                <a:solidFill>
                  <a:srgbClr val="284249"/>
                </a:solidFill>
                <a:latin typeface="Arial" panose="020B0604020202020204"/>
                <a:ea typeface="Arial" panose="020B0604020202020204"/>
                <a:cs typeface="Arial" panose="020B0604020202020204"/>
                <a:sym typeface="Arial" panose="020B0604020202020204"/>
              </a:rPr>
              <a:t>characters</a:t>
            </a:r>
            <a:r>
              <a:rPr lang="en-IN" sz="2000" b="1">
                <a:solidFill>
                  <a:srgbClr val="284249"/>
                </a:solidFill>
                <a:latin typeface="Arial" panose="020B0604020202020204"/>
                <a:ea typeface="Arial" panose="020B0604020202020204"/>
                <a:cs typeface="Arial" panose="020B0604020202020204"/>
                <a:sym typeface="Arial" panose="020B0604020202020204"/>
              </a:rPr>
              <a:t>, </a:t>
            </a:r>
            <a:r>
              <a:rPr lang="en-IN" sz="1600">
                <a:solidFill>
                  <a:srgbClr val="284249"/>
                </a:solidFill>
                <a:latin typeface="Arial" panose="020B0604020202020204"/>
                <a:ea typeface="Arial" panose="020B0604020202020204"/>
                <a:cs typeface="Arial" panose="020B0604020202020204"/>
                <a:sym typeface="Arial" panose="020B0604020202020204"/>
              </a:rPr>
              <a:t>or</a:t>
            </a:r>
            <a:r>
              <a:rPr lang="en-IN" sz="2000">
                <a:solidFill>
                  <a:srgbClr val="284249"/>
                </a:solidFill>
                <a:latin typeface="Arial" panose="020B0604020202020204"/>
                <a:ea typeface="Arial" panose="020B0604020202020204"/>
                <a:cs typeface="Arial" panose="020B0604020202020204"/>
                <a:sym typeface="Arial" panose="020B0604020202020204"/>
              </a:rPr>
              <a:t> symbol</a:t>
            </a:r>
            <a:endParaRPr lang="en-IN" sz="2000">
              <a:solidFill>
                <a:srgbClr val="284249"/>
              </a:solidFill>
              <a:latin typeface="Arial" panose="020B0604020202020204"/>
              <a:ea typeface="Arial" panose="020B0604020202020204"/>
              <a:cs typeface="Arial" panose="020B0604020202020204"/>
              <a:sym typeface="Arial" panose="020B0604020202020204"/>
            </a:endParaRPr>
          </a:p>
          <a:p>
            <a:pPr marL="457200" marR="0" lvl="0" indent="-406400" algn="l" rtl="0">
              <a:spcBef>
                <a:spcPts val="0"/>
              </a:spcBef>
              <a:spcAft>
                <a:spcPts val="0"/>
              </a:spcAft>
              <a:buClr>
                <a:schemeClr val="dk1"/>
              </a:buClr>
              <a:buSzPts val="800"/>
              <a:buFont typeface="Arial" panose="020B0604020202020204"/>
              <a:buNone/>
            </a:pPr>
            <a:endParaRPr sz="800" b="1">
              <a:solidFill>
                <a:srgbClr val="284249"/>
              </a:solidFill>
              <a:latin typeface="Arial" panose="020B0604020202020204"/>
              <a:ea typeface="Arial" panose="020B0604020202020204"/>
              <a:cs typeface="Arial" panose="020B0604020202020204"/>
              <a:sym typeface="Arial" panose="020B0604020202020204"/>
            </a:endParaRPr>
          </a:p>
          <a:p>
            <a:pPr marL="457200" marR="0" lvl="0" indent="-457200" algn="l" rtl="0">
              <a:spcBef>
                <a:spcPts val="0"/>
              </a:spcBef>
              <a:spcAft>
                <a:spcPts val="0"/>
              </a:spcAft>
              <a:buClr>
                <a:srgbClr val="284249"/>
              </a:buClr>
              <a:buSzPts val="2000"/>
              <a:buFont typeface="Arial" panose="020B0604020202020204"/>
              <a:buChar char="•"/>
            </a:pPr>
            <a:r>
              <a:rPr lang="en-IN" sz="2000">
                <a:solidFill>
                  <a:srgbClr val="284249"/>
                </a:solidFill>
                <a:latin typeface="Arial" panose="020B0604020202020204"/>
                <a:ea typeface="Arial" panose="020B0604020202020204"/>
                <a:cs typeface="Arial" panose="020B0604020202020204"/>
                <a:sym typeface="Arial" panose="020B0604020202020204"/>
              </a:rPr>
              <a:t>images</a:t>
            </a:r>
            <a:r>
              <a:rPr lang="en-IN" sz="2000" b="1">
                <a:solidFill>
                  <a:srgbClr val="284249"/>
                </a:solidFill>
                <a:latin typeface="Arial" panose="020B0604020202020204"/>
                <a:ea typeface="Arial" panose="020B0604020202020204"/>
                <a:cs typeface="Arial" panose="020B0604020202020204"/>
                <a:sym typeface="Arial" panose="020B0604020202020204"/>
              </a:rPr>
              <a:t>, </a:t>
            </a:r>
            <a:r>
              <a:rPr lang="en-IN" sz="2000">
                <a:solidFill>
                  <a:srgbClr val="284249"/>
                </a:solidFill>
                <a:latin typeface="Arial" panose="020B0604020202020204"/>
                <a:ea typeface="Arial" panose="020B0604020202020204"/>
                <a:cs typeface="Arial" panose="020B0604020202020204"/>
                <a:sym typeface="Arial" panose="020B0604020202020204"/>
              </a:rPr>
              <a:t>audio</a:t>
            </a:r>
            <a:r>
              <a:rPr lang="en-IN" sz="2000" b="1">
                <a:solidFill>
                  <a:srgbClr val="284249"/>
                </a:solidFill>
                <a:latin typeface="Arial" panose="020B0604020202020204"/>
                <a:ea typeface="Arial" panose="020B0604020202020204"/>
                <a:cs typeface="Arial" panose="020B0604020202020204"/>
                <a:sym typeface="Arial" panose="020B0604020202020204"/>
              </a:rPr>
              <a:t>, </a:t>
            </a:r>
            <a:r>
              <a:rPr lang="en-IN" sz="2000">
                <a:solidFill>
                  <a:srgbClr val="284249"/>
                </a:solidFill>
                <a:latin typeface="Arial" panose="020B0604020202020204"/>
                <a:ea typeface="Arial" panose="020B0604020202020204"/>
                <a:cs typeface="Arial" panose="020B0604020202020204"/>
                <a:sym typeface="Arial" panose="020B0604020202020204"/>
              </a:rPr>
              <a:t>video</a:t>
            </a:r>
            <a:r>
              <a:rPr lang="en-IN" sz="2000" b="1">
                <a:solidFill>
                  <a:srgbClr val="284249"/>
                </a:solidFill>
                <a:latin typeface="Arial" panose="020B0604020202020204"/>
                <a:ea typeface="Arial" panose="020B0604020202020204"/>
                <a:cs typeface="Arial" panose="020B0604020202020204"/>
                <a:sym typeface="Arial" panose="020B0604020202020204"/>
              </a:rPr>
              <a:t>, </a:t>
            </a:r>
            <a:r>
              <a:rPr lang="en-IN" sz="1600">
                <a:solidFill>
                  <a:srgbClr val="284249"/>
                </a:solidFill>
                <a:latin typeface="Arial" panose="020B0604020202020204"/>
                <a:ea typeface="Arial" panose="020B0604020202020204"/>
                <a:cs typeface="Arial" panose="020B0604020202020204"/>
                <a:sym typeface="Arial" panose="020B0604020202020204"/>
              </a:rPr>
              <a:t>or</a:t>
            </a:r>
            <a:r>
              <a:rPr lang="en-IN" sz="2000" b="1">
                <a:solidFill>
                  <a:srgbClr val="284249"/>
                </a:solidFill>
                <a:latin typeface="Arial" panose="020B0604020202020204"/>
                <a:ea typeface="Arial" panose="020B0604020202020204"/>
                <a:cs typeface="Arial" panose="020B0604020202020204"/>
                <a:sym typeface="Arial" panose="020B0604020202020204"/>
              </a:rPr>
              <a:t> </a:t>
            </a:r>
            <a:r>
              <a:rPr lang="en-IN" sz="2000">
                <a:solidFill>
                  <a:srgbClr val="284249"/>
                </a:solidFill>
                <a:latin typeface="Arial" panose="020B0604020202020204"/>
                <a:ea typeface="Arial" panose="020B0604020202020204"/>
                <a:cs typeface="Arial" panose="020B0604020202020204"/>
                <a:sym typeface="Arial" panose="020B0604020202020204"/>
              </a:rPr>
              <a:t>signal</a:t>
            </a:r>
            <a:endParaRPr sz="1600">
              <a:solidFill>
                <a:srgbClr val="284249"/>
              </a:solidFill>
              <a:latin typeface="Arial" panose="020B0604020202020204"/>
              <a:ea typeface="Arial" panose="020B0604020202020204"/>
              <a:cs typeface="Arial" panose="020B0604020202020204"/>
              <a:sym typeface="Arial" panose="020B0604020202020204"/>
            </a:endParaRPr>
          </a:p>
        </p:txBody>
      </p:sp>
      <p:sp>
        <p:nvSpPr>
          <p:cNvPr id="338" name="Google Shape;338;p28"/>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what is data?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339" name="Google Shape;339;p28"/>
          <p:cNvPicPr preferRelativeResize="0"/>
          <p:nvPr/>
        </p:nvPicPr>
        <p:blipFill rotWithShape="1">
          <a:blip r:embed="rId1"/>
          <a:srcRect/>
          <a:stretch>
            <a:fillRect/>
          </a:stretch>
        </p:blipFill>
        <p:spPr>
          <a:xfrm>
            <a:off x="7896200" y="2626251"/>
            <a:ext cx="3816424" cy="3972779"/>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2730" name="Shape 2730"/>
        <p:cNvGrpSpPr/>
        <p:nvPr/>
      </p:nvGrpSpPr>
      <p:grpSpPr>
        <a:xfrm>
          <a:off x="0" y="0"/>
          <a:ext cx="0" cy="0"/>
          <a:chOff x="0" y="0"/>
          <a:chExt cx="0" cy="0"/>
        </a:xfrm>
      </p:grpSpPr>
      <p:sp>
        <p:nvSpPr>
          <p:cNvPr id="2731" name="Google Shape;2731;p28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 – right outer join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2732" name="Google Shape;2732;p281"/>
          <p:cNvPicPr preferRelativeResize="0"/>
          <p:nvPr/>
        </p:nvPicPr>
        <p:blipFill rotWithShape="1">
          <a:blip r:embed="rId1"/>
          <a:srcRect/>
          <a:stretch>
            <a:fillRect/>
          </a:stretch>
        </p:blipFill>
        <p:spPr>
          <a:xfrm>
            <a:off x="311326" y="3887834"/>
            <a:ext cx="9067800" cy="1714500"/>
          </a:xfrm>
          <a:prstGeom prst="rect">
            <a:avLst/>
          </a:prstGeom>
          <a:noFill/>
          <a:ln>
            <a:noFill/>
          </a:ln>
        </p:spPr>
      </p:pic>
      <p:sp>
        <p:nvSpPr>
          <p:cNvPr id="2733" name="Google Shape;2733;p281"/>
          <p:cNvSpPr/>
          <p:nvPr/>
        </p:nvSpPr>
        <p:spPr>
          <a:xfrm>
            <a:off x="335360" y="838200"/>
            <a:ext cx="1147450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a:t>
            </a:r>
            <a:r>
              <a:rPr lang="en-IN" sz="1800">
                <a:solidFill>
                  <a:srgbClr val="C74C49"/>
                </a:solidFill>
                <a:latin typeface="Arial" panose="020B0604020202020204"/>
                <a:ea typeface="Arial" panose="020B0604020202020204"/>
                <a:cs typeface="Arial" panose="020B0604020202020204"/>
                <a:sym typeface="Arial" panose="020B0604020202020204"/>
              </a:rPr>
              <a:t>RIGHT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74C49"/>
                </a:solidFill>
                <a:latin typeface="Arial" panose="020B0604020202020204"/>
                <a:ea typeface="Arial" panose="020B0604020202020204"/>
                <a:cs typeface="Arial" panose="020B0604020202020204"/>
                <a:sym typeface="Arial" panose="020B0604020202020204"/>
              </a:rPr>
              <a:t>JOIN</a:t>
            </a:r>
            <a:r>
              <a:rPr lang="en-IN" sz="1800">
                <a:solidFill>
                  <a:schemeClr val="dk1"/>
                </a:solidFill>
                <a:latin typeface="Arial" panose="020B0604020202020204"/>
                <a:ea typeface="Arial" panose="020B0604020202020204"/>
                <a:cs typeface="Arial" panose="020B0604020202020204"/>
                <a:sym typeface="Arial" panose="020B0604020202020204"/>
              </a:rPr>
              <a:t> keyword returns all rows from the right table (</a:t>
            </a:r>
            <a:r>
              <a:rPr lang="en-IN" sz="1800" b="1" i="1">
                <a:solidFill>
                  <a:schemeClr val="dk1"/>
                </a:solidFill>
                <a:latin typeface="Arial" panose="020B0604020202020204"/>
                <a:ea typeface="Arial" panose="020B0604020202020204"/>
                <a:cs typeface="Arial" panose="020B0604020202020204"/>
                <a:sym typeface="Arial" panose="020B0604020202020204"/>
              </a:rPr>
              <a:t>r</a:t>
            </a:r>
            <a:r>
              <a:rPr lang="en-IN" sz="1800" baseline="-25000">
                <a:solidFill>
                  <a:schemeClr val="dk1"/>
                </a:solidFill>
                <a:latin typeface="Arial" panose="020B0604020202020204"/>
                <a:ea typeface="Arial" panose="020B0604020202020204"/>
                <a:cs typeface="Arial" panose="020B0604020202020204"/>
                <a:sym typeface="Arial" panose="020B0604020202020204"/>
              </a:rPr>
              <a:t>2</a:t>
            </a:r>
            <a:r>
              <a:rPr lang="en-IN" sz="1800">
                <a:solidFill>
                  <a:schemeClr val="dk1"/>
                </a:solidFill>
                <a:latin typeface="Arial" panose="020B0604020202020204"/>
                <a:ea typeface="Arial" panose="020B0604020202020204"/>
                <a:cs typeface="Arial" panose="020B0604020202020204"/>
                <a:sym typeface="Arial" panose="020B0604020202020204"/>
              </a:rPr>
              <a:t>), with the matching rows in the left table (</a:t>
            </a:r>
            <a:r>
              <a:rPr lang="en-IN" sz="1800" b="1" i="1">
                <a:solidFill>
                  <a:schemeClr val="dk1"/>
                </a:solidFill>
                <a:latin typeface="Arial" panose="020B0604020202020204"/>
                <a:ea typeface="Arial" panose="020B0604020202020204"/>
                <a:cs typeface="Arial" panose="020B0604020202020204"/>
                <a:sym typeface="Arial" panose="020B0604020202020204"/>
              </a:rPr>
              <a:t>r</a:t>
            </a:r>
            <a:r>
              <a:rPr lang="en-IN" sz="1800" baseline="-25000">
                <a:solidFill>
                  <a:schemeClr val="dk1"/>
                </a:solidFill>
                <a:latin typeface="Arial" panose="020B0604020202020204"/>
                <a:ea typeface="Arial" panose="020B0604020202020204"/>
                <a:cs typeface="Arial" panose="020B0604020202020204"/>
                <a:sym typeface="Arial" panose="020B0604020202020204"/>
              </a:rPr>
              <a:t>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b="1">
                <a:solidFill>
                  <a:schemeClr val="dk1"/>
                </a:solidFill>
                <a:latin typeface="Arial" panose="020B0604020202020204"/>
                <a:ea typeface="Arial" panose="020B0604020202020204"/>
                <a:cs typeface="Arial" panose="020B0604020202020204"/>
                <a:sym typeface="Arial" panose="020B0604020202020204"/>
              </a:rPr>
              <a:t>The result is NULL in the left side table when there is no match.</a:t>
            </a:r>
            <a:endParaRPr lang="en-IN" sz="1800" b="1">
              <a:solidFill>
                <a:schemeClr val="dk1"/>
              </a:solidFill>
              <a:latin typeface="Arial" panose="020B0604020202020204"/>
              <a:ea typeface="Arial" panose="020B0604020202020204"/>
              <a:cs typeface="Arial" panose="020B0604020202020204"/>
              <a:sym typeface="Arial" panose="020B0604020202020204"/>
            </a:endParaRPr>
          </a:p>
        </p:txBody>
      </p:sp>
      <p:sp>
        <p:nvSpPr>
          <p:cNvPr id="2734" name="Google Shape;2734;p281"/>
          <p:cNvSpPr/>
          <p:nvPr/>
        </p:nvSpPr>
        <p:spPr>
          <a:xfrm>
            <a:off x="335360" y="1923872"/>
            <a:ext cx="1137726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3</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RIGHT [OUTER ] JOIN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 ON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 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735" name="Google Shape;2735;p281"/>
          <p:cNvSpPr/>
          <p:nvPr/>
        </p:nvSpPr>
        <p:spPr>
          <a:xfrm>
            <a:off x="335360" y="2627620"/>
            <a:ext cx="113772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orders </a:t>
            </a:r>
            <a:r>
              <a:rPr lang="en-IN" sz="1800">
                <a:solidFill>
                  <a:srgbClr val="7F7F7F"/>
                </a:solidFill>
                <a:latin typeface="Arial" panose="020B0604020202020204"/>
                <a:ea typeface="Arial" panose="020B0604020202020204"/>
                <a:cs typeface="Arial" panose="020B0604020202020204"/>
                <a:sym typeface="Arial" panose="020B0604020202020204"/>
              </a:rPr>
              <a:t>ord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RIGHT</a:t>
            </a:r>
            <a:r>
              <a:rPr lang="en-IN" sz="1800">
                <a:solidFill>
                  <a:srgbClr val="E0D612"/>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OUTER</a:t>
            </a:r>
            <a:r>
              <a:rPr lang="en-IN" sz="1800">
                <a:solidFill>
                  <a:srgbClr val="E0D612"/>
                </a:solidFill>
                <a:latin typeface="Arial" panose="020B0604020202020204"/>
                <a:ea typeface="Arial" panose="020B0604020202020204"/>
                <a:cs typeface="Arial" panose="020B0604020202020204"/>
                <a:sym typeface="Arial" panose="020B0604020202020204"/>
              </a:rPr>
              <a:t> </a:t>
            </a:r>
            <a:r>
              <a:rPr lang="en-IN" sz="1800">
                <a:solidFill>
                  <a:srgbClr val="945D4A"/>
                </a:solidFill>
                <a:latin typeface="Arial" panose="020B0604020202020204"/>
                <a:ea typeface="Arial" panose="020B0604020202020204"/>
                <a:cs typeface="Arial" panose="020B0604020202020204"/>
                <a:sym typeface="Arial" panose="020B0604020202020204"/>
              </a:rPr>
              <a:t>JOIN</a:t>
            </a:r>
            <a:r>
              <a:rPr lang="en-IN" sz="1800">
                <a:solidFill>
                  <a:srgbClr val="E0D612"/>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employee </a:t>
            </a:r>
            <a:r>
              <a:rPr lang="en-IN" sz="1800">
                <a:solidFill>
                  <a:srgbClr val="7F7F7F"/>
                </a:solidFill>
                <a:latin typeface="Arial" panose="020B0604020202020204"/>
                <a:ea typeface="Arial" panose="020B0604020202020204"/>
                <a:cs typeface="Arial" panose="020B0604020202020204"/>
                <a:sym typeface="Arial" panose="020B0604020202020204"/>
              </a:rPr>
              <a:t>emp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emp</a:t>
            </a:r>
            <a:r>
              <a:rPr lang="en-IN" sz="1800">
                <a:solidFill>
                  <a:schemeClr val="dk1"/>
                </a:solidFill>
                <a:latin typeface="Arial" panose="020B0604020202020204"/>
                <a:ea typeface="Arial" panose="020B0604020202020204"/>
                <a:cs typeface="Arial" panose="020B0604020202020204"/>
                <a:sym typeface="Arial" panose="020B0604020202020204"/>
              </a:rPr>
              <a:t>.id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ord</a:t>
            </a:r>
            <a:r>
              <a:rPr lang="en-IN" sz="1800">
                <a:solidFill>
                  <a:schemeClr val="dk1"/>
                </a:solidFill>
                <a:latin typeface="Arial" panose="020B0604020202020204"/>
                <a:ea typeface="Arial" panose="020B0604020202020204"/>
                <a:cs typeface="Arial" panose="020B0604020202020204"/>
                <a:sym typeface="Arial" panose="020B0604020202020204"/>
              </a:rPr>
              <a:t>.employeeid;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2739" name="Shape 2739"/>
        <p:cNvGrpSpPr/>
        <p:nvPr/>
      </p:nvGrpSpPr>
      <p:grpSpPr>
        <a:xfrm>
          <a:off x="0" y="0"/>
          <a:ext cx="0" cy="0"/>
          <a:chOff x="0" y="0"/>
          <a:chExt cx="0" cy="0"/>
        </a:xfrm>
      </p:grpSpPr>
      <p:sp>
        <p:nvSpPr>
          <p:cNvPr id="2740" name="Google Shape;2740;p282"/>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self joins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741" name="Google Shape;2741;p282"/>
          <p:cNvSpPr/>
          <p:nvPr/>
        </p:nvSpPr>
        <p:spPr>
          <a:xfrm>
            <a:off x="2952728" y="3283866"/>
            <a:ext cx="685804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518592"/>
                </a:solidFill>
                <a:latin typeface="Arial" panose="020B0604020202020204"/>
                <a:ea typeface="Arial" panose="020B0604020202020204"/>
                <a:cs typeface="Arial" panose="020B0604020202020204"/>
                <a:sym typeface="Arial" panose="020B0604020202020204"/>
              </a:rPr>
              <a:t>TODO</a:t>
            </a:r>
            <a:endParaRPr lang="en-IN" sz="2200">
              <a:solidFill>
                <a:srgbClr val="518592"/>
              </a:solidFill>
              <a:latin typeface="Arial" panose="020B0604020202020204"/>
              <a:ea typeface="Arial" panose="020B0604020202020204"/>
              <a:cs typeface="Arial" panose="020B0604020202020204"/>
              <a:sym typeface="Arial" panose="020B0604020202020204"/>
            </a:endParaRPr>
          </a:p>
        </p:txBody>
      </p:sp>
      <p:sp>
        <p:nvSpPr>
          <p:cNvPr id="2742" name="Google Shape;2742;p282"/>
          <p:cNvSpPr/>
          <p:nvPr/>
        </p:nvSpPr>
        <p:spPr>
          <a:xfrm>
            <a:off x="1666844" y="357167"/>
            <a:ext cx="685804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B38806"/>
                </a:solidFill>
                <a:latin typeface="Arial" panose="020B0604020202020204"/>
                <a:ea typeface="Arial" panose="020B0604020202020204"/>
                <a:cs typeface="Arial" panose="020B0604020202020204"/>
                <a:sym typeface="Arial" panose="020B0604020202020204"/>
              </a:rPr>
              <a:t>TODO</a:t>
            </a:r>
            <a:endParaRPr lang="en-IN" sz="2200">
              <a:solidFill>
                <a:srgbClr val="B38806"/>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2746" name="Shape 2746"/>
        <p:cNvGrpSpPr/>
        <p:nvPr/>
      </p:nvGrpSpPr>
      <p:grpSpPr>
        <a:xfrm>
          <a:off x="0" y="0"/>
          <a:ext cx="0" cy="0"/>
          <a:chOff x="0" y="0"/>
          <a:chExt cx="0" cy="0"/>
        </a:xfrm>
      </p:grpSpPr>
      <p:sp>
        <p:nvSpPr>
          <p:cNvPr id="2747" name="Google Shape;2747;p28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joins – self join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748" name="Google Shape;2748;p283"/>
          <p:cNvSpPr/>
          <p:nvPr/>
        </p:nvSpPr>
        <p:spPr>
          <a:xfrm>
            <a:off x="191344" y="838200"/>
            <a:ext cx="1180931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 </a:t>
            </a:r>
            <a:r>
              <a:rPr lang="en-IN" sz="1800">
                <a:solidFill>
                  <a:srgbClr val="C74C49"/>
                </a:solidFill>
                <a:latin typeface="Arial" panose="020B0604020202020204"/>
                <a:ea typeface="Arial" panose="020B0604020202020204"/>
                <a:cs typeface="Arial" panose="020B0604020202020204"/>
                <a:sym typeface="Arial" panose="020B0604020202020204"/>
              </a:rPr>
              <a:t>SELF</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74C49"/>
                </a:solidFill>
                <a:latin typeface="Arial" panose="020B0604020202020204"/>
                <a:ea typeface="Arial" panose="020B0604020202020204"/>
                <a:cs typeface="Arial" panose="020B0604020202020204"/>
                <a:sym typeface="Arial" panose="020B0604020202020204"/>
              </a:rPr>
              <a:t>JOIN</a:t>
            </a:r>
            <a:r>
              <a:rPr lang="en-IN" sz="1800">
                <a:solidFill>
                  <a:schemeClr val="dk1"/>
                </a:solidFill>
                <a:latin typeface="Arial" panose="020B0604020202020204"/>
                <a:ea typeface="Arial" panose="020B0604020202020204"/>
                <a:cs typeface="Arial" panose="020B0604020202020204"/>
                <a:sym typeface="Arial" panose="020B0604020202020204"/>
              </a:rPr>
              <a:t> is a join in which a table is joined with itself (which is also called Unary relationships), especially when the table has a FOREIGN KEY which references its own PRIMARY KEY.</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49" name="Google Shape;2749;p283"/>
          <p:cNvSpPr/>
          <p:nvPr/>
        </p:nvSpPr>
        <p:spPr>
          <a:xfrm>
            <a:off x="191344" y="1916832"/>
            <a:ext cx="89916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x</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x</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y</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y</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2</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x</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y</a:t>
            </a:r>
            <a:r>
              <a:rPr lang="en-IN" sz="2000">
                <a:solidFill>
                  <a:srgbClr val="0077AA"/>
                </a:solidFill>
                <a:latin typeface="Arial" panose="020B0604020202020204"/>
                <a:ea typeface="Arial" panose="020B0604020202020204"/>
                <a:cs typeface="Arial" panose="020B0604020202020204"/>
                <a:sym typeface="Arial" panose="020B0604020202020204"/>
              </a:rPr>
              <a:t>  WHERE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x</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r>
              <a:rPr lang="en-IN" sz="2000">
                <a:solidFill>
                  <a:srgbClr val="0077AA"/>
                </a:solidFill>
                <a:latin typeface="Arial" panose="020B0604020202020204"/>
                <a:ea typeface="Arial" panose="020B0604020202020204"/>
                <a:cs typeface="Arial" panose="020B0604020202020204"/>
                <a:sym typeface="Arial" panose="020B0604020202020204"/>
              </a:rPr>
              <a:t> = </a:t>
            </a:r>
            <a:r>
              <a:rPr lang="en-IN" sz="2000" b="1" i="1">
                <a:solidFill>
                  <a:srgbClr val="0077AA"/>
                </a:solidFill>
                <a:latin typeface="Arial" panose="020B0604020202020204"/>
                <a:ea typeface="Arial" panose="020B0604020202020204"/>
                <a:cs typeface="Arial" panose="020B0604020202020204"/>
                <a:sym typeface="Arial" panose="020B0604020202020204"/>
              </a:rPr>
              <a:t>r</a:t>
            </a:r>
            <a:r>
              <a:rPr lang="en-IN" sz="2000" baseline="-25000">
                <a:solidFill>
                  <a:srgbClr val="0077AA"/>
                </a:solidFill>
                <a:latin typeface="Arial" panose="020B0604020202020204"/>
                <a:ea typeface="Arial" panose="020B0604020202020204"/>
                <a:cs typeface="Arial" panose="020B0604020202020204"/>
                <a:sym typeface="Arial" panose="020B0604020202020204"/>
              </a:rPr>
              <a:t>y</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b="1" i="1">
                <a:solidFill>
                  <a:srgbClr val="0077AA"/>
                </a:solidFill>
                <a:latin typeface="Arial" panose="020B0604020202020204"/>
                <a:ea typeface="Arial" panose="020B0604020202020204"/>
                <a:cs typeface="Arial" panose="020B0604020202020204"/>
                <a:sym typeface="Arial" panose="020B0604020202020204"/>
              </a:rPr>
              <a:t>A</a:t>
            </a:r>
            <a:r>
              <a:rPr lang="en-IN" sz="2000" baseline="-25000">
                <a:solidFill>
                  <a:srgbClr val="0077AA"/>
                </a:solidFill>
                <a:latin typeface="Arial" panose="020B0604020202020204"/>
                <a:ea typeface="Arial" panose="020B0604020202020204"/>
                <a:cs typeface="Arial" panose="020B0604020202020204"/>
                <a:sym typeface="Arial" panose="020B0604020202020204"/>
              </a:rPr>
              <a:t>1</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2753" name="Shape 2753"/>
        <p:cNvGrpSpPr/>
        <p:nvPr/>
      </p:nvGrpSpPr>
      <p:grpSpPr>
        <a:xfrm>
          <a:off x="0" y="0"/>
          <a:ext cx="0" cy="0"/>
          <a:chOff x="0" y="0"/>
          <a:chExt cx="0" cy="0"/>
        </a:xfrm>
      </p:grpSpPr>
      <p:sp>
        <p:nvSpPr>
          <p:cNvPr id="2754" name="Google Shape;2754;p284"/>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set operation in sql</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755" name="Google Shape;2755;p284"/>
          <p:cNvSpPr/>
          <p:nvPr/>
        </p:nvSpPr>
        <p:spPr>
          <a:xfrm>
            <a:off x="257696" y="3212976"/>
            <a:ext cx="1159894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b="1">
                <a:solidFill>
                  <a:srgbClr val="222222"/>
                </a:solidFill>
                <a:latin typeface="Palatino Linotype" panose="02040502050505030304"/>
                <a:ea typeface="Palatino Linotype" panose="02040502050505030304"/>
                <a:cs typeface="Palatino Linotype" panose="02040502050505030304"/>
                <a:sym typeface="Palatino Linotype" panose="02040502050505030304"/>
              </a:rPr>
              <a:t>Set operators</a:t>
            </a:r>
            <a:r>
              <a:rPr lang="en-IN" sz="2000">
                <a:solidFill>
                  <a:srgbClr val="222222"/>
                </a:solidFill>
                <a:latin typeface="Palatino Linotype" panose="02040502050505030304"/>
                <a:ea typeface="Palatino Linotype" panose="02040502050505030304"/>
                <a:cs typeface="Palatino Linotype" panose="02040502050505030304"/>
                <a:sym typeface="Palatino Linotype" panose="02040502050505030304"/>
              </a:rPr>
              <a:t> are used to join the results of two (or more) SELECT statements. </a:t>
            </a:r>
            <a:endParaRPr lang="en-IN" sz="2000">
              <a:solidFill>
                <a:srgbClr val="222222"/>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756" name="Google Shape;2756;p284"/>
          <p:cNvSpPr/>
          <p:nvPr/>
        </p:nvSpPr>
        <p:spPr>
          <a:xfrm>
            <a:off x="262558" y="4782051"/>
            <a:ext cx="11305256"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C0C0C"/>
              </a:buClr>
              <a:buSzPts val="1800"/>
              <a:buFont typeface="Arial" panose="020B0604020202020204"/>
              <a:buChar char="•"/>
            </a:pPr>
            <a:r>
              <a:rPr lang="en-IN" sz="1800">
                <a:solidFill>
                  <a:srgbClr val="0C0C0C"/>
                </a:solidFill>
                <a:latin typeface="Palatino Linotype" panose="02040502050505030304"/>
                <a:ea typeface="Palatino Linotype" panose="02040502050505030304"/>
                <a:cs typeface="Palatino Linotype" panose="02040502050505030304"/>
                <a:sym typeface="Palatino Linotype" panose="02040502050505030304"/>
              </a:rPr>
              <a:t>The result set column names are taken from the column names of the first SELECT statement.</a:t>
            </a:r>
            <a:endParaRPr lang="en-IN" sz="1800">
              <a:solidFill>
                <a:srgbClr val="0C0C0C"/>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C0C0C"/>
              </a:buClr>
              <a:buSzPts val="1800"/>
              <a:buFont typeface="Arial" panose="020B0604020202020204"/>
              <a:buChar char="•"/>
            </a:pPr>
            <a:r>
              <a:rPr lang="en-IN" sz="1800">
                <a:solidFill>
                  <a:srgbClr val="0C0C0C"/>
                </a:solidFill>
                <a:latin typeface="Palatino Linotype" panose="02040502050505030304"/>
                <a:ea typeface="Palatino Linotype" panose="02040502050505030304"/>
                <a:cs typeface="Palatino Linotype" panose="02040502050505030304"/>
                <a:sym typeface="Palatino Linotype" panose="02040502050505030304"/>
              </a:rPr>
              <a:t>SELECT statement should have the same data type. (Not in MySQL)</a:t>
            </a:r>
            <a:endParaRPr sz="1800">
              <a:solidFill>
                <a:srgbClr val="0C0C0C"/>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2760" name="Shape 2760"/>
        <p:cNvGrpSpPr/>
        <p:nvPr/>
      </p:nvGrpSpPr>
      <p:grpSpPr>
        <a:xfrm>
          <a:off x="0" y="0"/>
          <a:ext cx="0" cy="0"/>
          <a:chOff x="0" y="0"/>
          <a:chExt cx="0" cy="0"/>
        </a:xfrm>
      </p:grpSpPr>
      <p:sp>
        <p:nvSpPr>
          <p:cNvPr id="2761" name="Google Shape;2761;p28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set operation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762" name="Google Shape;2762;p285"/>
          <p:cNvSpPr/>
          <p:nvPr/>
        </p:nvSpPr>
        <p:spPr>
          <a:xfrm>
            <a:off x="190550" y="980728"/>
            <a:ext cx="417725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B38806"/>
                </a:solidFill>
                <a:latin typeface="Arial" panose="020B0604020202020204"/>
                <a:ea typeface="Arial" panose="020B0604020202020204"/>
                <a:cs typeface="Arial" panose="020B0604020202020204"/>
                <a:sym typeface="Arial" panose="020B0604020202020204"/>
              </a:rPr>
              <a:t>UNION</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B38806"/>
                </a:solidFill>
                <a:latin typeface="Arial" panose="020B0604020202020204"/>
                <a:ea typeface="Arial" panose="020B0604020202020204"/>
                <a:cs typeface="Arial" panose="020B0604020202020204"/>
                <a:sym typeface="Arial" panose="020B0604020202020204"/>
              </a:rPr>
              <a:t>ALL</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endParaRPr lang="en-IN" sz="200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0000"/>
                </a:solidFill>
                <a:latin typeface="Arial" panose="020B0604020202020204"/>
                <a:ea typeface="Arial" panose="020B0604020202020204"/>
                <a:cs typeface="Arial" panose="020B0604020202020204"/>
                <a:sym typeface="Arial" panose="020B0604020202020204"/>
              </a:rPr>
              <a:t> </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763" name="Google Shape;2763;p285"/>
          <p:cNvSpPr/>
          <p:nvPr/>
        </p:nvSpPr>
        <p:spPr>
          <a:xfrm>
            <a:off x="190550" y="476672"/>
            <a:ext cx="13260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i="1">
                <a:solidFill>
                  <a:srgbClr val="525A7D"/>
                </a:solidFill>
                <a:latin typeface="Arial" panose="020B0604020202020204"/>
                <a:ea typeface="Arial" panose="020B0604020202020204"/>
                <a:cs typeface="Arial" panose="020B0604020202020204"/>
                <a:sym typeface="Arial" panose="020B0604020202020204"/>
              </a:rPr>
              <a:t>syntax</a:t>
            </a:r>
            <a:endParaRPr lang="en-IN" sz="2800" b="1" i="1">
              <a:solidFill>
                <a:srgbClr val="525A7D"/>
              </a:solidFill>
              <a:latin typeface="Arial" panose="020B0604020202020204"/>
              <a:ea typeface="Arial" panose="020B0604020202020204"/>
              <a:cs typeface="Arial" panose="020B0604020202020204"/>
              <a:sym typeface="Arial" panose="020B0604020202020204"/>
            </a:endParaRPr>
          </a:p>
        </p:txBody>
      </p:sp>
      <p:sp>
        <p:nvSpPr>
          <p:cNvPr id="2764" name="Google Shape;2764;p285"/>
          <p:cNvSpPr/>
          <p:nvPr/>
        </p:nvSpPr>
        <p:spPr>
          <a:xfrm>
            <a:off x="210300" y="1772816"/>
            <a:ext cx="11683894" cy="7694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books </a:t>
            </a:r>
            <a:r>
              <a:rPr lang="en-IN" sz="1800">
                <a:solidFill>
                  <a:srgbClr val="B38806"/>
                </a:solidFill>
                <a:latin typeface="Arial" panose="020B0604020202020204"/>
                <a:ea typeface="Arial" panose="020B0604020202020204"/>
                <a:cs typeface="Arial" panose="020B0604020202020204"/>
                <a:sym typeface="Arial" panose="020B0604020202020204"/>
              </a:rPr>
              <a:t>UNION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newbooks;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books </a:t>
            </a:r>
            <a:r>
              <a:rPr lang="en-IN" sz="1800">
                <a:solidFill>
                  <a:srgbClr val="B38806"/>
                </a:solidFill>
                <a:latin typeface="Arial" panose="020B0604020202020204"/>
                <a:ea typeface="Arial" panose="020B0604020202020204"/>
                <a:cs typeface="Arial" panose="020B0604020202020204"/>
                <a:sym typeface="Arial" panose="020B0604020202020204"/>
              </a:rPr>
              <a:t>UNION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ALL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newbooks;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65" name="Google Shape;2765;p285"/>
          <p:cNvSpPr/>
          <p:nvPr/>
        </p:nvSpPr>
        <p:spPr>
          <a:xfrm>
            <a:off x="190550" y="4139788"/>
            <a:ext cx="1168389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books </a:t>
            </a:r>
            <a:r>
              <a:rPr lang="en-IN" sz="1800">
                <a:solidFill>
                  <a:srgbClr val="B38806"/>
                </a:solidFill>
                <a:latin typeface="Arial" panose="020B0604020202020204"/>
                <a:ea typeface="Arial" panose="020B0604020202020204"/>
                <a:cs typeface="Arial" panose="020B0604020202020204"/>
                <a:sym typeface="Arial" panose="020B0604020202020204"/>
              </a:rPr>
              <a:t>INTERSECT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newbooks;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66" name="Google Shape;2766;p285"/>
          <p:cNvSpPr/>
          <p:nvPr/>
        </p:nvSpPr>
        <p:spPr>
          <a:xfrm>
            <a:off x="211355" y="3284984"/>
            <a:ext cx="511336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B38806"/>
                </a:solidFill>
                <a:latin typeface="Arial" panose="020B0604020202020204"/>
                <a:ea typeface="Arial" panose="020B0604020202020204"/>
                <a:cs typeface="Arial" panose="020B0604020202020204"/>
                <a:sym typeface="Arial" panose="020B0604020202020204"/>
              </a:rPr>
              <a:t>INTERSECT</a:t>
            </a:r>
            <a:endParaRPr sz="200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0000"/>
                </a:solidFill>
                <a:latin typeface="Arial" panose="020B0604020202020204"/>
                <a:ea typeface="Arial" panose="020B0604020202020204"/>
                <a:cs typeface="Arial" panose="020B0604020202020204"/>
                <a:sym typeface="Arial" panose="020B0604020202020204"/>
              </a:rPr>
              <a:t> </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767" name="Google Shape;2767;p285"/>
          <p:cNvSpPr/>
          <p:nvPr/>
        </p:nvSpPr>
        <p:spPr>
          <a:xfrm>
            <a:off x="190550" y="2780928"/>
            <a:ext cx="13260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i="1">
                <a:solidFill>
                  <a:srgbClr val="525A7D"/>
                </a:solidFill>
                <a:latin typeface="Arial" panose="020B0604020202020204"/>
                <a:ea typeface="Arial" panose="020B0604020202020204"/>
                <a:cs typeface="Arial" panose="020B0604020202020204"/>
                <a:sym typeface="Arial" panose="020B0604020202020204"/>
              </a:rPr>
              <a:t>syntax</a:t>
            </a:r>
            <a:endParaRPr lang="en-IN" sz="2800" b="1" i="1">
              <a:solidFill>
                <a:srgbClr val="525A7D"/>
              </a:solidFill>
              <a:latin typeface="Arial" panose="020B0604020202020204"/>
              <a:ea typeface="Arial" panose="020B0604020202020204"/>
              <a:cs typeface="Arial" panose="020B0604020202020204"/>
              <a:sym typeface="Arial" panose="020B0604020202020204"/>
            </a:endParaRPr>
          </a:p>
        </p:txBody>
      </p:sp>
      <p:sp>
        <p:nvSpPr>
          <p:cNvPr id="2768" name="Google Shape;2768;p285"/>
          <p:cNvSpPr/>
          <p:nvPr/>
        </p:nvSpPr>
        <p:spPr>
          <a:xfrm>
            <a:off x="190550" y="5229200"/>
            <a:ext cx="511336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B38806"/>
                </a:solidFill>
                <a:latin typeface="Arial" panose="020B0604020202020204"/>
                <a:ea typeface="Arial" panose="020B0604020202020204"/>
                <a:cs typeface="Arial" panose="020B0604020202020204"/>
                <a:sym typeface="Arial" panose="020B0604020202020204"/>
              </a:rPr>
              <a:t>EXCEPT</a:t>
            </a:r>
            <a:endParaRPr sz="200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0000"/>
                </a:solidFill>
                <a:latin typeface="Arial" panose="020B0604020202020204"/>
                <a:ea typeface="Arial" panose="020B0604020202020204"/>
                <a:cs typeface="Arial" panose="020B0604020202020204"/>
                <a:sym typeface="Arial" panose="020B0604020202020204"/>
              </a:rPr>
              <a:t> </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769" name="Google Shape;2769;p285"/>
          <p:cNvSpPr/>
          <p:nvPr/>
        </p:nvSpPr>
        <p:spPr>
          <a:xfrm>
            <a:off x="190550" y="4797152"/>
            <a:ext cx="132600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b="1" i="1">
                <a:solidFill>
                  <a:srgbClr val="525A7D"/>
                </a:solidFill>
                <a:latin typeface="Arial" panose="020B0604020202020204"/>
                <a:ea typeface="Arial" panose="020B0604020202020204"/>
                <a:cs typeface="Arial" panose="020B0604020202020204"/>
                <a:sym typeface="Arial" panose="020B0604020202020204"/>
              </a:rPr>
              <a:t>syntax</a:t>
            </a:r>
            <a:endParaRPr lang="en-IN" sz="2800" b="1" i="1">
              <a:solidFill>
                <a:srgbClr val="525A7D"/>
              </a:solidFill>
              <a:latin typeface="Arial" panose="020B0604020202020204"/>
              <a:ea typeface="Arial" panose="020B0604020202020204"/>
              <a:cs typeface="Arial" panose="020B0604020202020204"/>
              <a:sym typeface="Arial" panose="020B0604020202020204"/>
            </a:endParaRPr>
          </a:p>
        </p:txBody>
      </p:sp>
      <p:sp>
        <p:nvSpPr>
          <p:cNvPr id="2770" name="Google Shape;2770;p285"/>
          <p:cNvSpPr/>
          <p:nvPr/>
        </p:nvSpPr>
        <p:spPr>
          <a:xfrm>
            <a:off x="210300" y="6106651"/>
            <a:ext cx="11683894" cy="3693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books </a:t>
            </a:r>
            <a:r>
              <a:rPr lang="en-IN" sz="1800">
                <a:solidFill>
                  <a:srgbClr val="B38806"/>
                </a:solidFill>
                <a:latin typeface="Arial" panose="020B0604020202020204"/>
                <a:ea typeface="Arial" panose="020B0604020202020204"/>
                <a:cs typeface="Arial" panose="020B0604020202020204"/>
                <a:sym typeface="Arial" panose="020B0604020202020204"/>
              </a:rPr>
              <a:t>EXCEPT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newbooks;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71" name="Google Shape;2771;p285"/>
          <p:cNvSpPr txBox="1"/>
          <p:nvPr/>
        </p:nvSpPr>
        <p:spPr>
          <a:xfrm>
            <a:off x="4367808" y="5060394"/>
            <a:ext cx="609437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a:solidFill>
                  <a:srgbClr val="000000"/>
                </a:solidFill>
                <a:latin typeface="Nunito"/>
                <a:ea typeface="Nunito"/>
                <a:cs typeface="Nunito"/>
                <a:sym typeface="Nunito"/>
              </a:rPr>
              <a:t>EXCEPT returns rows from first dataset, which are not available in the second dataset.</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2775" name="Shape 2775"/>
        <p:cNvGrpSpPr/>
        <p:nvPr/>
      </p:nvGrpSpPr>
      <p:grpSpPr>
        <a:xfrm>
          <a:off x="0" y="0"/>
          <a:ext cx="0" cy="0"/>
          <a:chOff x="0" y="0"/>
          <a:chExt cx="0" cy="0"/>
        </a:xfrm>
      </p:grpSpPr>
      <p:sp>
        <p:nvSpPr>
          <p:cNvPr id="2776" name="Google Shape;2776;p286"/>
          <p:cNvSpPr txBox="1"/>
          <p:nvPr/>
        </p:nvSpPr>
        <p:spPr>
          <a:xfrm>
            <a:off x="1676400" y="2671192"/>
            <a:ext cx="8839200" cy="68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views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777" name="Google Shape;2777;p286"/>
          <p:cNvSpPr/>
          <p:nvPr/>
        </p:nvSpPr>
        <p:spPr>
          <a:xfrm>
            <a:off x="335360" y="142852"/>
            <a:ext cx="1144927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62626"/>
                </a:solidFill>
                <a:latin typeface="Arial" panose="020B0604020202020204"/>
                <a:ea typeface="Arial" panose="020B0604020202020204"/>
                <a:cs typeface="Arial" panose="020B0604020202020204"/>
                <a:sym typeface="Arial" panose="020B0604020202020204"/>
              </a:rPr>
              <a:t>A </a:t>
            </a:r>
            <a:r>
              <a:rPr lang="en-IN" sz="1800" b="1" i="1">
                <a:solidFill>
                  <a:srgbClr val="262626"/>
                </a:solidFill>
                <a:latin typeface="Arial" panose="020B0604020202020204"/>
                <a:ea typeface="Arial" panose="020B0604020202020204"/>
                <a:cs typeface="Arial" panose="020B0604020202020204"/>
                <a:sym typeface="Arial" panose="020B0604020202020204"/>
              </a:rPr>
              <a:t>VIEW</a:t>
            </a:r>
            <a:r>
              <a:rPr lang="en-IN" sz="1800">
                <a:solidFill>
                  <a:srgbClr val="262626"/>
                </a:solidFill>
                <a:latin typeface="Arial" panose="020B0604020202020204"/>
                <a:ea typeface="Arial" panose="020B0604020202020204"/>
                <a:cs typeface="Arial" panose="020B0604020202020204"/>
                <a:sym typeface="Arial" panose="020B0604020202020204"/>
              </a:rPr>
              <a:t> in SQL as a logical subset of data from one or more tables. Views are used to restrict data access. A </a:t>
            </a:r>
            <a:r>
              <a:rPr lang="en-IN" sz="1800" b="1" i="1">
                <a:solidFill>
                  <a:srgbClr val="262626"/>
                </a:solidFill>
                <a:latin typeface="Arial" panose="020B0604020202020204"/>
                <a:ea typeface="Arial" panose="020B0604020202020204"/>
                <a:cs typeface="Arial" panose="020B0604020202020204"/>
                <a:sym typeface="Arial" panose="020B0604020202020204"/>
              </a:rPr>
              <a:t>VIEW</a:t>
            </a:r>
            <a:r>
              <a:rPr lang="en-IN" sz="1800">
                <a:solidFill>
                  <a:srgbClr val="262626"/>
                </a:solidFill>
                <a:latin typeface="Arial" panose="020B0604020202020204"/>
                <a:ea typeface="Arial" panose="020B0604020202020204"/>
                <a:cs typeface="Arial" panose="020B0604020202020204"/>
                <a:sym typeface="Arial" panose="020B0604020202020204"/>
              </a:rPr>
              <a:t> contains no data of its own but its like window through which data from tables can be viewed or changed. The table on which a View is based are called BASE Tables.</a:t>
            </a:r>
            <a:endParaRPr lang="en-IN" sz="1800">
              <a:solidFill>
                <a:srgbClr val="262626"/>
              </a:solidFill>
              <a:latin typeface="Arial" panose="020B0604020202020204"/>
              <a:ea typeface="Arial" panose="020B0604020202020204"/>
              <a:cs typeface="Arial" panose="020B0604020202020204"/>
              <a:sym typeface="Arial" panose="020B0604020202020204"/>
            </a:endParaRPr>
          </a:p>
        </p:txBody>
      </p:sp>
      <p:sp>
        <p:nvSpPr>
          <p:cNvPr id="2778" name="Google Shape;2778;p286"/>
          <p:cNvSpPr/>
          <p:nvPr/>
        </p:nvSpPr>
        <p:spPr>
          <a:xfrm>
            <a:off x="328221" y="1231012"/>
            <a:ext cx="11449272"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84249"/>
                </a:solidFill>
                <a:latin typeface="Arial" panose="020B0604020202020204"/>
                <a:ea typeface="Arial" panose="020B0604020202020204"/>
                <a:cs typeface="Arial" panose="020B0604020202020204"/>
                <a:sym typeface="Arial" panose="020B0604020202020204"/>
              </a:rPr>
              <a:t>There are 2 types of Views in SQL: </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84249"/>
              </a:buClr>
              <a:buSzPts val="2000"/>
              <a:buFont typeface="Arial" panose="020B0604020202020204"/>
              <a:buChar char="•"/>
            </a:pPr>
            <a:r>
              <a:rPr lang="en-IN" sz="2000" b="1">
                <a:solidFill>
                  <a:srgbClr val="284249"/>
                </a:solidFill>
                <a:latin typeface="Arial" panose="020B0604020202020204"/>
                <a:ea typeface="Arial" panose="020B0604020202020204"/>
                <a:cs typeface="Arial" panose="020B0604020202020204"/>
                <a:sym typeface="Arial" panose="020B0604020202020204"/>
              </a:rPr>
              <a:t>Simple View    </a:t>
            </a:r>
            <a:r>
              <a:rPr lang="en-IN" sz="1800">
                <a:solidFill>
                  <a:srgbClr val="284249"/>
                </a:solidFill>
                <a:latin typeface="Arial" panose="020B0604020202020204"/>
                <a:ea typeface="Arial" panose="020B0604020202020204"/>
                <a:cs typeface="Arial" panose="020B0604020202020204"/>
                <a:sym typeface="Arial" panose="020B0604020202020204"/>
              </a:rPr>
              <a:t>: Simple views can only contain a single base table. </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84249"/>
              </a:buClr>
              <a:buSzPts val="2000"/>
              <a:buFont typeface="Arial" panose="020B0604020202020204"/>
              <a:buChar char="•"/>
            </a:pPr>
            <a:r>
              <a:rPr lang="en-IN" sz="2000" b="1">
                <a:solidFill>
                  <a:srgbClr val="284249"/>
                </a:solidFill>
                <a:latin typeface="Arial" panose="020B0604020202020204"/>
                <a:ea typeface="Arial" panose="020B0604020202020204"/>
                <a:cs typeface="Arial" panose="020B0604020202020204"/>
                <a:sym typeface="Arial" panose="020B0604020202020204"/>
              </a:rPr>
              <a:t>Complex View </a:t>
            </a:r>
            <a:r>
              <a:rPr lang="en-IN" sz="1800">
                <a:solidFill>
                  <a:srgbClr val="284249"/>
                </a:solidFill>
                <a:latin typeface="Arial" panose="020B0604020202020204"/>
                <a:ea typeface="Arial" panose="020B0604020202020204"/>
                <a:cs typeface="Arial" panose="020B0604020202020204"/>
                <a:sym typeface="Arial" panose="020B0604020202020204"/>
              </a:rPr>
              <a:t>: Complex views can be constructed on more than one base table. In particular, complex views can contain: join conditions, a group by clause, a order by clause.</a:t>
            </a:r>
            <a:endParaRPr lang="en-IN" sz="1800">
              <a:solidFill>
                <a:srgbClr val="284249"/>
              </a:solidFill>
              <a:latin typeface="Arial" panose="020B0604020202020204"/>
              <a:ea typeface="Arial" panose="020B0604020202020204"/>
              <a:cs typeface="Arial" panose="020B0604020202020204"/>
              <a:sym typeface="Arial" panose="020B0604020202020204"/>
            </a:endParaRPr>
          </a:p>
        </p:txBody>
      </p:sp>
      <p:pic>
        <p:nvPicPr>
          <p:cNvPr id="2779" name="Google Shape;2779;p286"/>
          <p:cNvPicPr preferRelativeResize="0"/>
          <p:nvPr/>
        </p:nvPicPr>
        <p:blipFill rotWithShape="1">
          <a:blip r:embed="rId1"/>
          <a:srcRect/>
          <a:stretch>
            <a:fillRect/>
          </a:stretch>
        </p:blipFill>
        <p:spPr>
          <a:xfrm>
            <a:off x="0" y="3289857"/>
            <a:ext cx="7104112" cy="3473047"/>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2783" name="Shape 2783"/>
        <p:cNvGrpSpPr/>
        <p:nvPr/>
      </p:nvGrpSpPr>
      <p:grpSpPr>
        <a:xfrm>
          <a:off x="0" y="0"/>
          <a:ext cx="0" cy="0"/>
          <a:chOff x="0" y="0"/>
          <a:chExt cx="0" cy="0"/>
        </a:xfrm>
      </p:grpSpPr>
      <p:sp>
        <p:nvSpPr>
          <p:cNvPr id="2784" name="Google Shape;2784;p28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view</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785" name="Google Shape;2785;p287"/>
          <p:cNvSpPr/>
          <p:nvPr/>
        </p:nvSpPr>
        <p:spPr>
          <a:xfrm>
            <a:off x="263352" y="806408"/>
            <a:ext cx="89916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3E5D77"/>
                </a:solidFill>
                <a:latin typeface="Arial" panose="020B0604020202020204"/>
                <a:ea typeface="Arial" panose="020B0604020202020204"/>
                <a:cs typeface="Arial" panose="020B0604020202020204"/>
                <a:sym typeface="Arial" panose="020B0604020202020204"/>
              </a:rPr>
              <a:t>Views are not updatable in the following cases:</a:t>
            </a:r>
            <a:endParaRPr lang="en-IN" sz="2000">
              <a:solidFill>
                <a:srgbClr val="3E5D77"/>
              </a:solidFill>
              <a:latin typeface="Arial" panose="020B0604020202020204"/>
              <a:ea typeface="Arial" panose="020B0604020202020204"/>
              <a:cs typeface="Arial" panose="020B0604020202020204"/>
              <a:sym typeface="Arial" panose="020B0604020202020204"/>
            </a:endParaRPr>
          </a:p>
        </p:txBody>
      </p:sp>
      <p:sp>
        <p:nvSpPr>
          <p:cNvPr id="2786" name="Google Shape;2786;p287"/>
          <p:cNvSpPr/>
          <p:nvPr/>
        </p:nvSpPr>
        <p:spPr>
          <a:xfrm>
            <a:off x="263352" y="1428150"/>
            <a:ext cx="11665296" cy="2923877"/>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A table in the FROM clause is reference by a subquery in the WHERE statement.</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34950" algn="just" rtl="0">
              <a:spcBef>
                <a:spcPts val="0"/>
              </a:spcBef>
              <a:spcAft>
                <a:spcPts val="0"/>
              </a:spcAft>
              <a:buClr>
                <a:schemeClr val="dk1"/>
              </a:buClr>
              <a:buSzPts val="800"/>
              <a:buFont typeface="Arial" panose="020B0604020202020204"/>
              <a:buNone/>
            </a:pPr>
            <a:endParaRPr sz="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There is a subquery in the SELECT clause.</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34950" algn="just" rtl="0">
              <a:spcBef>
                <a:spcPts val="0"/>
              </a:spcBef>
              <a:spcAft>
                <a:spcPts val="0"/>
              </a:spcAft>
              <a:buClr>
                <a:schemeClr val="dk1"/>
              </a:buClr>
              <a:buSzPts val="800"/>
              <a:buFont typeface="Arial" panose="020B0604020202020204"/>
              <a:buNone/>
            </a:pPr>
            <a:endParaRPr sz="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The SQL statement defining the view joins tables.</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34950" algn="just" rtl="0">
              <a:spcBef>
                <a:spcPts val="0"/>
              </a:spcBef>
              <a:spcAft>
                <a:spcPts val="0"/>
              </a:spcAft>
              <a:buClr>
                <a:schemeClr val="dk1"/>
              </a:buClr>
              <a:buSzPts val="800"/>
              <a:buFont typeface="Arial" panose="020B0604020202020204"/>
              <a:buNone/>
            </a:pPr>
            <a:endParaRPr sz="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One of the tables in the FROM clause is a non-updatable view.</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34950" algn="just" rtl="0">
              <a:spcBef>
                <a:spcPts val="0"/>
              </a:spcBef>
              <a:spcAft>
                <a:spcPts val="0"/>
              </a:spcAft>
              <a:buClr>
                <a:schemeClr val="dk1"/>
              </a:buClr>
              <a:buSzPts val="800"/>
              <a:buFont typeface="Arial" panose="020B0604020202020204"/>
              <a:buNone/>
            </a:pPr>
            <a:endParaRPr sz="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The SELECT statement of the view contains an aggregate function such as SUM(), COUNT(), MAX(), MIN(), and so on.</a:t>
            </a:r>
            <a:endParaRPr lang="en-IN" sz="1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34950" algn="just" rtl="0">
              <a:spcBef>
                <a:spcPts val="0"/>
              </a:spcBef>
              <a:spcAft>
                <a:spcPts val="0"/>
              </a:spcAft>
              <a:buClr>
                <a:schemeClr val="dk1"/>
              </a:buClr>
              <a:buSzPts val="800"/>
              <a:buFont typeface="Arial" panose="020B0604020202020204"/>
              <a:buNone/>
            </a:pPr>
            <a:endParaRPr sz="800">
              <a:solidFill>
                <a:srgbClr val="284249"/>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rgbClr val="284249"/>
              </a:buClr>
              <a:buSzPts val="1800"/>
              <a:buFont typeface="Arial" panose="020B0604020202020204"/>
              <a:buChar char="•"/>
            </a:pPr>
            <a:r>
              <a:rPr lang="en-IN" sz="1800">
                <a:solidFill>
                  <a:srgbClr val="284249"/>
                </a:solidFill>
                <a:latin typeface="Arial" panose="020B0604020202020204"/>
                <a:ea typeface="Arial" panose="020B0604020202020204"/>
                <a:cs typeface="Arial" panose="020B0604020202020204"/>
                <a:sym typeface="Arial" panose="020B0604020202020204"/>
              </a:rPr>
              <a:t>The keywords DISTINCT, GROUP BY, HAVING clause, LIMIT clause, UNION, or UNION ALL appear in the defining SQL statement.</a:t>
            </a:r>
            <a:endParaRPr lang="en-IN" sz="1800">
              <a:solidFill>
                <a:srgbClr val="284249"/>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2790" name="Shape 2790"/>
        <p:cNvGrpSpPr/>
        <p:nvPr/>
      </p:nvGrpSpPr>
      <p:grpSpPr>
        <a:xfrm>
          <a:off x="0" y="0"/>
          <a:ext cx="0" cy="0"/>
          <a:chOff x="0" y="0"/>
          <a:chExt cx="0" cy="0"/>
        </a:xfrm>
      </p:grpSpPr>
      <p:sp>
        <p:nvSpPr>
          <p:cNvPr id="2791" name="Google Shape;2791;p28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create view/ show create view</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792" name="Google Shape;2792;p288"/>
          <p:cNvSpPr/>
          <p:nvPr/>
        </p:nvSpPr>
        <p:spPr>
          <a:xfrm>
            <a:off x="479376" y="838201"/>
            <a:ext cx="111612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select_statement is a SELECT statement that provides the definition of the view. The select_statement can select from base tables or other views.</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793" name="Google Shape;2793;p288"/>
          <p:cNvSpPr/>
          <p:nvPr/>
        </p:nvSpPr>
        <p:spPr>
          <a:xfrm>
            <a:off x="479376" y="1737957"/>
            <a:ext cx="88392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CREATE [OR REPLACE]  VIEW view_name [(column_list)]</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AS select_statement  [WITH CHECK OPTION]</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794" name="Google Shape;2794;p288"/>
          <p:cNvSpPr/>
          <p:nvPr/>
        </p:nvSpPr>
        <p:spPr>
          <a:xfrm>
            <a:off x="479376" y="3200748"/>
            <a:ext cx="8763000"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SHOW CREATE VIEW </a:t>
            </a:r>
            <a:r>
              <a:rPr lang="en-IN" sz="1800">
                <a:solidFill>
                  <a:schemeClr val="dk1"/>
                </a:solidFill>
                <a:latin typeface="Arial" panose="020B0604020202020204"/>
                <a:ea typeface="Arial" panose="020B0604020202020204"/>
                <a:cs typeface="Arial" panose="020B0604020202020204"/>
                <a:sym typeface="Arial" panose="020B0604020202020204"/>
              </a:rPr>
              <a:t>view_name</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795" name="Google Shape;2795;p288"/>
          <p:cNvSpPr/>
          <p:nvPr/>
        </p:nvSpPr>
        <p:spPr>
          <a:xfrm>
            <a:off x="479376" y="3645024"/>
            <a:ext cx="8839200" cy="41601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show create VIEW v1;</a:t>
            </a:r>
            <a:endParaRPr lang="en-IN" sz="16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2799" name="Shape 2799"/>
        <p:cNvGrpSpPr/>
        <p:nvPr/>
      </p:nvGrpSpPr>
      <p:grpSpPr>
        <a:xfrm>
          <a:off x="0" y="0"/>
          <a:ext cx="0" cy="0"/>
          <a:chOff x="0" y="0"/>
          <a:chExt cx="0" cy="0"/>
        </a:xfrm>
      </p:grpSpPr>
      <p:sp>
        <p:nvSpPr>
          <p:cNvPr id="2800" name="Google Shape;2800;p289"/>
          <p:cNvSpPr/>
          <p:nvPr/>
        </p:nvSpPr>
        <p:spPr>
          <a:xfrm>
            <a:off x="547058" y="945148"/>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This statement changes the definition of a view, which must exist.</a:t>
            </a:r>
            <a:endParaRPr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801" name="Google Shape;2801;p289"/>
          <p:cNvSpPr/>
          <p:nvPr/>
        </p:nvSpPr>
        <p:spPr>
          <a:xfrm>
            <a:off x="623249" y="1478547"/>
            <a:ext cx="883804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 VIEW </a:t>
            </a:r>
            <a:r>
              <a:rPr lang="en-IN" sz="2000">
                <a:solidFill>
                  <a:schemeClr val="dk1"/>
                </a:solidFill>
                <a:latin typeface="Arial" panose="020B0604020202020204"/>
                <a:ea typeface="Arial" panose="020B0604020202020204"/>
                <a:cs typeface="Arial" panose="020B0604020202020204"/>
                <a:sym typeface="Arial" panose="020B0604020202020204"/>
              </a:rPr>
              <a:t>view_name [(column_list)]</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AS select_statement</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[WITH CHECK OPTION]</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802" name="Google Shape;2802;p289"/>
          <p:cNvSpPr/>
          <p:nvPr/>
        </p:nvSpPr>
        <p:spPr>
          <a:xfrm>
            <a:off x="551527" y="4064151"/>
            <a:ext cx="88380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DROP VIEW [IF EXISTS]</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view_name [, view_name] ...</a:t>
            </a:r>
            <a:endParaRPr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2803" name="Google Shape;2803;p289"/>
          <p:cNvSpPr/>
          <p:nvPr/>
        </p:nvSpPr>
        <p:spPr>
          <a:xfrm>
            <a:off x="475336" y="3573016"/>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DROP VIEW removes one or more views.</a:t>
            </a:r>
            <a:endParaRPr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804" name="Google Shape;2804;p289"/>
          <p:cNvSpPr/>
          <p:nvPr/>
        </p:nvSpPr>
        <p:spPr>
          <a:xfrm>
            <a:off x="479376" y="5024210"/>
            <a:ext cx="10657184"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e.g.</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VIEW</a:t>
            </a:r>
            <a:r>
              <a:rPr lang="en-IN" sz="1800">
                <a:solidFill>
                  <a:schemeClr val="dk1"/>
                </a:solidFill>
                <a:latin typeface="Arial" panose="020B0604020202020204"/>
                <a:ea typeface="Arial" panose="020B0604020202020204"/>
                <a:cs typeface="Arial" panose="020B0604020202020204"/>
                <a:sym typeface="Arial" panose="020B0604020202020204"/>
              </a:rPr>
              <a:t> studentview;</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VIEW</a:t>
            </a:r>
            <a:r>
              <a:rPr lang="en-IN" sz="1800">
                <a:solidFill>
                  <a:schemeClr val="dk1"/>
                </a:solidFill>
                <a:latin typeface="Arial" panose="020B0604020202020204"/>
                <a:ea typeface="Arial" panose="020B0604020202020204"/>
                <a:cs typeface="Arial" panose="020B0604020202020204"/>
                <a:sym typeface="Arial" panose="020B0604020202020204"/>
              </a:rPr>
              <a:t> studentid10view, studentviewwithcheck;</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VIEW</a:t>
            </a:r>
            <a:r>
              <a:rPr lang="en-IN" sz="1800">
                <a:solidFill>
                  <a:schemeClr val="dk1"/>
                </a:solidFill>
                <a:latin typeface="Arial" panose="020B0604020202020204"/>
                <a:ea typeface="Arial" panose="020B0604020202020204"/>
                <a:cs typeface="Arial" panose="020B0604020202020204"/>
                <a:sym typeface="Arial" panose="020B0604020202020204"/>
              </a:rPr>
              <a:t> studentTotalMarksView, studentAddressView;</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05" name="Google Shape;2805;p289"/>
          <p:cNvSpPr/>
          <p:nvPr/>
        </p:nvSpPr>
        <p:spPr>
          <a:xfrm>
            <a:off x="475336" y="2420889"/>
            <a:ext cx="1065718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e.g.</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VIEW</a:t>
            </a:r>
            <a:r>
              <a:rPr lang="en-IN" sz="1800">
                <a:solidFill>
                  <a:schemeClr val="dk1"/>
                </a:solidFill>
                <a:latin typeface="Arial" panose="020B0604020202020204"/>
                <a:ea typeface="Arial" panose="020B0604020202020204"/>
                <a:cs typeface="Arial" panose="020B0604020202020204"/>
                <a:sym typeface="Arial" panose="020B0604020202020204"/>
              </a:rPr>
              <a:t> studentview AS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namefirst, namelast, emailid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student;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06" name="Google Shape;2806;p28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alter / drop view</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2810" name="Shape 2810"/>
        <p:cNvGrpSpPr/>
        <p:nvPr/>
      </p:nvGrpSpPr>
      <p:grpSpPr>
        <a:xfrm>
          <a:off x="0" y="0"/>
          <a:ext cx="0" cy="0"/>
          <a:chOff x="0" y="0"/>
          <a:chExt cx="0" cy="0"/>
        </a:xfrm>
      </p:grpSpPr>
      <p:sp>
        <p:nvSpPr>
          <p:cNvPr id="2811" name="Google Shape;2811;p290"/>
          <p:cNvSpPr txBox="1"/>
          <p:nvPr/>
        </p:nvSpPr>
        <p:spPr>
          <a:xfrm>
            <a:off x="1676400" y="2362200"/>
            <a:ext cx="8839200" cy="68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index</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812" name="Google Shape;2812;p290"/>
          <p:cNvSpPr/>
          <p:nvPr/>
        </p:nvSpPr>
        <p:spPr>
          <a:xfrm>
            <a:off x="406574" y="3212976"/>
            <a:ext cx="11089232" cy="2862322"/>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Gill Sans" panose="020B0502020104020203"/>
                <a:ea typeface="Gill Sans" panose="020B0502020104020203"/>
                <a:cs typeface="Gill Sans" panose="020B0502020104020203"/>
                <a:sym typeface="Gill Sans" panose="020B0502020104020203"/>
              </a:rPr>
              <a:t>it is a schema object.</a:t>
            </a:r>
            <a:endParaRPr lang="en-IN" sz="20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292100" algn="just" rtl="0">
              <a:spcBef>
                <a:spcPts val="0"/>
              </a:spcBef>
              <a:spcAft>
                <a:spcPts val="0"/>
              </a:spcAft>
              <a:buClr>
                <a:schemeClr val="dk1"/>
              </a:buClr>
              <a:buSzPts val="800"/>
              <a:buFont typeface="Arial" panose="020B0604020202020204"/>
              <a:buNone/>
            </a:pPr>
            <a:endParaRPr sz="8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Gill Sans" panose="020B0502020104020203"/>
                <a:ea typeface="Gill Sans" panose="020B0502020104020203"/>
                <a:cs typeface="Gill Sans" panose="020B0502020104020203"/>
                <a:sym typeface="Gill Sans" panose="020B0502020104020203"/>
              </a:rPr>
              <a:t>it is used by the server to speed up the retrieval of rows.</a:t>
            </a:r>
            <a:endParaRPr lang="en-IN" sz="20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292100" algn="just" rtl="0">
              <a:spcBef>
                <a:spcPts val="0"/>
              </a:spcBef>
              <a:spcAft>
                <a:spcPts val="0"/>
              </a:spcAft>
              <a:buClr>
                <a:schemeClr val="dk1"/>
              </a:buClr>
              <a:buSzPts val="800"/>
              <a:buFont typeface="Arial" panose="020B0604020202020204"/>
              <a:buNone/>
            </a:pPr>
            <a:endParaRPr sz="8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Gill Sans" panose="020B0502020104020203"/>
                <a:ea typeface="Gill Sans" panose="020B0502020104020203"/>
                <a:cs typeface="Gill Sans" panose="020B0502020104020203"/>
                <a:sym typeface="Gill Sans" panose="020B0502020104020203"/>
              </a:rPr>
              <a:t>it reduces disk I/O(input/output) process.</a:t>
            </a:r>
            <a:endParaRPr lang="en-IN" sz="20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292100" algn="just" rtl="0">
              <a:spcBef>
                <a:spcPts val="0"/>
              </a:spcBef>
              <a:spcAft>
                <a:spcPts val="0"/>
              </a:spcAft>
              <a:buClr>
                <a:schemeClr val="dk1"/>
              </a:buClr>
              <a:buSzPts val="800"/>
              <a:buFont typeface="Arial" panose="020B0604020202020204"/>
              <a:buNone/>
            </a:pPr>
            <a:endParaRPr sz="8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Gill Sans" panose="020B0502020104020203"/>
                <a:ea typeface="Gill Sans" panose="020B0502020104020203"/>
                <a:cs typeface="Gill Sans" panose="020B0502020104020203"/>
                <a:sym typeface="Gill Sans" panose="020B0502020104020203"/>
              </a:rPr>
              <a:t>it helps to speed up select queries where clauses, but it slows down data input, with the update and the insert statements.</a:t>
            </a:r>
            <a:endParaRPr lang="en-IN" sz="20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292100" algn="just" rtl="0">
              <a:spcBef>
                <a:spcPts val="0"/>
              </a:spcBef>
              <a:spcAft>
                <a:spcPts val="0"/>
              </a:spcAft>
              <a:buClr>
                <a:schemeClr val="dk1"/>
              </a:buClr>
              <a:buSzPts val="800"/>
              <a:buFont typeface="Arial" panose="020B0604020202020204"/>
              <a:buNone/>
            </a:pPr>
            <a:endParaRPr sz="8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Gill Sans" panose="020B0502020104020203"/>
                <a:ea typeface="Gill Sans" panose="020B0502020104020203"/>
                <a:cs typeface="Gill Sans" panose="020B0502020104020203"/>
                <a:sym typeface="Gill Sans" panose="020B0502020104020203"/>
              </a:rPr>
              <a:t>it can be created or dropped with no effect on the data.</a:t>
            </a:r>
            <a:endParaRPr lang="en-IN" sz="20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292100" algn="just" rtl="0">
              <a:spcBef>
                <a:spcPts val="0"/>
              </a:spcBef>
              <a:spcAft>
                <a:spcPts val="0"/>
              </a:spcAft>
              <a:buClr>
                <a:schemeClr val="dk1"/>
              </a:buClr>
              <a:buSzPts val="800"/>
              <a:buFont typeface="Arial" panose="020B0604020202020204"/>
              <a:buNone/>
            </a:pPr>
            <a:endParaRPr sz="800">
              <a:solidFill>
                <a:srgbClr val="006C86"/>
              </a:solidFill>
              <a:latin typeface="Gill Sans" panose="020B0502020104020203"/>
              <a:ea typeface="Gill Sans" panose="020B0502020104020203"/>
              <a:cs typeface="Gill Sans" panose="020B0502020104020203"/>
              <a:sym typeface="Gill Sans" panose="020B0502020104020203"/>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Gill Sans" panose="020B0502020104020203"/>
                <a:ea typeface="Gill Sans" panose="020B0502020104020203"/>
                <a:cs typeface="Gill Sans" panose="020B0502020104020203"/>
                <a:sym typeface="Gill Sans" panose="020B0502020104020203"/>
              </a:rPr>
              <a:t>multiple columns index may consist of up to 16 columns.</a:t>
            </a:r>
            <a:endParaRPr lang="en-IN" sz="2000">
              <a:solidFill>
                <a:srgbClr val="006C86"/>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343" name="Shape 343"/>
        <p:cNvGrpSpPr/>
        <p:nvPr/>
      </p:nvGrpSpPr>
      <p:grpSpPr>
        <a:xfrm>
          <a:off x="0" y="0"/>
          <a:ext cx="0" cy="0"/>
          <a:chOff x="0" y="0"/>
          <a:chExt cx="0" cy="0"/>
        </a:xfrm>
      </p:grpSpPr>
      <p:sp>
        <p:nvSpPr>
          <p:cNvPr id="344" name="Google Shape;344;p29"/>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Entity Relationship Diagram?</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2816" name="Shape 2816"/>
        <p:cNvGrpSpPr/>
        <p:nvPr/>
      </p:nvGrpSpPr>
      <p:grpSpPr>
        <a:xfrm>
          <a:off x="0" y="0"/>
          <a:ext cx="0" cy="0"/>
          <a:chOff x="0" y="0"/>
          <a:chExt cx="0" cy="0"/>
        </a:xfrm>
      </p:grpSpPr>
      <p:sp>
        <p:nvSpPr>
          <p:cNvPr id="2817" name="Google Shape;2817;p29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index</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818" name="Google Shape;2818;p291"/>
          <p:cNvSpPr/>
          <p:nvPr/>
        </p:nvSpPr>
        <p:spPr>
          <a:xfrm>
            <a:off x="191344" y="838200"/>
            <a:ext cx="1180931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a:t>
            </a:r>
            <a:r>
              <a:rPr lang="en-IN" sz="1800" b="1">
                <a:solidFill>
                  <a:schemeClr val="dk1"/>
                </a:solidFill>
                <a:latin typeface="Arial" panose="020B0604020202020204"/>
                <a:ea typeface="Arial" panose="020B0604020202020204"/>
                <a:cs typeface="Arial" panose="020B0604020202020204"/>
                <a:sym typeface="Arial" panose="020B0604020202020204"/>
              </a:rPr>
              <a:t>from the index file</a:t>
            </a:r>
            <a:r>
              <a:rPr lang="en-IN" sz="1800">
                <a:solidFill>
                  <a:schemeClr val="dk1"/>
                </a:solidFill>
                <a:latin typeface="Arial" panose="020B0604020202020204"/>
                <a:ea typeface="Arial" panose="020B0604020202020204"/>
                <a:cs typeface="Arial" panose="020B0604020202020204"/>
                <a:sym typeface="Arial" panose="020B0604020202020204"/>
              </a:rPr>
              <a:t>) to seek to in the middle of the data file without having to look at all the data. This is much faster than reading every row sequentially.</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819" name="Google Shape;2819;p291"/>
          <p:cNvSpPr/>
          <p:nvPr/>
        </p:nvSpPr>
        <p:spPr>
          <a:xfrm>
            <a:off x="191344" y="2527281"/>
            <a:ext cx="11809312" cy="135421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To find the rows matching a WHERE clause quickly.</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0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the table has a multiple-column index, any leftmost prefix of the index can be used by the optimizer to look up rows. For example, if you have a three-column index on (col1, col2, col3), you have indexed search capabilities on (col1), (col1, col2), and (col1, col2, col3).</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820" name="Google Shape;2820;p291"/>
          <p:cNvSpPr/>
          <p:nvPr/>
        </p:nvSpPr>
        <p:spPr>
          <a:xfrm>
            <a:off x="273997" y="5085184"/>
            <a:ext cx="761625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Arial" panose="020B0604020202020204"/>
                <a:ea typeface="Arial" panose="020B0604020202020204"/>
                <a:cs typeface="Arial" panose="020B0604020202020204"/>
                <a:sym typeface="Arial" panose="020B0604020202020204"/>
              </a:rPr>
              <a:t>Index name can have max 64 char.</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Arial" panose="020B0604020202020204"/>
                <a:ea typeface="Arial" panose="020B0604020202020204"/>
                <a:cs typeface="Arial" panose="020B0604020202020204"/>
                <a:sym typeface="Arial" panose="020B0604020202020204"/>
              </a:rPr>
              <a:t>It is not possible to create an INDEX on a VIEW.</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262626"/>
              </a:buClr>
              <a:buSzPts val="1800"/>
              <a:buFont typeface="Arial" panose="020B0604020202020204"/>
              <a:buChar char="•"/>
            </a:pPr>
            <a:r>
              <a:rPr lang="en-IN" sz="1800">
                <a:solidFill>
                  <a:srgbClr val="262626"/>
                </a:solidFill>
                <a:latin typeface="Arial" panose="020B0604020202020204"/>
                <a:ea typeface="Arial" panose="020B0604020202020204"/>
                <a:cs typeface="Arial" panose="020B0604020202020204"/>
                <a:sym typeface="Arial" panose="020B0604020202020204"/>
              </a:rPr>
              <a:t>If we drop the BASE TABLE, the INDEX will be dropped automatically.</a:t>
            </a:r>
            <a:endParaRPr lang="en-IN" sz="1800">
              <a:solidFill>
                <a:srgbClr val="262626"/>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2824" name="Shape 2824"/>
        <p:cNvGrpSpPr/>
        <p:nvPr/>
      </p:nvGrpSpPr>
      <p:grpSpPr>
        <a:xfrm>
          <a:off x="0" y="0"/>
          <a:ext cx="0" cy="0"/>
          <a:chOff x="0" y="0"/>
          <a:chExt cx="0" cy="0"/>
        </a:xfrm>
      </p:grpSpPr>
      <p:sp>
        <p:nvSpPr>
          <p:cNvPr id="2825" name="Google Shape;2825;p29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create index</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826" name="Google Shape;2826;p292"/>
          <p:cNvSpPr/>
          <p:nvPr/>
        </p:nvSpPr>
        <p:spPr>
          <a:xfrm>
            <a:off x="1600200" y="838200"/>
            <a:ext cx="899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Indexes are used to find rows with specific column values quickly.</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827" name="Google Shape;2827;p292"/>
          <p:cNvSpPr/>
          <p:nvPr/>
        </p:nvSpPr>
        <p:spPr>
          <a:xfrm>
            <a:off x="1676182" y="1600202"/>
            <a:ext cx="883804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CREATE [UNIQUE] INDEX </a:t>
            </a:r>
            <a:r>
              <a:rPr lang="en-IN" sz="2000">
                <a:solidFill>
                  <a:schemeClr val="dk1"/>
                </a:solidFill>
                <a:latin typeface="Arial" panose="020B0604020202020204"/>
                <a:ea typeface="Arial" panose="020B0604020202020204"/>
                <a:cs typeface="Arial" panose="020B0604020202020204"/>
                <a:sym typeface="Arial" panose="020B0604020202020204"/>
              </a:rPr>
              <a:t>index_name</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ON </a:t>
            </a:r>
            <a:r>
              <a:rPr lang="en-IN" sz="2000">
                <a:solidFill>
                  <a:schemeClr val="dk1"/>
                </a:solidFill>
                <a:latin typeface="Arial" panose="020B0604020202020204"/>
                <a:ea typeface="Arial" panose="020B0604020202020204"/>
                <a:cs typeface="Arial" panose="020B0604020202020204"/>
                <a:sym typeface="Arial" panose="020B0604020202020204"/>
              </a:rPr>
              <a:t>tbl_name </a:t>
            </a:r>
            <a:r>
              <a:rPr lang="en-IN" sz="2000">
                <a:solidFill>
                  <a:srgbClr val="0077AA"/>
                </a:solidFill>
                <a:latin typeface="Arial" panose="020B0604020202020204"/>
                <a:ea typeface="Arial" panose="020B0604020202020204"/>
                <a:cs typeface="Arial" panose="020B0604020202020204"/>
                <a:sym typeface="Arial" panose="020B0604020202020204"/>
              </a:rPr>
              <a:t>(</a:t>
            </a:r>
            <a:r>
              <a:rPr lang="en-IN" sz="2000">
                <a:solidFill>
                  <a:schemeClr val="dk1"/>
                </a:solidFill>
                <a:latin typeface="Arial" panose="020B0604020202020204"/>
                <a:ea typeface="Arial" panose="020B0604020202020204"/>
                <a:cs typeface="Arial" panose="020B0604020202020204"/>
                <a:sym typeface="Arial" panose="020B0604020202020204"/>
              </a:rPr>
              <a:t>index_col_name,...</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828" name="Google Shape;2828;p292"/>
          <p:cNvSpPr/>
          <p:nvPr/>
        </p:nvSpPr>
        <p:spPr>
          <a:xfrm>
            <a:off x="1676182" y="2492896"/>
            <a:ext cx="8838049" cy="184986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600">
                <a:solidFill>
                  <a:srgbClr val="FF0000"/>
                </a:solidFill>
                <a:latin typeface="Arial" panose="020B0604020202020204"/>
                <a:ea typeface="Arial" panose="020B0604020202020204"/>
                <a:cs typeface="Arial" panose="020B0604020202020204"/>
                <a:sym typeface="Arial" panose="020B0604020202020204"/>
              </a:rPr>
              <a:t>e.g.</a:t>
            </a:r>
            <a:endParaRPr lang="en-IN" sz="16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indexOnName </a:t>
            </a:r>
            <a:r>
              <a:rPr lang="en-IN" sz="1800">
                <a:solidFill>
                  <a:srgbClr val="0077AA"/>
                </a:solidFill>
                <a:latin typeface="Arial" panose="020B0604020202020204"/>
                <a:ea typeface="Arial" panose="020B0604020202020204"/>
                <a:cs typeface="Arial" panose="020B0604020202020204"/>
                <a:sym typeface="Arial" panose="020B0604020202020204"/>
              </a:rPr>
              <a:t>ON</a:t>
            </a:r>
            <a:r>
              <a:rPr lang="en-IN" sz="1800">
                <a:solidFill>
                  <a:schemeClr val="dk1"/>
                </a:solidFill>
                <a:latin typeface="Arial" panose="020B0604020202020204"/>
                <a:ea typeface="Arial" panose="020B0604020202020204"/>
                <a:cs typeface="Arial" panose="020B0604020202020204"/>
                <a:sym typeface="Arial" panose="020B0604020202020204"/>
              </a:rPr>
              <a:t> emp</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INDEX</a:t>
            </a:r>
            <a:r>
              <a:rPr lang="en-IN" sz="1800">
                <a:solidFill>
                  <a:srgbClr val="0C0C0C"/>
                </a:solidFill>
                <a:latin typeface="Arial" panose="020B0604020202020204"/>
                <a:ea typeface="Arial" panose="020B0604020202020204"/>
                <a:cs typeface="Arial" panose="020B0604020202020204"/>
                <a:sym typeface="Arial" panose="020B0604020202020204"/>
              </a:rPr>
              <a:t> indexOnUniversity </a:t>
            </a:r>
            <a:r>
              <a:rPr lang="en-IN" sz="1800">
                <a:solidFill>
                  <a:srgbClr val="0077AA"/>
                </a:solidFill>
                <a:latin typeface="Arial" panose="020B0604020202020204"/>
                <a:ea typeface="Arial" panose="020B0604020202020204"/>
                <a:cs typeface="Arial" panose="020B0604020202020204"/>
                <a:sym typeface="Arial" panose="020B0604020202020204"/>
              </a:rPr>
              <a:t>ON</a:t>
            </a:r>
            <a:r>
              <a:rPr lang="en-IN" sz="1800">
                <a:solidFill>
                  <a:srgbClr val="0C0C0C"/>
                </a:solidFill>
                <a:latin typeface="Arial" panose="020B0604020202020204"/>
                <a:ea typeface="Arial" panose="020B0604020202020204"/>
                <a:cs typeface="Arial" panose="020B0604020202020204"/>
                <a:sym typeface="Arial" panose="020B0604020202020204"/>
              </a:rPr>
              <a:t> student_qualifications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university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UNIQUE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uniqueIndexOnName </a:t>
            </a:r>
            <a:r>
              <a:rPr lang="en-IN" sz="1800">
                <a:solidFill>
                  <a:srgbClr val="0077AA"/>
                </a:solidFill>
                <a:latin typeface="Arial" panose="020B0604020202020204"/>
                <a:ea typeface="Arial" panose="020B0604020202020204"/>
                <a:cs typeface="Arial" panose="020B0604020202020204"/>
                <a:sym typeface="Arial" panose="020B0604020202020204"/>
              </a:rPr>
              <a:t>ON</a:t>
            </a:r>
            <a:r>
              <a:rPr lang="en-IN" sz="1800">
                <a:solidFill>
                  <a:schemeClr val="dk1"/>
                </a:solidFill>
                <a:latin typeface="Arial" panose="020B0604020202020204"/>
                <a:ea typeface="Arial" panose="020B0604020202020204"/>
                <a:cs typeface="Arial" panose="020B0604020202020204"/>
                <a:sym typeface="Arial" panose="020B0604020202020204"/>
              </a:rPr>
              <a:t> emp</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ename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lang="en-IN" sz="1800">
              <a:solidFill>
                <a:srgbClr val="0C0C0C"/>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2832" name="Shape 2832"/>
        <p:cNvGrpSpPr/>
        <p:nvPr/>
      </p:nvGrpSpPr>
      <p:grpSpPr>
        <a:xfrm>
          <a:off x="0" y="0"/>
          <a:ext cx="0" cy="0"/>
          <a:chOff x="0" y="0"/>
          <a:chExt cx="0" cy="0"/>
        </a:xfrm>
      </p:grpSpPr>
      <p:sp>
        <p:nvSpPr>
          <p:cNvPr id="2833" name="Google Shape;2833;p293"/>
          <p:cNvSpPr txBox="1"/>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2"/>
              </a:buClr>
              <a:buSzPts val="1920"/>
              <a:buFont typeface="Arial" panose="020B0604020202020204"/>
              <a:buNone/>
            </a:pPr>
            <a:r>
              <a:rPr lang="en-IN" b="1">
                <a:latin typeface="Arial" panose="020B0604020202020204"/>
                <a:ea typeface="Arial" panose="020B0604020202020204"/>
                <a:cs typeface="Arial" panose="020B0604020202020204"/>
                <a:sym typeface="Arial" panose="020B0604020202020204"/>
              </a:rPr>
              <a:t>SHOW INDEX Syntax</a:t>
            </a:r>
            <a:endParaRPr lang="en-IN" b="1">
              <a:latin typeface="Arial" panose="020B0604020202020204"/>
              <a:ea typeface="Arial" panose="020B0604020202020204"/>
              <a:cs typeface="Arial" panose="020B0604020202020204"/>
              <a:sym typeface="Arial" panose="020B0604020202020204"/>
            </a:endParaRPr>
          </a:p>
        </p:txBody>
      </p:sp>
      <p:sp>
        <p:nvSpPr>
          <p:cNvPr id="2834" name="Google Shape;2834;p293"/>
          <p:cNvSpPr/>
          <p:nvPr/>
        </p:nvSpPr>
        <p:spPr>
          <a:xfrm>
            <a:off x="1415480" y="5661248"/>
            <a:ext cx="8839200" cy="41601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SHOW INDEX returns table index information.</a:t>
            </a:r>
            <a:endParaRPr lang="en-IN" sz="1600">
              <a:solidFill>
                <a:schemeClr val="dk1"/>
              </a:solidFill>
              <a:latin typeface="Arial" panose="020B0604020202020204"/>
              <a:ea typeface="Arial" panose="020B0604020202020204"/>
              <a:cs typeface="Arial" panose="020B0604020202020204"/>
              <a:sym typeface="Arial" panose="020B0604020202020204"/>
            </a:endParaRPr>
          </a:p>
        </p:txBody>
      </p:sp>
      <p:sp>
        <p:nvSpPr>
          <p:cNvPr id="2835" name="Google Shape;2835;p293"/>
          <p:cNvSpPr/>
          <p:nvPr/>
        </p:nvSpPr>
        <p:spPr>
          <a:xfrm>
            <a:off x="609520" y="2058970"/>
            <a:ext cx="8761859" cy="132343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SHOW {INDEX | INDEXES | KEYS}</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{FROM | IN} tbl_name</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[{FROM | IN} db_name]</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[WHERE expr]</a:t>
            </a:r>
            <a:endParaRPr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836" name="Google Shape;2836;p293"/>
          <p:cNvSpPr/>
          <p:nvPr/>
        </p:nvSpPr>
        <p:spPr>
          <a:xfrm>
            <a:off x="609520" y="3493846"/>
            <a:ext cx="8838049" cy="14343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600">
                <a:solidFill>
                  <a:srgbClr val="FF0000"/>
                </a:solidFill>
                <a:latin typeface="Arial" panose="020B0604020202020204"/>
                <a:ea typeface="Arial" panose="020B0604020202020204"/>
                <a:cs typeface="Arial" panose="020B0604020202020204"/>
                <a:sym typeface="Arial" panose="020B0604020202020204"/>
              </a:rPr>
              <a:t>e.g.</a:t>
            </a:r>
            <a:endParaRPr lang="en-IN" sz="1600">
              <a:solidFill>
                <a:srgbClr val="FF0000"/>
              </a:solidFill>
              <a:latin typeface="Arial" panose="020B0604020202020204"/>
              <a:ea typeface="Arial" panose="020B0604020202020204"/>
              <a:cs typeface="Arial" panose="020B0604020202020204"/>
              <a:sym typeface="Arial" panose="020B0604020202020204"/>
            </a:endParaRPr>
          </a:p>
          <a:p>
            <a:pPr marL="342900" marR="0" lvl="0" indent="-292100" algn="l" rtl="0">
              <a:lnSpc>
                <a:spcPct val="150000"/>
              </a:lnSpc>
              <a:spcBef>
                <a:spcPts val="0"/>
              </a:spcBef>
              <a:spcAft>
                <a:spcPts val="0"/>
              </a:spcAft>
              <a:buClr>
                <a:schemeClr val="dk1"/>
              </a:buClr>
              <a:buSzPts val="800"/>
              <a:buFont typeface="Arial" panose="020B0604020202020204"/>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SHOW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SHOW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student_qualifications;</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37" name="Google Shape;2837;p293"/>
          <p:cNvSpPr/>
          <p:nvPr/>
        </p:nvSpPr>
        <p:spPr>
          <a:xfrm>
            <a:off x="609520" y="1198493"/>
            <a:ext cx="1117431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 get the index of a table, you specify the table name after the FROM keyword. The statement will return the index information associated with the table in the current database.</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2841" name="Shape 2841"/>
        <p:cNvGrpSpPr/>
        <p:nvPr/>
      </p:nvGrpSpPr>
      <p:grpSpPr>
        <a:xfrm>
          <a:off x="0" y="0"/>
          <a:ext cx="0" cy="0"/>
          <a:chOff x="0" y="0"/>
          <a:chExt cx="0" cy="0"/>
        </a:xfrm>
      </p:grpSpPr>
      <p:sp>
        <p:nvSpPr>
          <p:cNvPr id="2842" name="Google Shape;2842;p29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drop index</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843" name="Google Shape;2843;p294"/>
          <p:cNvSpPr/>
          <p:nvPr/>
        </p:nvSpPr>
        <p:spPr>
          <a:xfrm>
            <a:off x="691218" y="1081520"/>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DROP INDEX drops the index named index_name from the table tbl_name.</a:t>
            </a:r>
            <a:endParaRPr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844" name="Google Shape;2844;p294"/>
          <p:cNvSpPr/>
          <p:nvPr/>
        </p:nvSpPr>
        <p:spPr>
          <a:xfrm>
            <a:off x="767408" y="1669033"/>
            <a:ext cx="8761859"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DROP INDEX </a:t>
            </a:r>
            <a:r>
              <a:rPr lang="en-IN" sz="2000">
                <a:solidFill>
                  <a:schemeClr val="dk1"/>
                </a:solidFill>
                <a:latin typeface="Arial" panose="020B0604020202020204"/>
                <a:ea typeface="Arial" panose="020B0604020202020204"/>
                <a:cs typeface="Arial" panose="020B0604020202020204"/>
                <a:sym typeface="Arial" panose="020B0604020202020204"/>
              </a:rPr>
              <a:t>index_name </a:t>
            </a:r>
            <a:r>
              <a:rPr lang="en-IN" sz="2000">
                <a:solidFill>
                  <a:srgbClr val="0077AA"/>
                </a:solidFill>
                <a:latin typeface="Arial" panose="020B0604020202020204"/>
                <a:ea typeface="Arial" panose="020B0604020202020204"/>
                <a:cs typeface="Arial" panose="020B0604020202020204"/>
                <a:sym typeface="Arial" panose="020B0604020202020204"/>
              </a:rPr>
              <a:t>ON </a:t>
            </a:r>
            <a:r>
              <a:rPr lang="en-IN" sz="2000">
                <a:solidFill>
                  <a:schemeClr val="dk1"/>
                </a:solidFill>
                <a:latin typeface="Arial" panose="020B0604020202020204"/>
                <a:ea typeface="Arial" panose="020B0604020202020204"/>
                <a:cs typeface="Arial" panose="020B0604020202020204"/>
                <a:sym typeface="Arial" panose="020B0604020202020204"/>
              </a:rPr>
              <a:t>tbl_name</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845" name="Google Shape;2845;p294"/>
          <p:cNvSpPr/>
          <p:nvPr/>
        </p:nvSpPr>
        <p:spPr>
          <a:xfrm>
            <a:off x="767408" y="2348880"/>
            <a:ext cx="597490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Arial" panose="020B0604020202020204"/>
                <a:ea typeface="Arial" panose="020B0604020202020204"/>
                <a:cs typeface="Arial" panose="020B0604020202020204"/>
                <a:sym typeface="Arial" panose="020B0604020202020204"/>
              </a:rPr>
              <a:t>e.g.</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indexOnName </a:t>
            </a:r>
            <a:r>
              <a:rPr lang="en-IN" sz="1800">
                <a:solidFill>
                  <a:srgbClr val="0077AA"/>
                </a:solidFill>
                <a:latin typeface="Arial" panose="020B0604020202020204"/>
                <a:ea typeface="Arial" panose="020B0604020202020204"/>
                <a:cs typeface="Arial" panose="020B0604020202020204"/>
                <a:sym typeface="Arial" panose="020B0604020202020204"/>
              </a:rPr>
              <a:t>ON</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C0C0C"/>
                </a:solidFill>
                <a:latin typeface="Arial" panose="020B0604020202020204"/>
                <a:ea typeface="Arial" panose="020B0604020202020204"/>
                <a:cs typeface="Arial" panose="020B0604020202020204"/>
                <a:sym typeface="Arial" panose="020B0604020202020204"/>
              </a:rPr>
              <a:t>indexOnUniversity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ON</a:t>
            </a:r>
            <a:r>
              <a:rPr lang="en-IN" sz="1800">
                <a:solidFill>
                  <a:schemeClr val="dk1"/>
                </a:solidFill>
                <a:latin typeface="Arial" panose="020B0604020202020204"/>
                <a:ea typeface="Arial" panose="020B0604020202020204"/>
                <a:cs typeface="Arial" panose="020B0604020202020204"/>
                <a:sym typeface="Arial" panose="020B0604020202020204"/>
              </a:rPr>
              <a:t> student_qualifications;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INDEX</a:t>
            </a:r>
            <a:r>
              <a:rPr lang="en-IN" sz="1800">
                <a:solidFill>
                  <a:schemeClr val="dk1"/>
                </a:solidFill>
                <a:latin typeface="Arial" panose="020B0604020202020204"/>
                <a:ea typeface="Arial" panose="020B0604020202020204"/>
                <a:cs typeface="Arial" panose="020B0604020202020204"/>
                <a:sym typeface="Arial" panose="020B0604020202020204"/>
              </a:rPr>
              <a:t> uniqueIndexOnName </a:t>
            </a:r>
            <a:r>
              <a:rPr lang="en-IN" sz="1800">
                <a:solidFill>
                  <a:srgbClr val="0077AA"/>
                </a:solidFill>
                <a:latin typeface="Arial" panose="020B0604020202020204"/>
                <a:ea typeface="Arial" panose="020B0604020202020204"/>
                <a:cs typeface="Arial" panose="020B0604020202020204"/>
                <a:sym typeface="Arial" panose="020B0604020202020204"/>
              </a:rPr>
              <a:t>ON</a:t>
            </a:r>
            <a:r>
              <a:rPr lang="en-IN" sz="1800">
                <a:solidFill>
                  <a:schemeClr val="dk1"/>
                </a:solidFill>
                <a:latin typeface="Arial" panose="020B0604020202020204"/>
                <a:ea typeface="Arial" panose="020B0604020202020204"/>
                <a:cs typeface="Arial" panose="020B0604020202020204"/>
                <a:sym typeface="Arial" panose="020B0604020202020204"/>
              </a:rPr>
              <a:t> emp;</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2849" name="Shape 2849"/>
        <p:cNvGrpSpPr/>
        <p:nvPr/>
      </p:nvGrpSpPr>
      <p:grpSpPr>
        <a:xfrm>
          <a:off x="0" y="0"/>
          <a:ext cx="0" cy="0"/>
          <a:chOff x="0" y="0"/>
          <a:chExt cx="0" cy="0"/>
        </a:xfrm>
      </p:grpSpPr>
      <p:sp>
        <p:nvSpPr>
          <p:cNvPr id="2850" name="Google Shape;2850;p295"/>
          <p:cNvSpPr txBox="1"/>
          <p:nvPr/>
        </p:nvSpPr>
        <p:spPr>
          <a:xfrm>
            <a:off x="1676400" y="2362200"/>
            <a:ext cx="8839200" cy="68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create user and grant/revoke privileges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2854" name="Shape 2854"/>
        <p:cNvGrpSpPr/>
        <p:nvPr/>
      </p:nvGrpSpPr>
      <p:grpSpPr>
        <a:xfrm>
          <a:off x="0" y="0"/>
          <a:ext cx="0" cy="0"/>
          <a:chOff x="0" y="0"/>
          <a:chExt cx="0" cy="0"/>
        </a:xfrm>
      </p:grpSpPr>
      <p:sp>
        <p:nvSpPr>
          <p:cNvPr id="2855" name="Google Shape;2855;p296"/>
          <p:cNvSpPr/>
          <p:nvPr/>
        </p:nvSpPr>
        <p:spPr>
          <a:xfrm>
            <a:off x="1524000" y="2"/>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create user</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856" name="Google Shape;2856;p296"/>
          <p:cNvSpPr txBox="1"/>
          <p:nvPr/>
        </p:nvSpPr>
        <p:spPr>
          <a:xfrm>
            <a:off x="691218" y="1700808"/>
            <a:ext cx="10733374"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rgbClr val="0077AA"/>
                </a:solidFill>
                <a:latin typeface="Arial" panose="020B0604020202020204"/>
                <a:ea typeface="Arial" panose="020B0604020202020204"/>
                <a:cs typeface="Arial" panose="020B0604020202020204"/>
                <a:sym typeface="Arial" panose="020B0604020202020204"/>
              </a:rPr>
              <a:t>CREATE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USER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77AA"/>
                </a:solidFill>
                <a:latin typeface="Arial" panose="020B0604020202020204"/>
                <a:ea typeface="Arial" panose="020B0604020202020204"/>
                <a:cs typeface="Arial" panose="020B0604020202020204"/>
                <a:sym typeface="Arial" panose="020B0604020202020204"/>
              </a:rPr>
              <a:t>IF</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NOT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EXISTS</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user_name' @'localhost' </a:t>
            </a:r>
            <a:r>
              <a:rPr lang="en-IN" sz="2000" b="0" i="0">
                <a:solidFill>
                  <a:srgbClr val="0077AA"/>
                </a:solidFill>
                <a:latin typeface="Arial" panose="020B0604020202020204"/>
                <a:ea typeface="Arial" panose="020B0604020202020204"/>
                <a:cs typeface="Arial" panose="020B0604020202020204"/>
                <a:sym typeface="Arial" panose="020B0604020202020204"/>
              </a:rPr>
              <a:t>IDENTIFIED BY </a:t>
            </a:r>
            <a:r>
              <a:rPr lang="en-IN" sz="2000" b="0" i="1">
                <a:solidFill>
                  <a:srgbClr val="000000"/>
                </a:solidFill>
                <a:latin typeface="Arial" panose="020B0604020202020204"/>
                <a:ea typeface="Arial" panose="020B0604020202020204"/>
                <a:cs typeface="Arial" panose="020B0604020202020204"/>
                <a:sym typeface="Arial" panose="020B0604020202020204"/>
              </a:rPr>
              <a:t>'password'</a:t>
            </a:r>
            <a:endParaRPr lang="en-IN" sz="2000" b="0" i="1">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i="1">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b="0" i="0">
                <a:solidFill>
                  <a:srgbClr val="0077AA"/>
                </a:solidFill>
                <a:latin typeface="Arial" panose="020B0604020202020204"/>
                <a:ea typeface="Arial" panose="020B0604020202020204"/>
                <a:cs typeface="Arial" panose="020B0604020202020204"/>
                <a:sym typeface="Arial" panose="020B0604020202020204"/>
              </a:rPr>
              <a:t>SET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PASSWORD</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FOR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user_name'@'localhost'</a:t>
            </a:r>
            <a:r>
              <a:rPr lang="en-IN" sz="2000" b="0" i="0">
                <a:solidFill>
                  <a:srgbClr val="999999"/>
                </a:solidFill>
                <a:latin typeface="Arial" panose="020B0604020202020204"/>
                <a:ea typeface="Arial" panose="020B0604020202020204"/>
                <a:cs typeface="Arial" panose="020B0604020202020204"/>
                <a:sym typeface="Arial" panose="020B0604020202020204"/>
              </a:rPr>
              <a:t> </a:t>
            </a:r>
            <a:r>
              <a:rPr lang="en-IN" sz="2000" b="0" i="0">
                <a:solidFill>
                  <a:srgbClr val="A67F5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669900"/>
                </a:solidFill>
                <a:latin typeface="Arial" panose="020B0604020202020204"/>
                <a:ea typeface="Arial" panose="020B0604020202020204"/>
                <a:cs typeface="Arial" panose="020B0604020202020204"/>
                <a:sym typeface="Arial" panose="020B0604020202020204"/>
              </a:rPr>
              <a:t>'</a:t>
            </a:r>
            <a:r>
              <a:rPr lang="en-IN" sz="2000" b="0" i="1">
                <a:solidFill>
                  <a:srgbClr val="669900"/>
                </a:solidFill>
                <a:latin typeface="Arial" panose="020B0604020202020204"/>
                <a:ea typeface="Arial" panose="020B0604020202020204"/>
                <a:cs typeface="Arial" panose="020B0604020202020204"/>
                <a:sym typeface="Arial" panose="020B0604020202020204"/>
              </a:rPr>
              <a:t>auth_string</a:t>
            </a:r>
            <a:r>
              <a:rPr lang="en-IN" sz="2000" b="0" i="0">
                <a:solidFill>
                  <a:srgbClr val="669900"/>
                </a:solidFill>
                <a:latin typeface="Arial" panose="020B0604020202020204"/>
                <a:ea typeface="Arial" panose="020B0604020202020204"/>
                <a:cs typeface="Arial" panose="020B0604020202020204"/>
                <a:sym typeface="Arial" panose="020B0604020202020204"/>
              </a:rPr>
              <a:t>'</a:t>
            </a:r>
            <a:endParaRPr sz="2000" b="0" i="1">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i="1">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b="0" i="0">
                <a:solidFill>
                  <a:srgbClr val="0077AA"/>
                </a:solidFill>
                <a:latin typeface="Arial" panose="020B0604020202020204"/>
                <a:ea typeface="Arial" panose="020B0604020202020204"/>
                <a:cs typeface="Arial" panose="020B0604020202020204"/>
                <a:sym typeface="Arial" panose="020B0604020202020204"/>
              </a:rPr>
              <a:t>DROP</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USER</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77AA"/>
                </a:solidFill>
                <a:latin typeface="Arial" panose="020B0604020202020204"/>
                <a:ea typeface="Arial" panose="020B0604020202020204"/>
                <a:cs typeface="Arial" panose="020B0604020202020204"/>
                <a:sym typeface="Arial" panose="020B0604020202020204"/>
              </a:rPr>
              <a:t>IF</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0">
                <a:solidFill>
                  <a:srgbClr val="0077AA"/>
                </a:solidFill>
                <a:latin typeface="Arial" panose="020B0604020202020204"/>
                <a:ea typeface="Arial" panose="020B0604020202020204"/>
                <a:cs typeface="Arial" panose="020B0604020202020204"/>
                <a:sym typeface="Arial" panose="020B0604020202020204"/>
              </a:rPr>
              <a:t>EXISTS</a:t>
            </a:r>
            <a:r>
              <a:rPr lang="en-IN" sz="2000" b="0" i="0">
                <a:solidFill>
                  <a:srgbClr val="999999"/>
                </a:solidFill>
                <a:latin typeface="Arial" panose="020B0604020202020204"/>
                <a:ea typeface="Arial" panose="020B0604020202020204"/>
                <a:cs typeface="Arial" panose="020B0604020202020204"/>
                <a:sym typeface="Arial" panose="020B0604020202020204"/>
              </a:rPr>
              <a: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user_name' @'localhost'</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857" name="Google Shape;2857;p296"/>
          <p:cNvSpPr/>
          <p:nvPr/>
        </p:nvSpPr>
        <p:spPr>
          <a:xfrm>
            <a:off x="479376" y="3483585"/>
            <a:ext cx="10945216" cy="116955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CREATE</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USER</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'localhost'</a:t>
            </a:r>
            <a:r>
              <a:rPr lang="en-IN" sz="1800" b="0" i="1">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IDENTIFIED BY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b="0" i="0">
                <a:solidFill>
                  <a:srgbClr val="6699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SET</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PASSWORD</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FOR</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'localhost'</a:t>
            </a:r>
            <a:r>
              <a:rPr lang="en-IN" sz="1800" b="0" i="0">
                <a:solidFill>
                  <a:srgbClr val="999999"/>
                </a:solidFill>
                <a:latin typeface="Arial" panose="020B0604020202020204"/>
                <a:ea typeface="Arial" panose="020B0604020202020204"/>
                <a:cs typeface="Arial" panose="020B0604020202020204"/>
                <a:sym typeface="Arial" panose="020B0604020202020204"/>
              </a:rPr>
              <a:t> </a:t>
            </a:r>
            <a:r>
              <a:rPr lang="en-IN" sz="1800" b="0" i="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669900"/>
                </a:solidFill>
                <a:latin typeface="Arial" panose="020B0604020202020204"/>
                <a:ea typeface="Arial" panose="020B0604020202020204"/>
                <a:cs typeface="Arial" panose="020B0604020202020204"/>
                <a:sym typeface="Arial" panose="020B0604020202020204"/>
              </a:rPr>
              <a:t>'</a:t>
            </a:r>
            <a:r>
              <a:rPr lang="en-IN" sz="1800" b="0" i="1">
                <a:solidFill>
                  <a:srgbClr val="669900"/>
                </a:solidFill>
                <a:latin typeface="Arial" panose="020B0604020202020204"/>
                <a:ea typeface="Arial" panose="020B0604020202020204"/>
                <a:cs typeface="Arial" panose="020B0604020202020204"/>
                <a:sym typeface="Arial" panose="020B0604020202020204"/>
              </a:rPr>
              <a:t>sharmin</a:t>
            </a:r>
            <a:r>
              <a:rPr lang="en-IN" sz="1800" b="0" i="0">
                <a:solidFill>
                  <a:srgbClr val="6699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b="0" i="0">
              <a:solidFill>
                <a:srgbClr val="0077AA"/>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DROP</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b="0" i="0">
                <a:solidFill>
                  <a:srgbClr val="0077AA"/>
                </a:solidFill>
                <a:latin typeface="Arial" panose="020B0604020202020204"/>
                <a:ea typeface="Arial" panose="020B0604020202020204"/>
                <a:cs typeface="Arial" panose="020B0604020202020204"/>
                <a:sym typeface="Arial" panose="020B0604020202020204"/>
              </a:rPr>
              <a:t>USER</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'localhost'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58" name="Google Shape;2858;p296"/>
          <p:cNvSpPr/>
          <p:nvPr/>
        </p:nvSpPr>
        <p:spPr>
          <a:xfrm>
            <a:off x="691218" y="1081520"/>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TODO</a:t>
            </a:r>
            <a:endParaRPr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2862" name="Shape 2862"/>
        <p:cNvGrpSpPr/>
        <p:nvPr/>
      </p:nvGrpSpPr>
      <p:grpSpPr>
        <a:xfrm>
          <a:off x="0" y="0"/>
          <a:ext cx="0" cy="0"/>
          <a:chOff x="0" y="0"/>
          <a:chExt cx="0" cy="0"/>
        </a:xfrm>
      </p:grpSpPr>
      <p:sp>
        <p:nvSpPr>
          <p:cNvPr id="2863" name="Google Shape;2863;p297"/>
          <p:cNvSpPr/>
          <p:nvPr/>
        </p:nvSpPr>
        <p:spPr>
          <a:xfrm>
            <a:off x="1524000" y="2"/>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grant/revoke privileges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864" name="Google Shape;2864;p297"/>
          <p:cNvSpPr txBox="1"/>
          <p:nvPr/>
        </p:nvSpPr>
        <p:spPr>
          <a:xfrm>
            <a:off x="479376" y="1700808"/>
            <a:ext cx="11305256"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GRANT</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priv_type </a:t>
            </a:r>
            <a:r>
              <a:rPr lang="en-IN" sz="2000" b="0" i="0">
                <a:solidFill>
                  <a:srgbClr val="0077AA"/>
                </a:solidFill>
                <a:latin typeface="Arial" panose="020B0604020202020204"/>
                <a:ea typeface="Arial" panose="020B0604020202020204"/>
                <a:cs typeface="Arial" panose="020B0604020202020204"/>
                <a:sym typeface="Arial" panose="020B0604020202020204"/>
              </a:rPr>
              <a:t>ON</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object_type </a:t>
            </a:r>
            <a:r>
              <a:rPr lang="en-IN" sz="2000" b="0" i="0">
                <a:solidFill>
                  <a:srgbClr val="0077AA"/>
                </a:solidFill>
                <a:latin typeface="Arial" panose="020B0604020202020204"/>
                <a:ea typeface="Arial" panose="020B0604020202020204"/>
                <a:cs typeface="Arial" panose="020B0604020202020204"/>
                <a:sym typeface="Arial" panose="020B0604020202020204"/>
              </a:rPr>
              <a:t>TO </a:t>
            </a:r>
            <a:r>
              <a:rPr lang="en-IN" sz="2000" b="0" i="0">
                <a:solidFill>
                  <a:srgbClr val="000000"/>
                </a:solidFill>
                <a:latin typeface="Arial" panose="020B0604020202020204"/>
                <a:ea typeface="Arial" panose="020B0604020202020204"/>
                <a:cs typeface="Arial" panose="020B0604020202020204"/>
                <a:sym typeface="Arial" panose="020B0604020202020204"/>
              </a:rPr>
              <a:t>'</a:t>
            </a:r>
            <a:r>
              <a:rPr lang="en-IN" sz="2000" b="0" i="1">
                <a:solidFill>
                  <a:srgbClr val="000000"/>
                </a:solidFill>
                <a:latin typeface="Arial" panose="020B0604020202020204"/>
                <a:ea typeface="Arial" panose="020B0604020202020204"/>
                <a:cs typeface="Arial" panose="020B0604020202020204"/>
                <a:sym typeface="Arial" panose="020B0604020202020204"/>
              </a:rPr>
              <a:t>user_name'@'localhost'</a:t>
            </a:r>
            <a:r>
              <a:rPr lang="en-IN" sz="2000" b="0" i="0">
                <a:solidFill>
                  <a:srgbClr val="0077AA"/>
                </a:solidFill>
                <a:latin typeface="Arial" panose="020B0604020202020204"/>
                <a:ea typeface="Arial" panose="020B0604020202020204"/>
                <a:cs typeface="Arial" panose="020B0604020202020204"/>
                <a:sym typeface="Arial" panose="020B0604020202020204"/>
              </a:rPr>
              <a:t> </a:t>
            </a:r>
            <a:endParaRPr lang="en-IN" sz="2000" b="0" i="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REVOKE</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priv_type </a:t>
            </a:r>
            <a:r>
              <a:rPr lang="en-IN" sz="2000" b="0" i="0">
                <a:solidFill>
                  <a:srgbClr val="0077AA"/>
                </a:solidFill>
                <a:latin typeface="Arial" panose="020B0604020202020204"/>
                <a:ea typeface="Arial" panose="020B0604020202020204"/>
                <a:cs typeface="Arial" panose="020B0604020202020204"/>
                <a:sym typeface="Arial" panose="020B0604020202020204"/>
              </a:rPr>
              <a:t>ON</a:t>
            </a:r>
            <a:r>
              <a:rPr lang="en-IN" sz="2000" b="0" i="0">
                <a:solidFill>
                  <a:srgbClr val="000000"/>
                </a:solidFill>
                <a:latin typeface="Arial" panose="020B0604020202020204"/>
                <a:ea typeface="Arial" panose="020B0604020202020204"/>
                <a:cs typeface="Arial" panose="020B0604020202020204"/>
                <a:sym typeface="Arial" panose="020B0604020202020204"/>
              </a:rPr>
              <a:t> </a:t>
            </a:r>
            <a:r>
              <a:rPr lang="en-IN" sz="2000" b="0" i="1">
                <a:solidFill>
                  <a:srgbClr val="000000"/>
                </a:solidFill>
                <a:latin typeface="Arial" panose="020B0604020202020204"/>
                <a:ea typeface="Arial" panose="020B0604020202020204"/>
                <a:cs typeface="Arial" panose="020B0604020202020204"/>
                <a:sym typeface="Arial" panose="020B0604020202020204"/>
              </a:rPr>
              <a:t>object_type </a:t>
            </a:r>
            <a:r>
              <a:rPr lang="en-IN" sz="2000" b="0" i="0">
                <a:solidFill>
                  <a:srgbClr val="0077AA"/>
                </a:solidFill>
                <a:latin typeface="Arial" panose="020B0604020202020204"/>
                <a:ea typeface="Arial" panose="020B0604020202020204"/>
                <a:cs typeface="Arial" panose="020B0604020202020204"/>
                <a:sym typeface="Arial" panose="020B0604020202020204"/>
              </a:rPr>
              <a:t>FROM </a:t>
            </a:r>
            <a:r>
              <a:rPr lang="en-IN" sz="2000" b="0" i="0">
                <a:solidFill>
                  <a:srgbClr val="000000"/>
                </a:solidFill>
                <a:latin typeface="Arial" panose="020B0604020202020204"/>
                <a:ea typeface="Arial" panose="020B0604020202020204"/>
                <a:cs typeface="Arial" panose="020B0604020202020204"/>
                <a:sym typeface="Arial" panose="020B0604020202020204"/>
              </a:rPr>
              <a:t>'</a:t>
            </a:r>
            <a:r>
              <a:rPr lang="en-IN" sz="2000" b="0" i="1">
                <a:solidFill>
                  <a:srgbClr val="000000"/>
                </a:solidFill>
                <a:latin typeface="Arial" panose="020B0604020202020204"/>
                <a:ea typeface="Arial" panose="020B0604020202020204"/>
                <a:cs typeface="Arial" panose="020B0604020202020204"/>
                <a:sym typeface="Arial" panose="020B0604020202020204"/>
              </a:rPr>
              <a:t>user_name'@'localhost'</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2865" name="Google Shape;2865;p297"/>
          <p:cNvSpPr/>
          <p:nvPr/>
        </p:nvSpPr>
        <p:spPr>
          <a:xfrm>
            <a:off x="691218" y="1081520"/>
            <a:ext cx="89904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TODO</a:t>
            </a:r>
            <a:endParaRPr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graphicFrame>
        <p:nvGraphicFramePr>
          <p:cNvPr id="2866" name="Google Shape;2866;p297"/>
          <p:cNvGraphicFramePr/>
          <p:nvPr/>
        </p:nvGraphicFramePr>
        <p:xfrm>
          <a:off x="7608168" y="694748"/>
          <a:ext cx="4396650" cy="3000000"/>
        </p:xfrm>
        <a:graphic>
          <a:graphicData uri="http://schemas.openxmlformats.org/drawingml/2006/table">
            <a:tbl>
              <a:tblPr>
                <a:noFill/>
                <a:tableStyleId>{64E0D2AB-ADAA-405A-89D9-BE850A61662D}</a:tableStyleId>
              </a:tblPr>
              <a:tblGrid>
                <a:gridCol w="2198325"/>
                <a:gridCol w="2198325"/>
              </a:tblGrid>
              <a:tr h="0">
                <a:tc>
                  <a:txBody>
                    <a:bodyPr/>
                    <a:lstStyle/>
                    <a:p>
                      <a:pPr marL="0" marR="0" lvl="0" indent="0" algn="ctr" rtl="0">
                        <a:spcBef>
                          <a:spcPts val="0"/>
                        </a:spcBef>
                        <a:spcAft>
                          <a:spcPts val="0"/>
                        </a:spcAft>
                        <a:buNone/>
                      </a:pPr>
                      <a:r>
                        <a:rPr lang="en-IN" sz="2200" b="0" i="0">
                          <a:latin typeface="Arial" panose="020B0604020202020204"/>
                          <a:ea typeface="Arial" panose="020B0604020202020204"/>
                          <a:cs typeface="Arial" panose="020B0604020202020204"/>
                          <a:sym typeface="Arial" panose="020B0604020202020204"/>
                        </a:rPr>
                        <a:t>Privilege</a:t>
                      </a:r>
                      <a:endParaRPr lang="en-IN" sz="2200" b="0" i="0">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chemeClr val="dk1"/>
                        </a:buClr>
                        <a:buSzPts val="2200"/>
                        <a:buFont typeface="Arial" panose="020B0604020202020204"/>
                        <a:buNone/>
                      </a:pPr>
                      <a:r>
                        <a:rPr lang="en-IN" sz="2200" b="0" i="0">
                          <a:latin typeface="Arial" panose="020B0604020202020204"/>
                          <a:ea typeface="Arial" panose="020B0604020202020204"/>
                          <a:cs typeface="Arial" panose="020B0604020202020204"/>
                          <a:sym typeface="Arial" panose="020B0604020202020204"/>
                        </a:rPr>
                        <a:t>Privilege</a:t>
                      </a:r>
                      <a:endParaRPr lang="en-IN" sz="2200" b="0" i="0">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r>
              <a:tr h="158775">
                <a:tc>
                  <a:txBody>
                    <a:bodyPr/>
                    <a:lstStyle/>
                    <a:p>
                      <a:pPr marL="174625" marR="0" lvl="0" indent="0" algn="l" rtl="0">
                        <a:spcBef>
                          <a:spcPts val="0"/>
                        </a:spcBef>
                        <a:spcAft>
                          <a:spcPts val="0"/>
                        </a:spcAft>
                        <a:buClr>
                          <a:srgbClr val="7D8524"/>
                        </a:buClr>
                        <a:buSzPts val="1900"/>
                        <a:buFont typeface="Arial" panose="020B0604020202020204"/>
                        <a:buNone/>
                      </a:pPr>
                      <a:r>
                        <a:rPr lang="en-IN" sz="1900" u="none" strike="noStrike">
                          <a:solidFill>
                            <a:srgbClr val="7D8524"/>
                          </a:solidFill>
                          <a:latin typeface="Arial" panose="020B0604020202020204"/>
                          <a:ea typeface="Arial" panose="020B0604020202020204"/>
                          <a:cs typeface="Arial" panose="020B0604020202020204"/>
                          <a:sym typeface="Arial" panose="020B0604020202020204"/>
                        </a:rPr>
                        <a:t>ALL [PRIVILEGES]</a:t>
                      </a: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c>
                  <a:txBody>
                    <a:bodyPr/>
                    <a:lstStyle/>
                    <a:p>
                      <a:pPr marL="174625" marR="0" lvl="0" indent="0" algn="l" rtl="0">
                        <a:lnSpc>
                          <a:spcPct val="100000"/>
                        </a:lnSpc>
                        <a:spcBef>
                          <a:spcPts val="0"/>
                        </a:spcBef>
                        <a:spcAft>
                          <a:spcPts val="0"/>
                        </a:spcAft>
                        <a:buClr>
                          <a:srgbClr val="7D8524"/>
                        </a:buClr>
                        <a:buSzPts val="1900"/>
                        <a:buFont typeface="Arial" panose="020B0604020202020204"/>
                        <a:buNone/>
                      </a:pPr>
                      <a:r>
                        <a:rPr lang="en-IN" sz="1900" u="none" strike="noStrike">
                          <a:solidFill>
                            <a:srgbClr val="7D8524"/>
                          </a:solidFill>
                          <a:latin typeface="Arial" panose="020B0604020202020204"/>
                          <a:ea typeface="Arial" panose="020B0604020202020204"/>
                          <a:cs typeface="Arial" panose="020B0604020202020204"/>
                          <a:sym typeface="Arial" panose="020B0604020202020204"/>
                        </a:rPr>
                        <a:t>SELECT</a:t>
                      </a: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r>
              <a:tr h="0">
                <a:tc>
                  <a:txBody>
                    <a:bodyPr/>
                    <a:lstStyle/>
                    <a:p>
                      <a:pPr marL="174625" marR="0" lvl="0" indent="0" algn="l" rtl="0">
                        <a:spcBef>
                          <a:spcPts val="0"/>
                        </a:spcBef>
                        <a:spcAft>
                          <a:spcPts val="0"/>
                        </a:spcAft>
                        <a:buClr>
                          <a:srgbClr val="7D8524"/>
                        </a:buClr>
                        <a:buSzPts val="1900"/>
                        <a:buFont typeface="Arial" panose="020B0604020202020204"/>
                        <a:buNone/>
                      </a:pPr>
                      <a:r>
                        <a:rPr lang="en-IN" sz="1900" u="none" strike="noStrike">
                          <a:solidFill>
                            <a:srgbClr val="7D8524"/>
                          </a:solidFill>
                          <a:latin typeface="Arial" panose="020B0604020202020204"/>
                          <a:ea typeface="Arial" panose="020B0604020202020204"/>
                          <a:cs typeface="Arial" panose="020B0604020202020204"/>
                          <a:sym typeface="Arial" panose="020B0604020202020204"/>
                        </a:rPr>
                        <a:t>CREATE</a:t>
                      </a: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c>
                  <a:txBody>
                    <a:bodyPr/>
                    <a:lstStyle/>
                    <a:p>
                      <a:pPr marL="174625" marR="0" lvl="0" indent="0" algn="l" rtl="0">
                        <a:spcBef>
                          <a:spcPts val="0"/>
                        </a:spcBef>
                        <a:spcAft>
                          <a:spcPts val="0"/>
                        </a:spcAft>
                        <a:buClr>
                          <a:srgbClr val="7D8524"/>
                        </a:buClr>
                        <a:buSzPts val="1900"/>
                        <a:buFont typeface="Arial" panose="020B0604020202020204"/>
                        <a:buNone/>
                      </a:pPr>
                      <a:r>
                        <a:rPr lang="en-IN" sz="1900" u="none" strike="noStrike">
                          <a:solidFill>
                            <a:srgbClr val="7D8524"/>
                          </a:solidFill>
                          <a:latin typeface="Arial" panose="020B0604020202020204"/>
                          <a:ea typeface="Arial" panose="020B0604020202020204"/>
                          <a:cs typeface="Arial" panose="020B0604020202020204"/>
                          <a:sym typeface="Arial" panose="020B0604020202020204"/>
                        </a:rPr>
                        <a:t>INSERT</a:t>
                      </a: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r>
              <a:tr h="158775">
                <a:tc>
                  <a:txBody>
                    <a:bodyPr/>
                    <a:lstStyle/>
                    <a:p>
                      <a:pPr marL="174625" marR="0" lvl="0" indent="0" algn="l" rtl="0">
                        <a:lnSpc>
                          <a:spcPct val="100000"/>
                        </a:lnSpc>
                        <a:spcBef>
                          <a:spcPts val="0"/>
                        </a:spcBef>
                        <a:spcAft>
                          <a:spcPts val="0"/>
                        </a:spcAft>
                        <a:buClr>
                          <a:srgbClr val="7D8524"/>
                        </a:buClr>
                        <a:buSzPts val="1900"/>
                        <a:buFont typeface="Arial" panose="020B0604020202020204"/>
                        <a:buNone/>
                      </a:pPr>
                      <a:r>
                        <a:rPr lang="en-IN" sz="1900" u="none" strike="noStrike">
                          <a:solidFill>
                            <a:srgbClr val="7D8524"/>
                          </a:solidFill>
                          <a:latin typeface="Arial" panose="020B0604020202020204"/>
                          <a:ea typeface="Arial" panose="020B0604020202020204"/>
                          <a:cs typeface="Arial" panose="020B0604020202020204"/>
                          <a:sym typeface="Arial" panose="020B0604020202020204"/>
                        </a:rPr>
                        <a:t>ALTER</a:t>
                      </a: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c>
                  <a:txBody>
                    <a:bodyPr/>
                    <a:lstStyle/>
                    <a:p>
                      <a:pPr marL="174625" marR="0" lvl="0" indent="0" algn="l" rtl="0">
                        <a:spcBef>
                          <a:spcPts val="0"/>
                        </a:spcBef>
                        <a:spcAft>
                          <a:spcPts val="0"/>
                        </a:spcAft>
                        <a:buClr>
                          <a:srgbClr val="7D8524"/>
                        </a:buClr>
                        <a:buSzPts val="1900"/>
                        <a:buFont typeface="Arial" panose="020B0604020202020204"/>
                        <a:buNone/>
                      </a:pPr>
                      <a:r>
                        <a:rPr lang="en-IN" sz="1900" u="none" strike="noStrike">
                          <a:solidFill>
                            <a:srgbClr val="7D8524"/>
                          </a:solidFill>
                          <a:latin typeface="Arial" panose="020B0604020202020204"/>
                          <a:ea typeface="Arial" panose="020B0604020202020204"/>
                          <a:cs typeface="Arial" panose="020B0604020202020204"/>
                          <a:sym typeface="Arial" panose="020B0604020202020204"/>
                        </a:rPr>
                        <a:t>UPDATE</a:t>
                      </a: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r>
              <a:tr h="158775">
                <a:tc>
                  <a:txBody>
                    <a:bodyPr/>
                    <a:lstStyle/>
                    <a:p>
                      <a:pPr marL="174625" marR="0" lvl="0" indent="0" algn="l" rtl="0">
                        <a:lnSpc>
                          <a:spcPct val="100000"/>
                        </a:lnSpc>
                        <a:spcBef>
                          <a:spcPts val="0"/>
                        </a:spcBef>
                        <a:spcAft>
                          <a:spcPts val="0"/>
                        </a:spcAft>
                        <a:buClr>
                          <a:srgbClr val="7D8524"/>
                        </a:buClr>
                        <a:buSzPts val="1900"/>
                        <a:buFont typeface="Arial" panose="020B0604020202020204"/>
                        <a:buNone/>
                      </a:pPr>
                      <a:r>
                        <a:rPr lang="en-IN" sz="1900" u="none" strike="noStrike">
                          <a:solidFill>
                            <a:srgbClr val="7D8524"/>
                          </a:solidFill>
                          <a:latin typeface="Arial" panose="020B0604020202020204"/>
                          <a:ea typeface="Arial" panose="020B0604020202020204"/>
                          <a:cs typeface="Arial" panose="020B0604020202020204"/>
                          <a:sym typeface="Arial" panose="020B0604020202020204"/>
                        </a:rPr>
                        <a:t>DROP</a:t>
                      </a: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c>
                  <a:txBody>
                    <a:bodyPr/>
                    <a:lstStyle/>
                    <a:p>
                      <a:pPr marL="174625" marR="0" lvl="0" indent="0" algn="l" rtl="0">
                        <a:spcBef>
                          <a:spcPts val="0"/>
                        </a:spcBef>
                        <a:spcAft>
                          <a:spcPts val="0"/>
                        </a:spcAft>
                        <a:buClr>
                          <a:srgbClr val="7D8524"/>
                        </a:buClr>
                        <a:buSzPts val="1900"/>
                        <a:buFont typeface="Arial" panose="020B0604020202020204"/>
                        <a:buNone/>
                      </a:pPr>
                      <a:r>
                        <a:rPr lang="en-IN" sz="1900" u="none" strike="noStrike">
                          <a:solidFill>
                            <a:srgbClr val="7D8524"/>
                          </a:solidFill>
                          <a:latin typeface="Arial" panose="020B0604020202020204"/>
                          <a:ea typeface="Arial" panose="020B0604020202020204"/>
                          <a:cs typeface="Arial" panose="020B0604020202020204"/>
                          <a:sym typeface="Arial" panose="020B0604020202020204"/>
                        </a:rPr>
                        <a:t>DELETE</a:t>
                      </a: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r>
              <a:tr h="0">
                <a:tc>
                  <a:txBody>
                    <a:bodyPr/>
                    <a:lstStyle/>
                    <a:p>
                      <a:pPr marL="174625" marR="0" lvl="0" indent="0" algn="l" rtl="0">
                        <a:spcBef>
                          <a:spcPts val="0"/>
                        </a:spcBef>
                        <a:spcAft>
                          <a:spcPts val="0"/>
                        </a:spcAft>
                        <a:buClr>
                          <a:srgbClr val="7D8524"/>
                        </a:buClr>
                        <a:buSzPts val="1900"/>
                        <a:buFont typeface="Arial" panose="020B0604020202020204"/>
                        <a:buNone/>
                      </a:pPr>
                      <a:r>
                        <a:rPr lang="en-IN" sz="1900" u="none" strike="noStrike">
                          <a:solidFill>
                            <a:srgbClr val="7D8524"/>
                          </a:solidFill>
                          <a:latin typeface="Arial" panose="020B0604020202020204"/>
                          <a:ea typeface="Arial" panose="020B0604020202020204"/>
                          <a:cs typeface="Arial" panose="020B0604020202020204"/>
                          <a:sym typeface="Arial" panose="020B0604020202020204"/>
                        </a:rPr>
                        <a:t>EXECUTE</a:t>
                      </a: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chemeClr val="dk1"/>
                        </a:buClr>
                        <a:buSzPts val="1900"/>
                        <a:buFont typeface="Gill Sans" panose="020B0502020104020203"/>
                        <a:buNone/>
                      </a:pPr>
                      <a:endParaRPr sz="1900">
                        <a:solidFill>
                          <a:srgbClr val="7D8524"/>
                        </a:solidFill>
                        <a:latin typeface="Arial" panose="020B0604020202020204"/>
                        <a:ea typeface="Arial" panose="020B0604020202020204"/>
                        <a:cs typeface="Arial" panose="020B0604020202020204"/>
                        <a:sym typeface="Arial" panose="020B0604020202020204"/>
                      </a:endParaRPr>
                    </a:p>
                  </a:txBody>
                  <a:tcPr marL="7500" marR="7500" marT="7500" marB="7500">
                    <a:lnL w="12700" cap="flat" cmpd="sng">
                      <a:solidFill>
                        <a:srgbClr val="808080"/>
                      </a:solidFill>
                      <a:prstDash val="solid"/>
                      <a:round/>
                      <a:headEnd type="none" w="sm" len="sm"/>
                      <a:tailEnd type="none" w="sm" len="sm"/>
                    </a:lnL>
                    <a:lnR w="12700" cap="flat" cmpd="sng">
                      <a:solidFill>
                        <a:srgbClr val="808080"/>
                      </a:solidFill>
                      <a:prstDash val="solid"/>
                      <a:round/>
                      <a:headEnd type="none" w="sm" len="sm"/>
                      <a:tailEnd type="none" w="sm" len="sm"/>
                    </a:lnR>
                    <a:lnT w="12700" cap="flat" cmpd="sng">
                      <a:solidFill>
                        <a:srgbClr val="808080"/>
                      </a:solidFill>
                      <a:prstDash val="solid"/>
                      <a:round/>
                      <a:headEnd type="none" w="sm" len="sm"/>
                      <a:tailEnd type="none" w="sm" len="sm"/>
                    </a:lnT>
                    <a:lnB w="12700" cap="flat" cmpd="sng">
                      <a:solidFill>
                        <a:srgbClr val="808080"/>
                      </a:solidFill>
                      <a:prstDash val="solid"/>
                      <a:round/>
                      <a:headEnd type="none" w="sm" len="sm"/>
                      <a:tailEnd type="none" w="sm" len="sm"/>
                    </a:lnB>
                    <a:solidFill>
                      <a:srgbClr val="FFFFFF"/>
                    </a:solidFill>
                  </a:tcPr>
                </a:tc>
              </a:tr>
            </a:tbl>
          </a:graphicData>
        </a:graphic>
      </p:graphicFrame>
      <p:sp>
        <p:nvSpPr>
          <p:cNvPr id="2867" name="Google Shape;2867;p297"/>
          <p:cNvSpPr/>
          <p:nvPr/>
        </p:nvSpPr>
        <p:spPr>
          <a:xfrm>
            <a:off x="479376" y="3195553"/>
            <a:ext cx="11305256" cy="7694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GRANT ALL PRIVILEGES ON </a:t>
            </a:r>
            <a:r>
              <a:rPr lang="en-IN" sz="1800">
                <a:solidFill>
                  <a:srgbClr val="000000"/>
                </a:solidFill>
                <a:latin typeface="Arial" panose="020B0604020202020204"/>
                <a:ea typeface="Arial" panose="020B0604020202020204"/>
                <a:cs typeface="Arial" panose="020B0604020202020204"/>
                <a:sym typeface="Arial" panose="020B0604020202020204"/>
              </a:rPr>
              <a:t>db1.</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TO</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'localhost'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GRANT ALL PRIVILEGES ON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000000"/>
                </a:solidFill>
                <a:latin typeface="Arial" panose="020B0604020202020204"/>
                <a:ea typeface="Arial" panose="020B0604020202020204"/>
                <a:cs typeface="Arial" panose="020B0604020202020204"/>
                <a:sym typeface="Arial" panose="020B0604020202020204"/>
              </a:rPr>
              <a: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TO</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'localhost'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68" name="Google Shape;2868;p297"/>
          <p:cNvSpPr/>
          <p:nvPr/>
        </p:nvSpPr>
        <p:spPr>
          <a:xfrm>
            <a:off x="479376" y="4387436"/>
            <a:ext cx="11305256" cy="7694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GRANT INSERT, UPDATE ON </a:t>
            </a:r>
            <a:r>
              <a:rPr lang="en-IN" sz="1800" b="0" i="0">
                <a:solidFill>
                  <a:schemeClr val="dk1"/>
                </a:solidFill>
                <a:latin typeface="Arial" panose="020B0604020202020204"/>
                <a:ea typeface="Arial" panose="020B0604020202020204"/>
                <a:cs typeface="Arial" panose="020B0604020202020204"/>
                <a:sym typeface="Arial" panose="020B0604020202020204"/>
              </a:rPr>
              <a:t>emp</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TO</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b="0" i="0">
                <a:solidFill>
                  <a:srgbClr val="0077AA"/>
                </a:solidFill>
                <a:latin typeface="Arial" panose="020B0604020202020204"/>
                <a:ea typeface="Arial" panose="020B0604020202020204"/>
                <a:cs typeface="Arial" panose="020B0604020202020204"/>
                <a:sym typeface="Arial" panose="020B0604020202020204"/>
              </a:rPr>
              <a:t>REVOKE INSERT, UPDATE ON </a:t>
            </a:r>
            <a:r>
              <a:rPr lang="en-IN" sz="1800" b="0" i="0">
                <a:solidFill>
                  <a:schemeClr val="dk1"/>
                </a:solidFill>
                <a:latin typeface="Arial" panose="020B0604020202020204"/>
                <a:ea typeface="Arial" panose="020B0604020202020204"/>
                <a:cs typeface="Arial" panose="020B0604020202020204"/>
                <a:sym typeface="Arial" panose="020B0604020202020204"/>
              </a:rPr>
              <a:t>emp</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b="0" i="0">
                <a:solidFill>
                  <a:srgbClr val="000000"/>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2872" name="Shape 2872"/>
        <p:cNvGrpSpPr/>
        <p:nvPr/>
      </p:nvGrpSpPr>
      <p:grpSpPr>
        <a:xfrm>
          <a:off x="0" y="0"/>
          <a:ext cx="0" cy="0"/>
          <a:chOff x="0" y="0"/>
          <a:chExt cx="0" cy="0"/>
        </a:xfrm>
      </p:grpSpPr>
      <p:sp>
        <p:nvSpPr>
          <p:cNvPr id="2873" name="Google Shape;2873;p298"/>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select ... into</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2877" name="Shape 2877"/>
        <p:cNvGrpSpPr/>
        <p:nvPr/>
      </p:nvGrpSpPr>
      <p:grpSpPr>
        <a:xfrm>
          <a:off x="0" y="0"/>
          <a:ext cx="0" cy="0"/>
          <a:chOff x="0" y="0"/>
          <a:chExt cx="0" cy="0"/>
        </a:xfrm>
      </p:grpSpPr>
      <p:sp>
        <p:nvSpPr>
          <p:cNvPr id="2878" name="Google Shape;2878;p29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into</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879" name="Google Shape;2879;p299"/>
          <p:cNvSpPr/>
          <p:nvPr/>
        </p:nvSpPr>
        <p:spPr>
          <a:xfrm>
            <a:off x="372215" y="1043444"/>
            <a:ext cx="114297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SELECT ... INTO form of SELECT enables a query result to be stored in variables or written to a file.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80" name="Google Shape;2880;p299"/>
          <p:cNvSpPr/>
          <p:nvPr/>
        </p:nvSpPr>
        <p:spPr>
          <a:xfrm>
            <a:off x="191344" y="3582595"/>
            <a:ext cx="11809312" cy="144655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Selects column values and stores them into variables.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Writes the selected rows to a file. Column and line terminators can be specified to produce a specific output format.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Writes a single row to a file without any formatting.</a:t>
            </a:r>
            <a:endParaRPr sz="1800" b="1" i="1">
              <a:solidFill>
                <a:schemeClr val="dk1"/>
              </a:solidFill>
              <a:latin typeface="Arial" panose="020B0604020202020204"/>
              <a:ea typeface="Arial" panose="020B0604020202020204"/>
              <a:cs typeface="Arial" panose="020B0604020202020204"/>
              <a:sym typeface="Arial" panose="020B0604020202020204"/>
            </a:endParaRPr>
          </a:p>
        </p:txBody>
      </p:sp>
      <p:sp>
        <p:nvSpPr>
          <p:cNvPr id="2881" name="Google Shape;2881;p299"/>
          <p:cNvSpPr/>
          <p:nvPr/>
        </p:nvSpPr>
        <p:spPr>
          <a:xfrm>
            <a:off x="469229" y="1735648"/>
            <a:ext cx="11236068" cy="12618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INTO</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var_list</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298AE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INTO</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OUTFILE</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298AE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INTO</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DUMPFILE</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882" name="Google Shape;2882;p299"/>
          <p:cNvSpPr/>
          <p:nvPr/>
        </p:nvSpPr>
        <p:spPr>
          <a:xfrm>
            <a:off x="372215" y="191870"/>
            <a:ext cx="74140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473935"/>
                </a:solidFill>
                <a:latin typeface="Arial" panose="020B0604020202020204"/>
                <a:ea typeface="Arial" panose="020B0604020202020204"/>
                <a:cs typeface="Arial" panose="020B0604020202020204"/>
                <a:sym typeface="Arial" panose="020B0604020202020204"/>
              </a:rPr>
              <a:t>An INTO clause should not be used in a nested SELECT because such a SELECT must return its result to the outer context.</a:t>
            </a:r>
            <a:endParaRPr lang="en-IN" sz="1800">
              <a:solidFill>
                <a:srgbClr val="473935"/>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2886" name="Shape 2886"/>
        <p:cNvGrpSpPr/>
        <p:nvPr/>
      </p:nvGrpSpPr>
      <p:grpSpPr>
        <a:xfrm>
          <a:off x="0" y="0"/>
          <a:ext cx="0" cy="0"/>
          <a:chOff x="0" y="0"/>
          <a:chExt cx="0" cy="0"/>
        </a:xfrm>
      </p:grpSpPr>
      <p:sp>
        <p:nvSpPr>
          <p:cNvPr id="2887" name="Google Shape;2887;p300"/>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select ... into var_list</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showMasterSp="0">
  <p:cSld>
    <p:spTree>
      <p:nvGrpSpPr>
        <p:cNvPr id="111" name="Shape 111"/>
        <p:cNvGrpSpPr/>
        <p:nvPr/>
      </p:nvGrpSpPr>
      <p:grpSpPr>
        <a:xfrm>
          <a:off x="0" y="0"/>
          <a:ext cx="0" cy="0"/>
          <a:chOff x="0" y="0"/>
          <a:chExt cx="0" cy="0"/>
        </a:xfrm>
      </p:grpSpPr>
      <p:sp>
        <p:nvSpPr>
          <p:cNvPr id="112" name="Google Shape;112;p3"/>
          <p:cNvSpPr/>
          <p:nvPr/>
        </p:nvSpPr>
        <p:spPr>
          <a:xfrm>
            <a:off x="438087" y="5830594"/>
            <a:ext cx="862470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473935"/>
                </a:solidFill>
                <a:latin typeface="Gill Sans" panose="020B0502020104020203"/>
                <a:ea typeface="Gill Sans" panose="020B0502020104020203"/>
                <a:cs typeface="Gill Sans" panose="020B0502020104020203"/>
                <a:sym typeface="Gill Sans" panose="020B0502020104020203"/>
              </a:rPr>
              <a:t>set A – { 25, 29, 45, 23, 60, 51, 35, …. }</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endParaRPr sz="800">
              <a:solidFill>
                <a:srgbClr val="473935"/>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473935"/>
                </a:solidFill>
                <a:latin typeface="Gill Sans" panose="020B0502020104020203"/>
                <a:ea typeface="Gill Sans" panose="020B0502020104020203"/>
                <a:cs typeface="Gill Sans" panose="020B0502020104020203"/>
                <a:sym typeface="Gill Sans" panose="020B0502020104020203"/>
              </a:rPr>
              <a:t>set B – { Ben, Jo, Kim, Tom, Toy, Sam, Don, …. }  </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p:txBody>
      </p:sp>
      <p:sp>
        <p:nvSpPr>
          <p:cNvPr id="113" name="Google Shape;113;p3"/>
          <p:cNvSpPr/>
          <p:nvPr/>
        </p:nvSpPr>
        <p:spPr>
          <a:xfrm>
            <a:off x="457747" y="5334825"/>
            <a:ext cx="79208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rgbClr val="3E5D77"/>
                </a:solidFill>
                <a:latin typeface="Arial" panose="020B0604020202020204"/>
                <a:ea typeface="Arial" panose="020B0604020202020204"/>
                <a:cs typeface="Arial" panose="020B0604020202020204"/>
                <a:sym typeface="Arial" panose="020B0604020202020204"/>
              </a:rPr>
              <a:t>data</a:t>
            </a:r>
            <a:endParaRPr sz="2200" b="1">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14" name="Google Shape;114;p3"/>
          <p:cNvSpPr/>
          <p:nvPr/>
        </p:nvSpPr>
        <p:spPr>
          <a:xfrm>
            <a:off x="438088" y="3303894"/>
            <a:ext cx="1129616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rgbClr val="3E5D77"/>
                </a:solidFill>
                <a:latin typeface="Arial" panose="020B0604020202020204"/>
                <a:ea typeface="Arial" panose="020B0604020202020204"/>
                <a:cs typeface="Arial" panose="020B0604020202020204"/>
                <a:sym typeface="Arial" panose="020B0604020202020204"/>
              </a:rPr>
              <a:t>Information</a:t>
            </a:r>
            <a:endParaRPr sz="2200" b="1">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15" name="Google Shape;115;p3"/>
          <p:cNvSpPr/>
          <p:nvPr/>
        </p:nvSpPr>
        <p:spPr>
          <a:xfrm>
            <a:off x="457748" y="3757859"/>
            <a:ext cx="11772843"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473935"/>
                </a:solidFill>
                <a:latin typeface="Gill Sans" panose="020B0502020104020203"/>
                <a:ea typeface="Gill Sans" panose="020B0502020104020203"/>
                <a:cs typeface="Gill Sans" panose="020B0502020104020203"/>
                <a:sym typeface="Gill Sans" panose="020B0502020104020203"/>
              </a:rPr>
              <a:t>Now we arrange the data and make some sense and create information.</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endParaRPr sz="800">
              <a:solidFill>
                <a:srgbClr val="473935"/>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473935"/>
                </a:solidFill>
                <a:latin typeface="Gill Sans" panose="020B0502020104020203"/>
                <a:ea typeface="Gill Sans" panose="020B0502020104020203"/>
                <a:cs typeface="Gill Sans" panose="020B0502020104020203"/>
                <a:sym typeface="Gill Sans" panose="020B0502020104020203"/>
              </a:rPr>
              <a:t>set A is </a:t>
            </a:r>
            <a:r>
              <a:rPr lang="en-IN" sz="1800" b="1">
                <a:solidFill>
                  <a:srgbClr val="473935"/>
                </a:solidFill>
                <a:latin typeface="Gill Sans" panose="020B0502020104020203"/>
                <a:ea typeface="Gill Sans" panose="020B0502020104020203"/>
                <a:cs typeface="Gill Sans" panose="020B0502020104020203"/>
                <a:sym typeface="Gill Sans" panose="020B0502020104020203"/>
              </a:rPr>
              <a:t>Age</a:t>
            </a:r>
            <a:r>
              <a:rPr lang="en-IN" sz="1800">
                <a:solidFill>
                  <a:srgbClr val="473935"/>
                </a:solidFill>
                <a:latin typeface="Gill Sans" panose="020B0502020104020203"/>
                <a:ea typeface="Gill Sans" panose="020B0502020104020203"/>
                <a:cs typeface="Gill Sans" panose="020B0502020104020203"/>
                <a:sym typeface="Gill Sans" panose="020B0502020104020203"/>
              </a:rPr>
              <a:t>, set B is </a:t>
            </a:r>
            <a:r>
              <a:rPr lang="en-IN" sz="1800" b="1">
                <a:solidFill>
                  <a:srgbClr val="473935"/>
                </a:solidFill>
                <a:latin typeface="Gill Sans" panose="020B0502020104020203"/>
                <a:ea typeface="Gill Sans" panose="020B0502020104020203"/>
                <a:cs typeface="Gill Sans" panose="020B0502020104020203"/>
                <a:sym typeface="Gill Sans" panose="020B0502020104020203"/>
              </a:rPr>
              <a:t>Name</a:t>
            </a:r>
            <a:endParaRPr lang="en-IN" sz="1800" b="1">
              <a:solidFill>
                <a:srgbClr val="473935"/>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endParaRPr sz="800">
              <a:solidFill>
                <a:srgbClr val="473935"/>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473935"/>
                </a:solidFill>
                <a:latin typeface="Gill Sans" panose="020B0502020104020203"/>
                <a:ea typeface="Gill Sans" panose="020B0502020104020203"/>
                <a:cs typeface="Gill Sans" panose="020B0502020104020203"/>
                <a:sym typeface="Gill Sans" panose="020B0502020104020203"/>
              </a:rPr>
              <a:t>Age – { 25, 29, 45, 23, 60, 51, 35, …. }</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473935"/>
                </a:solidFill>
                <a:latin typeface="Gill Sans" panose="020B0502020104020203"/>
                <a:ea typeface="Gill Sans" panose="020B0502020104020203"/>
                <a:cs typeface="Gill Sans" panose="020B0502020104020203"/>
                <a:sym typeface="Gill Sans" panose="020B0502020104020203"/>
              </a:rPr>
              <a:t>Name – { Ben, Jo, Kim, Tom, Toy, Sam, Don, …. }   </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p:txBody>
      </p:sp>
      <p:sp>
        <p:nvSpPr>
          <p:cNvPr id="116" name="Google Shape;116;p3"/>
          <p:cNvSpPr/>
          <p:nvPr/>
        </p:nvSpPr>
        <p:spPr>
          <a:xfrm>
            <a:off x="406491" y="1916832"/>
            <a:ext cx="165618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rgbClr val="3E5D77"/>
                </a:solidFill>
                <a:latin typeface="Arial" panose="020B0604020202020204"/>
                <a:ea typeface="Arial" panose="020B0604020202020204"/>
                <a:cs typeface="Arial" panose="020B0604020202020204"/>
                <a:sym typeface="Arial" panose="020B0604020202020204"/>
              </a:rPr>
              <a:t>knowledge</a:t>
            </a:r>
            <a:endParaRPr sz="2200" b="1">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17" name="Google Shape;117;p3"/>
          <p:cNvSpPr/>
          <p:nvPr/>
        </p:nvSpPr>
        <p:spPr>
          <a:xfrm>
            <a:off x="418365" y="2373595"/>
            <a:ext cx="1177284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473935"/>
                </a:solidFill>
                <a:latin typeface="Gill Sans" panose="020B0502020104020203"/>
                <a:ea typeface="Gill Sans" panose="020B0502020104020203"/>
                <a:cs typeface="Gill Sans" panose="020B0502020104020203"/>
                <a:sym typeface="Gill Sans" panose="020B0502020104020203"/>
              </a:rPr>
              <a:t>Age of employees: </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endParaRPr sz="800">
              <a:solidFill>
                <a:srgbClr val="473935"/>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473935"/>
                </a:solidFill>
                <a:latin typeface="Gill Sans" panose="020B0502020104020203"/>
                <a:ea typeface="Gill Sans" panose="020B0502020104020203"/>
                <a:cs typeface="Gill Sans" panose="020B0502020104020203"/>
                <a:sym typeface="Gill Sans" panose="020B0502020104020203"/>
              </a:rPr>
              <a:t>R = { Ben is 25 yrs. Old, Jo is 29 yrs. Old, Kim is 45 yrs. Old, Tom is 23 yrs. Old, Toy is 60 yrs. Old , ….  }</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p:txBody>
      </p:sp>
      <p:sp>
        <p:nvSpPr>
          <p:cNvPr id="118" name="Google Shape;118;p3"/>
          <p:cNvSpPr/>
          <p:nvPr/>
        </p:nvSpPr>
        <p:spPr>
          <a:xfrm>
            <a:off x="403016" y="6749"/>
            <a:ext cx="132760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rgbClr val="3E5D77"/>
                </a:solidFill>
                <a:latin typeface="Arial" panose="020B0604020202020204"/>
                <a:ea typeface="Arial" panose="020B0604020202020204"/>
                <a:cs typeface="Arial" panose="020B0604020202020204"/>
                <a:sym typeface="Arial" panose="020B0604020202020204"/>
              </a:rPr>
              <a:t>wisdom</a:t>
            </a:r>
            <a:endParaRPr sz="2200" b="1">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19" name="Google Shape;119;p3"/>
          <p:cNvSpPr/>
          <p:nvPr/>
        </p:nvSpPr>
        <p:spPr>
          <a:xfrm>
            <a:off x="403018" y="552133"/>
            <a:ext cx="11772843"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473935"/>
              </a:buClr>
              <a:buSzPts val="1800"/>
              <a:buFont typeface="Arial" panose="020B0604020202020204"/>
              <a:buChar char="•"/>
            </a:pPr>
            <a:r>
              <a:rPr lang="en-IN" sz="1800">
                <a:solidFill>
                  <a:srgbClr val="473935"/>
                </a:solidFill>
                <a:latin typeface="Gill Sans" panose="020B0502020104020203"/>
                <a:ea typeface="Gill Sans" panose="020B0502020104020203"/>
                <a:cs typeface="Gill Sans" panose="020B0502020104020203"/>
                <a:sym typeface="Gill Sans" panose="020B0502020104020203"/>
              </a:rPr>
              <a:t>Our employees Ben, Jo, and Tom are young.</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a:p>
            <a:pPr marL="342900" marR="0" lvl="0" indent="-342900" algn="l" rtl="0">
              <a:spcBef>
                <a:spcPts val="0"/>
              </a:spcBef>
              <a:spcAft>
                <a:spcPts val="0"/>
              </a:spcAft>
              <a:buClr>
                <a:srgbClr val="473935"/>
              </a:buClr>
              <a:buSzPts val="1800"/>
              <a:buFont typeface="Arial" panose="020B0604020202020204"/>
              <a:buChar char="•"/>
            </a:pPr>
            <a:r>
              <a:rPr lang="en-IN" sz="1800">
                <a:solidFill>
                  <a:srgbClr val="473935"/>
                </a:solidFill>
                <a:latin typeface="Gill Sans" panose="020B0502020104020203"/>
                <a:ea typeface="Gill Sans" panose="020B0502020104020203"/>
                <a:cs typeface="Gill Sans" panose="020B0502020104020203"/>
                <a:sym typeface="Gill Sans" panose="020B0502020104020203"/>
              </a:rPr>
              <a:t>Our employees Ben, Jo, and Tom are in 20’s</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a:p>
            <a:pPr marL="342900" marR="0" lvl="0" indent="-342900" algn="l" rtl="0">
              <a:spcBef>
                <a:spcPts val="0"/>
              </a:spcBef>
              <a:spcAft>
                <a:spcPts val="0"/>
              </a:spcAft>
              <a:buClr>
                <a:srgbClr val="473935"/>
              </a:buClr>
              <a:buSzPts val="1800"/>
              <a:buFont typeface="Arial" panose="020B0604020202020204"/>
              <a:buChar char="•"/>
            </a:pPr>
            <a:r>
              <a:rPr lang="en-IN" sz="1800">
                <a:solidFill>
                  <a:srgbClr val="473935"/>
                </a:solidFill>
                <a:latin typeface="Gill Sans" panose="020B0502020104020203"/>
                <a:ea typeface="Gill Sans" panose="020B0502020104020203"/>
                <a:cs typeface="Gill Sans" panose="020B0502020104020203"/>
                <a:sym typeface="Gill Sans" panose="020B0502020104020203"/>
              </a:rPr>
              <a:t>Toy is going to retire next year.</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a:p>
            <a:pPr marL="342900" marR="0" lvl="0" indent="-342900" algn="l" rtl="0">
              <a:spcBef>
                <a:spcPts val="0"/>
              </a:spcBef>
              <a:spcAft>
                <a:spcPts val="0"/>
              </a:spcAft>
              <a:buClr>
                <a:srgbClr val="473935"/>
              </a:buClr>
              <a:buSzPts val="1800"/>
              <a:buFont typeface="Arial" panose="020B0604020202020204"/>
              <a:buChar char="•"/>
            </a:pPr>
            <a:r>
              <a:rPr lang="en-IN" sz="1800">
                <a:solidFill>
                  <a:srgbClr val="473935"/>
                </a:solidFill>
                <a:latin typeface="Gill Sans" panose="020B0502020104020203"/>
                <a:ea typeface="Gill Sans" panose="020B0502020104020203"/>
                <a:cs typeface="Gill Sans" panose="020B0502020104020203"/>
                <a:sym typeface="Gill Sans" panose="020B0502020104020203"/>
              </a:rPr>
              <a:t>….</a:t>
            </a:r>
            <a:endParaRPr lang="en-IN" sz="1800">
              <a:solidFill>
                <a:srgbClr val="473935"/>
              </a:solidFill>
              <a:latin typeface="Gill Sans" panose="020B0502020104020203"/>
              <a:ea typeface="Gill Sans" panose="020B0502020104020203"/>
              <a:cs typeface="Gill Sans" panose="020B0502020104020203"/>
              <a:sym typeface="Gill Sans" panose="020B0502020104020203"/>
            </a:endParaRPr>
          </a:p>
        </p:txBody>
      </p:sp>
      <p:pic>
        <p:nvPicPr>
          <p:cNvPr id="120" name="Google Shape;120;p3" descr="Related image"/>
          <p:cNvPicPr preferRelativeResize="0"/>
          <p:nvPr/>
        </p:nvPicPr>
        <p:blipFill rotWithShape="1">
          <a:blip r:embed="rId1"/>
          <a:srcRect/>
          <a:stretch>
            <a:fillRect/>
          </a:stretch>
        </p:blipFill>
        <p:spPr>
          <a:xfrm>
            <a:off x="8375247" y="3542079"/>
            <a:ext cx="3824152" cy="3199289"/>
          </a:xfrm>
          <a:prstGeom prst="rect">
            <a:avLst/>
          </a:prstGeom>
          <a:noFill/>
          <a:ln>
            <a:noFill/>
          </a:ln>
        </p:spPr>
      </p:pic>
      <p:sp>
        <p:nvSpPr>
          <p:cNvPr id="121" name="Google Shape;121;p3"/>
          <p:cNvSpPr/>
          <p:nvPr/>
        </p:nvSpPr>
        <p:spPr>
          <a:xfrm>
            <a:off x="10796388" y="3789765"/>
            <a:ext cx="132733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C00000"/>
                </a:solidFill>
                <a:latin typeface="Arial" panose="020B0604020202020204"/>
                <a:ea typeface="Arial" panose="020B0604020202020204"/>
                <a:cs typeface="Arial" panose="020B0604020202020204"/>
                <a:sym typeface="Arial" panose="020B0604020202020204"/>
              </a:rPr>
              <a:t>The </a:t>
            </a:r>
            <a:r>
              <a:rPr lang="en-IN" sz="1800" b="1">
                <a:solidFill>
                  <a:srgbClr val="C00000"/>
                </a:solidFill>
                <a:latin typeface="Arial" panose="020B0604020202020204"/>
                <a:ea typeface="Arial" panose="020B0604020202020204"/>
                <a:cs typeface="Arial" panose="020B0604020202020204"/>
                <a:sym typeface="Arial" panose="020B0604020202020204"/>
              </a:rPr>
              <a:t>DIKW pyramid</a:t>
            </a:r>
            <a:endParaRPr sz="1800">
              <a:solidFill>
                <a:srgbClr val="C0000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348" name="Shape 348"/>
        <p:cNvGrpSpPr/>
        <p:nvPr/>
      </p:nvGrpSpPr>
      <p:grpSpPr>
        <a:xfrm>
          <a:off x="0" y="0"/>
          <a:ext cx="0" cy="0"/>
          <a:chOff x="0" y="0"/>
          <a:chExt cx="0" cy="0"/>
        </a:xfrm>
      </p:grpSpPr>
      <p:sp>
        <p:nvSpPr>
          <p:cNvPr id="349" name="Google Shape;349;p30"/>
          <p:cNvSpPr txBox="1"/>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2"/>
              </a:buClr>
              <a:buSzPts val="3200"/>
              <a:buFont typeface="Arial" panose="020B0604020202020204"/>
              <a:buNone/>
            </a:pPr>
            <a:r>
              <a:rPr lang="en-IN">
                <a:latin typeface="Arial" panose="020B0604020202020204"/>
                <a:ea typeface="Arial" panose="020B0604020202020204"/>
                <a:cs typeface="Arial" panose="020B0604020202020204"/>
                <a:sym typeface="Arial" panose="020B0604020202020204"/>
              </a:rPr>
              <a:t>Entity Relationship Diagram (ER Diagram)</a:t>
            </a:r>
            <a:endParaRPr lang="en-IN">
              <a:latin typeface="Arial" panose="020B0604020202020204"/>
              <a:ea typeface="Arial" panose="020B0604020202020204"/>
              <a:cs typeface="Arial" panose="020B0604020202020204"/>
              <a:sym typeface="Arial" panose="020B0604020202020204"/>
            </a:endParaRPr>
          </a:p>
        </p:txBody>
      </p:sp>
      <p:sp>
        <p:nvSpPr>
          <p:cNvPr id="350" name="Google Shape;350;p30"/>
          <p:cNvSpPr/>
          <p:nvPr/>
        </p:nvSpPr>
        <p:spPr>
          <a:xfrm>
            <a:off x="1752600" y="2304001"/>
            <a:ext cx="8686800" cy="954107"/>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Use E-R model to get a high-level graphical view to describe the </a:t>
            </a:r>
            <a:r>
              <a:rPr lang="en-IN" sz="3200" b="1">
                <a:solidFill>
                  <a:schemeClr val="dk1"/>
                </a:solidFill>
                <a:latin typeface="Arial" panose="020B0604020202020204"/>
                <a:ea typeface="Arial" panose="020B0604020202020204"/>
                <a:cs typeface="Arial" panose="020B0604020202020204"/>
                <a:sym typeface="Arial" panose="020B0604020202020204"/>
              </a:rPr>
              <a:t>"</a:t>
            </a:r>
            <a:r>
              <a:rPr lang="en-IN" sz="3200" b="1">
                <a:solidFill>
                  <a:srgbClr val="C00000"/>
                </a:solidFill>
                <a:latin typeface="Arial" panose="020B0604020202020204"/>
                <a:ea typeface="Arial" panose="020B0604020202020204"/>
                <a:cs typeface="Arial" panose="020B0604020202020204"/>
                <a:sym typeface="Arial" panose="020B0604020202020204"/>
              </a:rPr>
              <a:t>ENTITIES</a:t>
            </a:r>
            <a:r>
              <a:rPr lang="en-IN" sz="3200" b="1">
                <a:solidFill>
                  <a:schemeClr val="dk1"/>
                </a:solidFill>
                <a:latin typeface="Arial" panose="020B0604020202020204"/>
                <a:ea typeface="Arial" panose="020B0604020202020204"/>
                <a:cs typeface="Arial" panose="020B0604020202020204"/>
                <a:sym typeface="Arial" panose="020B0604020202020204"/>
              </a:rPr>
              <a:t>" </a:t>
            </a:r>
            <a:r>
              <a:rPr lang="en-IN" sz="2400">
                <a:solidFill>
                  <a:schemeClr val="dk1"/>
                </a:solidFill>
                <a:latin typeface="Arial" panose="020B0604020202020204"/>
                <a:ea typeface="Arial" panose="020B0604020202020204"/>
                <a:cs typeface="Arial" panose="020B0604020202020204"/>
                <a:sym typeface="Arial" panose="020B0604020202020204"/>
              </a:rPr>
              <a:t>and</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2400">
                <a:solidFill>
                  <a:schemeClr val="dk1"/>
                </a:solidFill>
                <a:latin typeface="Arial" panose="020B0604020202020204"/>
                <a:ea typeface="Arial" panose="020B0604020202020204"/>
                <a:cs typeface="Arial" panose="020B0604020202020204"/>
                <a:sym typeface="Arial" panose="020B0604020202020204"/>
              </a:rPr>
              <a:t>their</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b="1">
                <a:solidFill>
                  <a:schemeClr val="dk1"/>
                </a:solidFill>
                <a:latin typeface="Arial" panose="020B0604020202020204"/>
                <a:ea typeface="Arial" panose="020B0604020202020204"/>
                <a:cs typeface="Arial" panose="020B0604020202020204"/>
                <a:sym typeface="Arial" panose="020B0604020202020204"/>
              </a:rPr>
              <a:t>"</a:t>
            </a:r>
            <a:r>
              <a:rPr lang="en-IN" sz="3200" b="1">
                <a:solidFill>
                  <a:srgbClr val="C00000"/>
                </a:solidFill>
                <a:latin typeface="Arial" panose="020B0604020202020204"/>
                <a:ea typeface="Arial" panose="020B0604020202020204"/>
                <a:cs typeface="Arial" panose="020B0604020202020204"/>
                <a:sym typeface="Arial" panose="020B0604020202020204"/>
              </a:rPr>
              <a:t>RELATIONSHIP</a:t>
            </a:r>
            <a:r>
              <a:rPr lang="en-IN" sz="3200" b="1">
                <a:solidFill>
                  <a:schemeClr val="dk1"/>
                </a:solidFill>
                <a:latin typeface="Arial" panose="020B0604020202020204"/>
                <a:ea typeface="Arial" panose="020B0604020202020204"/>
                <a:cs typeface="Arial" panose="020B0604020202020204"/>
                <a:sym typeface="Arial" panose="020B0604020202020204"/>
              </a:rPr>
              <a:t>"</a:t>
            </a:r>
            <a:endParaRPr lang="en-IN" sz="3200" b="1">
              <a:solidFill>
                <a:schemeClr val="dk1"/>
              </a:solidFill>
              <a:latin typeface="Arial" panose="020B0604020202020204"/>
              <a:ea typeface="Arial" panose="020B0604020202020204"/>
              <a:cs typeface="Arial" panose="020B0604020202020204"/>
              <a:sym typeface="Arial" panose="020B0604020202020204"/>
            </a:endParaRPr>
          </a:p>
        </p:txBody>
      </p:sp>
      <p:sp>
        <p:nvSpPr>
          <p:cNvPr id="351" name="Google Shape;351;p30"/>
          <p:cNvSpPr/>
          <p:nvPr/>
        </p:nvSpPr>
        <p:spPr>
          <a:xfrm>
            <a:off x="1752600" y="4149081"/>
            <a:ext cx="8763000" cy="954107"/>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The basic constructs/components of  ER Model are</a:t>
            </a:r>
            <a:endParaRPr lang="en-IN"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 </a:t>
            </a:r>
            <a:r>
              <a:rPr lang="en-IN" sz="3200" b="1">
                <a:solidFill>
                  <a:srgbClr val="C00000"/>
                </a:solidFill>
                <a:latin typeface="Arial" panose="020B0604020202020204"/>
                <a:ea typeface="Arial" panose="020B0604020202020204"/>
                <a:cs typeface="Arial" panose="020B0604020202020204"/>
                <a:sym typeface="Arial" panose="020B0604020202020204"/>
              </a:rPr>
              <a:t>Entity</a:t>
            </a:r>
            <a:r>
              <a:rPr lang="en-IN" sz="2400">
                <a:solidFill>
                  <a:schemeClr val="dk1"/>
                </a:solidFill>
                <a:latin typeface="Arial" panose="020B0604020202020204"/>
                <a:ea typeface="Arial" panose="020B0604020202020204"/>
                <a:cs typeface="Arial" panose="020B0604020202020204"/>
                <a:sym typeface="Arial" panose="020B0604020202020204"/>
              </a:rPr>
              <a:t>,</a:t>
            </a:r>
            <a:r>
              <a:rPr lang="en-IN" sz="3200" b="1">
                <a:solidFill>
                  <a:schemeClr val="dk1"/>
                </a:solidFill>
                <a:latin typeface="Arial" panose="020B0604020202020204"/>
                <a:ea typeface="Arial" panose="020B0604020202020204"/>
                <a:cs typeface="Arial" panose="020B0604020202020204"/>
                <a:sym typeface="Arial" panose="020B0604020202020204"/>
              </a:rPr>
              <a:t> </a:t>
            </a:r>
            <a:r>
              <a:rPr lang="en-IN" sz="3200" b="1">
                <a:solidFill>
                  <a:srgbClr val="C00000"/>
                </a:solidFill>
                <a:latin typeface="Arial" panose="020B0604020202020204"/>
                <a:ea typeface="Arial" panose="020B0604020202020204"/>
                <a:cs typeface="Arial" panose="020B0604020202020204"/>
                <a:sym typeface="Arial" panose="020B0604020202020204"/>
              </a:rPr>
              <a:t>Attributes</a:t>
            </a:r>
            <a:r>
              <a:rPr lang="en-IN" sz="3200" b="1">
                <a:solidFill>
                  <a:schemeClr val="dk1"/>
                </a:solidFill>
                <a:latin typeface="Arial" panose="020B0604020202020204"/>
                <a:ea typeface="Arial" panose="020B0604020202020204"/>
                <a:cs typeface="Arial" panose="020B0604020202020204"/>
                <a:sym typeface="Arial" panose="020B0604020202020204"/>
              </a:rPr>
              <a:t> </a:t>
            </a:r>
            <a:r>
              <a:rPr lang="en-IN" sz="2400">
                <a:solidFill>
                  <a:schemeClr val="dk1"/>
                </a:solidFill>
                <a:latin typeface="Arial" panose="020B0604020202020204"/>
                <a:ea typeface="Arial" panose="020B0604020202020204"/>
                <a:cs typeface="Arial" panose="020B0604020202020204"/>
                <a:sym typeface="Arial" panose="020B0604020202020204"/>
              </a:rPr>
              <a:t>and</a:t>
            </a:r>
            <a:r>
              <a:rPr lang="en-IN" sz="3200" b="1">
                <a:solidFill>
                  <a:schemeClr val="dk1"/>
                </a:solidFill>
                <a:latin typeface="Arial" panose="020B0604020202020204"/>
                <a:ea typeface="Arial" panose="020B0604020202020204"/>
                <a:cs typeface="Arial" panose="020B0604020202020204"/>
                <a:sym typeface="Arial" panose="020B0604020202020204"/>
              </a:rPr>
              <a:t> </a:t>
            </a:r>
            <a:r>
              <a:rPr lang="en-IN" sz="3200" b="1">
                <a:solidFill>
                  <a:srgbClr val="C00000"/>
                </a:solidFill>
                <a:latin typeface="Arial" panose="020B0604020202020204"/>
                <a:ea typeface="Arial" panose="020B0604020202020204"/>
                <a:cs typeface="Arial" panose="020B0604020202020204"/>
                <a:sym typeface="Arial" panose="020B0604020202020204"/>
              </a:rPr>
              <a:t>Relationships</a:t>
            </a:r>
            <a:r>
              <a:rPr lang="en-IN" sz="3200">
                <a:solidFill>
                  <a:schemeClr val="dk1"/>
                </a:solidFill>
                <a:latin typeface="Arial" panose="020B0604020202020204"/>
                <a:ea typeface="Arial" panose="020B0604020202020204"/>
                <a:cs typeface="Arial" panose="020B0604020202020204"/>
                <a:sym typeface="Arial" panose="020B0604020202020204"/>
              </a:rPr>
              <a:t>.</a:t>
            </a:r>
            <a:endParaRPr lang="en-IN" sz="32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2891" name="Shape 2891"/>
        <p:cNvGrpSpPr/>
        <p:nvPr/>
      </p:nvGrpSpPr>
      <p:grpSpPr>
        <a:xfrm>
          <a:off x="0" y="0"/>
          <a:ext cx="0" cy="0"/>
          <a:chOff x="0" y="0"/>
          <a:chExt cx="0" cy="0"/>
        </a:xfrm>
      </p:grpSpPr>
      <p:sp>
        <p:nvSpPr>
          <p:cNvPr id="2892" name="Google Shape;2892;p30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into var_list</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893" name="Google Shape;2893;p301"/>
          <p:cNvSpPr/>
          <p:nvPr/>
        </p:nvSpPr>
        <p:spPr>
          <a:xfrm>
            <a:off x="455787" y="838201"/>
            <a:ext cx="114269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SELECT ... INTO form of SELECT enables a query result to be stored in variables or written to a file.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894" name="Google Shape;2894;p301"/>
          <p:cNvSpPr/>
          <p:nvPr/>
        </p:nvSpPr>
        <p:spPr>
          <a:xfrm>
            <a:off x="551384" y="1598474"/>
            <a:ext cx="1123324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INTO </a:t>
            </a:r>
            <a:r>
              <a:rPr lang="en-IN" sz="2000">
                <a:solidFill>
                  <a:srgbClr val="3F3F3F"/>
                </a:solidFill>
                <a:latin typeface="Arial" panose="020B0604020202020204"/>
                <a:ea typeface="Arial" panose="020B0604020202020204"/>
                <a:cs typeface="Arial" panose="020B0604020202020204"/>
                <a:sym typeface="Arial" panose="020B0604020202020204"/>
              </a:rPr>
              <a:t>var_list</a:t>
            </a:r>
            <a:endParaRPr lang="en-IN" sz="2000">
              <a:solidFill>
                <a:srgbClr val="3F3F3F"/>
              </a:solidFill>
              <a:latin typeface="Arial" panose="020B0604020202020204"/>
              <a:ea typeface="Arial" panose="020B0604020202020204"/>
              <a:cs typeface="Arial" panose="020B0604020202020204"/>
              <a:sym typeface="Arial" panose="020B0604020202020204"/>
            </a:endParaRPr>
          </a:p>
        </p:txBody>
      </p:sp>
      <p:sp>
        <p:nvSpPr>
          <p:cNvPr id="2895" name="Google Shape;2895;p301"/>
          <p:cNvSpPr/>
          <p:nvPr/>
        </p:nvSpPr>
        <p:spPr>
          <a:xfrm>
            <a:off x="551384" y="2081749"/>
            <a:ext cx="11233248"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selected values are assigned to the variables.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number of variables must match the number of columns.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query should return a single row.</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2899" name="Shape 2899"/>
        <p:cNvGrpSpPr/>
        <p:nvPr/>
      </p:nvGrpSpPr>
      <p:grpSpPr>
        <a:xfrm>
          <a:off x="0" y="0"/>
          <a:ext cx="0" cy="0"/>
          <a:chOff x="0" y="0"/>
          <a:chExt cx="0" cy="0"/>
        </a:xfrm>
      </p:grpSpPr>
      <p:sp>
        <p:nvSpPr>
          <p:cNvPr id="2900" name="Google Shape;2900;p302"/>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select ... into outfile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901" name="Google Shape;2901;p302"/>
          <p:cNvSpPr/>
          <p:nvPr/>
        </p:nvSpPr>
        <p:spPr>
          <a:xfrm>
            <a:off x="191344" y="4091884"/>
            <a:ext cx="573625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262626"/>
                </a:solidFill>
                <a:latin typeface="Arial" panose="020B0604020202020204"/>
                <a:ea typeface="Arial" panose="020B0604020202020204"/>
                <a:cs typeface="Arial" panose="020B0604020202020204"/>
                <a:sym typeface="Arial" panose="020B0604020202020204"/>
              </a:rPr>
              <a:t>If not working then do changes in </a:t>
            </a:r>
            <a:r>
              <a:rPr lang="en-IN" sz="2400" b="1" i="1">
                <a:solidFill>
                  <a:srgbClr val="945D4A"/>
                </a:solidFill>
                <a:latin typeface="Arial" panose="020B0604020202020204"/>
                <a:ea typeface="Arial" panose="020B0604020202020204"/>
                <a:cs typeface="Arial" panose="020B0604020202020204"/>
                <a:sym typeface="Arial" panose="020B0604020202020204"/>
              </a:rPr>
              <a:t>my.ini</a:t>
            </a:r>
            <a:r>
              <a:rPr lang="en-IN" sz="2400" b="1">
                <a:solidFill>
                  <a:srgbClr val="00B0F0"/>
                </a:solidFill>
                <a:latin typeface="Arial" panose="020B0604020202020204"/>
                <a:ea typeface="Arial" panose="020B0604020202020204"/>
                <a:cs typeface="Arial" panose="020B0604020202020204"/>
                <a:sym typeface="Arial" panose="020B0604020202020204"/>
              </a:rPr>
              <a:t> </a:t>
            </a:r>
            <a:r>
              <a:rPr lang="en-IN" sz="2400">
                <a:solidFill>
                  <a:srgbClr val="262626"/>
                </a:solidFill>
                <a:latin typeface="Arial" panose="020B0604020202020204"/>
                <a:ea typeface="Arial" panose="020B0604020202020204"/>
                <a:cs typeface="Arial" panose="020B0604020202020204"/>
                <a:sym typeface="Arial" panose="020B0604020202020204"/>
              </a:rPr>
              <a:t>file.</a:t>
            </a:r>
            <a:endParaRPr lang="en-IN" sz="2400">
              <a:solidFill>
                <a:srgbClr val="26262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B0F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669900"/>
                </a:solidFill>
                <a:latin typeface="Arial" panose="020B0604020202020204"/>
                <a:ea typeface="Arial" panose="020B0604020202020204"/>
                <a:cs typeface="Arial" panose="020B0604020202020204"/>
                <a:sym typeface="Arial" panose="020B0604020202020204"/>
              </a:rPr>
              <a:t>secure_file_priv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262626"/>
                </a:solidFill>
                <a:latin typeface="Arial" panose="020B0604020202020204"/>
                <a:ea typeface="Arial" panose="020B0604020202020204"/>
                <a:cs typeface="Arial" panose="020B0604020202020204"/>
                <a:sym typeface="Arial" panose="020B0604020202020204"/>
              </a:rPr>
              <a:t>""</a:t>
            </a:r>
            <a:endParaRPr lang="en-IN" sz="2000">
              <a:solidFill>
                <a:srgbClr val="26262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SHOW</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VARIABLES</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LIKE</a:t>
            </a: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262626"/>
                </a:solidFill>
                <a:latin typeface="Arial" panose="020B0604020202020204"/>
                <a:ea typeface="Arial" panose="020B0604020202020204"/>
                <a:cs typeface="Arial" panose="020B0604020202020204"/>
                <a:sym typeface="Arial" panose="020B0604020202020204"/>
              </a:rPr>
              <a:t>"</a:t>
            </a:r>
            <a:r>
              <a:rPr lang="en-IN" sz="2000">
                <a:solidFill>
                  <a:srgbClr val="669900"/>
                </a:solidFill>
                <a:latin typeface="Arial" panose="020B0604020202020204"/>
                <a:ea typeface="Arial" panose="020B0604020202020204"/>
                <a:cs typeface="Arial" panose="020B0604020202020204"/>
                <a:sym typeface="Arial" panose="020B0604020202020204"/>
              </a:rPr>
              <a:t>secure_file_priv</a:t>
            </a:r>
            <a:r>
              <a:rPr lang="en-IN" sz="2000">
                <a:solidFill>
                  <a:srgbClr val="262626"/>
                </a:solidFill>
                <a:latin typeface="Arial" panose="020B0604020202020204"/>
                <a:ea typeface="Arial" panose="020B0604020202020204"/>
                <a:cs typeface="Arial" panose="020B0604020202020204"/>
                <a:sym typeface="Arial" panose="020B0604020202020204"/>
              </a:rPr>
              <a:t>";</a:t>
            </a:r>
            <a:endParaRPr lang="en-IN" sz="2000">
              <a:solidFill>
                <a:srgbClr val="262626"/>
              </a:solidFill>
              <a:latin typeface="Arial" panose="020B0604020202020204"/>
              <a:ea typeface="Arial" panose="020B0604020202020204"/>
              <a:cs typeface="Arial" panose="020B0604020202020204"/>
              <a:sym typeface="Arial" panose="020B0604020202020204"/>
            </a:endParaRPr>
          </a:p>
        </p:txBody>
      </p:sp>
      <p:sp>
        <p:nvSpPr>
          <p:cNvPr id="2902" name="Google Shape;2902;p302"/>
          <p:cNvSpPr/>
          <p:nvPr/>
        </p:nvSpPr>
        <p:spPr>
          <a:xfrm>
            <a:off x="191344" y="-21408"/>
            <a:ext cx="11665296" cy="1938992"/>
          </a:xfrm>
          <a:prstGeom prst="rect">
            <a:avLst/>
          </a:prstGeom>
          <a:solidFill>
            <a:srgbClr val="F8F8F8"/>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212529"/>
              </a:buClr>
              <a:buSzPts val="2000"/>
              <a:buFont typeface="Arial" panose="020B0604020202020204"/>
              <a:buNone/>
            </a:pPr>
            <a:r>
              <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rPr>
              <a:t>+--------------------------+-----------------------------------------------------------------------+</a:t>
            </a:r>
            <a:endPar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12529"/>
              </a:buClr>
              <a:buSzPts val="2000"/>
              <a:buFont typeface="Arial" panose="020B0604020202020204"/>
              <a:buNone/>
            </a:pPr>
            <a:r>
              <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rPr>
              <a:t>| variable_name        | value                                                                             | </a:t>
            </a:r>
            <a:endPar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12529"/>
              </a:buClr>
              <a:buSzPts val="2000"/>
              <a:buFont typeface="Arial" panose="020B0604020202020204"/>
              <a:buNone/>
            </a:pPr>
            <a:r>
              <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rPr>
              <a:t>+--------------------------+-----------------------------------------------------------------------+</a:t>
            </a:r>
            <a:endPar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12529"/>
              </a:buClr>
              <a:buSzPts val="2000"/>
              <a:buFont typeface="Arial" panose="020B0604020202020204"/>
              <a:buNone/>
            </a:pPr>
            <a:r>
              <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rPr>
              <a:t>| secure_file_priv      | C:/ProgramData/MySQL/MySQL Server 8.0/Uploads  | </a:t>
            </a:r>
            <a:endPar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212529"/>
              </a:buClr>
              <a:buSzPts val="2000"/>
              <a:buFont typeface="Arial" panose="020B0604020202020204"/>
              <a:buNone/>
            </a:pPr>
            <a:r>
              <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rPr>
              <a:t>+--------------------------+-----------------------------------------------------------------------+</a:t>
            </a:r>
            <a:r>
              <a:rPr lang="en-IN" sz="2000" b="0"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lang="en-IN"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chemeClr val="dk1"/>
              </a:buClr>
              <a:buSzPts val="2000"/>
              <a:buFont typeface="Arial" panose="020B0604020202020204"/>
              <a:buNone/>
            </a:pPr>
            <a:r>
              <a:rPr lang="en-IN" sz="2000" b="0" i="0" u="none" strike="noStrike" cap="none">
                <a:solidFill>
                  <a:schemeClr val="dk1"/>
                </a:solidFill>
                <a:latin typeface="Arial" panose="020B0604020202020204"/>
                <a:ea typeface="Arial" panose="020B0604020202020204"/>
                <a:cs typeface="Arial" panose="020B0604020202020204"/>
                <a:sym typeface="Arial" panose="020B0604020202020204"/>
              </a:rPr>
              <a:t>In this example, I can only read files from the /</a:t>
            </a:r>
            <a:r>
              <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Arial" panose="020B0604020202020204"/>
                <a:ea typeface="Arial" panose="020B0604020202020204"/>
                <a:cs typeface="Arial" panose="020B0604020202020204"/>
                <a:sym typeface="Arial" panose="020B0604020202020204"/>
              </a:rPr>
              <a:t>Uploads</a:t>
            </a:r>
            <a:r>
              <a:rPr lang="en-IN" sz="2000" b="0" i="0" u="none" strike="noStrike" cap="none">
                <a:solidFill>
                  <a:srgbClr val="212529"/>
                </a:solidFill>
                <a:latin typeface="Arial" panose="020B0604020202020204"/>
                <a:ea typeface="Arial" panose="020B0604020202020204"/>
                <a:cs typeface="Arial" panose="020B0604020202020204"/>
                <a:sym typeface="Arial" panose="020B0604020202020204"/>
              </a:rPr>
              <a:t> </a:t>
            </a:r>
            <a:r>
              <a:rPr lang="en-IN" sz="2000" b="0" i="0" u="none" strike="noStrike" cap="none">
                <a:solidFill>
                  <a:schemeClr val="dk1"/>
                </a:solidFill>
                <a:latin typeface="Arial" panose="020B0604020202020204"/>
                <a:ea typeface="Arial" panose="020B0604020202020204"/>
                <a:cs typeface="Arial" panose="020B0604020202020204"/>
                <a:sym typeface="Arial" panose="020B0604020202020204"/>
              </a:rPr>
              <a:t>/ directory.</a:t>
            </a:r>
            <a:endParaRPr lang="en-IN"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2906" name="Shape 2906"/>
        <p:cNvGrpSpPr/>
        <p:nvPr/>
      </p:nvGrpSpPr>
      <p:grpSpPr>
        <a:xfrm>
          <a:off x="0" y="0"/>
          <a:ext cx="0" cy="0"/>
          <a:chOff x="0" y="0"/>
          <a:chExt cx="0" cy="0"/>
        </a:xfrm>
      </p:grpSpPr>
      <p:sp>
        <p:nvSpPr>
          <p:cNvPr id="2907" name="Google Shape;2907;p30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into outfile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908" name="Google Shape;2908;p303"/>
          <p:cNvSpPr/>
          <p:nvPr/>
        </p:nvSpPr>
        <p:spPr>
          <a:xfrm>
            <a:off x="236039" y="838201"/>
            <a:ext cx="1157342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Writes the selected rows to a file. Column and line terminators can be specified to produce a specific output format.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909" name="Google Shape;2909;p303"/>
          <p:cNvSpPr/>
          <p:nvPr/>
        </p:nvSpPr>
        <p:spPr>
          <a:xfrm>
            <a:off x="335360" y="1598474"/>
            <a:ext cx="1137726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INTO </a:t>
            </a:r>
            <a:r>
              <a:rPr lang="en-IN" sz="2000">
                <a:solidFill>
                  <a:srgbClr val="3F3F3F"/>
                </a:solidFill>
                <a:latin typeface="Arial" panose="020B0604020202020204"/>
                <a:ea typeface="Arial" panose="020B0604020202020204"/>
                <a:cs typeface="Arial" panose="020B0604020202020204"/>
                <a:sym typeface="Arial" panose="020B0604020202020204"/>
              </a:rPr>
              <a:t>OUTFILE</a:t>
            </a:r>
            <a:endParaRPr lang="en-IN" sz="2000">
              <a:solidFill>
                <a:srgbClr val="3F3F3F"/>
              </a:solidFill>
              <a:latin typeface="Arial" panose="020B0604020202020204"/>
              <a:ea typeface="Arial" panose="020B0604020202020204"/>
              <a:cs typeface="Arial" panose="020B0604020202020204"/>
              <a:sym typeface="Arial" panose="020B0604020202020204"/>
            </a:endParaRPr>
          </a:p>
        </p:txBody>
      </p:sp>
      <p:sp>
        <p:nvSpPr>
          <p:cNvPr id="2910" name="Google Shape;2910;p303"/>
          <p:cNvSpPr/>
          <p:nvPr/>
        </p:nvSpPr>
        <p:spPr>
          <a:xfrm>
            <a:off x="236039" y="2149113"/>
            <a:ext cx="11791929" cy="264687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identifier</a:t>
            </a:r>
            <a:r>
              <a:rPr lang="en-IN" sz="1800">
                <a:solidFill>
                  <a:srgbClr val="0C0C0C"/>
                </a:solidFill>
                <a:latin typeface="Arial" panose="020B0604020202020204"/>
                <a:ea typeface="Arial" panose="020B0604020202020204"/>
                <a:cs typeface="Arial" panose="020B0604020202020204"/>
                <a:sym typeface="Arial" panose="020B0604020202020204"/>
              </a:rPr>
              <a: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OUTFILE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"/tmp/emp.csv" </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identifier</a:t>
            </a:r>
            <a:r>
              <a:rPr lang="en-IN" sz="1800">
                <a:solidFill>
                  <a:srgbClr val="0C0C0C"/>
                </a:solidFill>
                <a:latin typeface="Arial" panose="020B0604020202020204"/>
                <a:ea typeface="Arial" panose="020B0604020202020204"/>
                <a:cs typeface="Arial" panose="020B0604020202020204"/>
                <a:sym typeface="Arial" panose="020B0604020202020204"/>
              </a:rPr>
              <a: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OUTFILE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"/tmp/emp.txt" </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identifier</a:t>
            </a:r>
            <a:r>
              <a:rPr lang="en-IN" sz="1800">
                <a:solidFill>
                  <a:srgbClr val="0C0C0C"/>
                </a:solidFill>
                <a:latin typeface="Arial" panose="020B0604020202020204"/>
                <a:ea typeface="Arial" panose="020B0604020202020204"/>
                <a:cs typeface="Arial" panose="020B0604020202020204"/>
                <a:sym typeface="Arial" panose="020B0604020202020204"/>
              </a:rPr>
              <a: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OUTFILE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"/tmp/emp.csv" </a:t>
            </a:r>
            <a:r>
              <a:rPr lang="en-IN" sz="1800">
                <a:solidFill>
                  <a:srgbClr val="0077AA"/>
                </a:solidFill>
                <a:latin typeface="Arial" panose="020B0604020202020204"/>
                <a:ea typeface="Arial" panose="020B0604020202020204"/>
                <a:cs typeface="Arial" panose="020B0604020202020204"/>
                <a:sym typeface="Arial" panose="020B0604020202020204"/>
              </a:rPr>
              <a:t>FIELDS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TERMINATED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identifier</a:t>
            </a:r>
            <a:r>
              <a:rPr lang="en-IN" sz="1800">
                <a:solidFill>
                  <a:srgbClr val="0C0C0C"/>
                </a:solidFill>
                <a:latin typeface="Arial" panose="020B0604020202020204"/>
                <a:ea typeface="Arial" panose="020B0604020202020204"/>
                <a:cs typeface="Arial" panose="020B0604020202020204"/>
                <a:sym typeface="Arial" panose="020B0604020202020204"/>
              </a:rPr>
              <a: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OUTFILE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"/tmp/emp.csv" </a:t>
            </a:r>
            <a:r>
              <a:rPr lang="en-IN" sz="1800">
                <a:solidFill>
                  <a:srgbClr val="0077AA"/>
                </a:solidFill>
                <a:latin typeface="Arial" panose="020B0604020202020204"/>
                <a:ea typeface="Arial" panose="020B0604020202020204"/>
                <a:cs typeface="Arial" panose="020B0604020202020204"/>
                <a:sym typeface="Arial" panose="020B0604020202020204"/>
              </a:rPr>
              <a:t>FIELDS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TERMINATED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LINES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TERMINATED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identifier</a:t>
            </a:r>
            <a:r>
              <a:rPr lang="en-IN" sz="1800">
                <a:solidFill>
                  <a:srgbClr val="0C0C0C"/>
                </a:solidFill>
                <a:latin typeface="Arial" panose="020B0604020202020204"/>
                <a:ea typeface="Arial" panose="020B0604020202020204"/>
                <a:cs typeface="Arial" panose="020B0604020202020204"/>
                <a:sym typeface="Arial" panose="020B0604020202020204"/>
              </a:rPr>
              <a: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OUTFILE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"/tmp/emp.csv" </a:t>
            </a:r>
            <a:r>
              <a:rPr lang="en-IN" sz="1800">
                <a:solidFill>
                  <a:srgbClr val="0077AA"/>
                </a:solidFill>
                <a:latin typeface="Arial" panose="020B0604020202020204"/>
                <a:ea typeface="Arial" panose="020B0604020202020204"/>
                <a:cs typeface="Arial" panose="020B0604020202020204"/>
                <a:sym typeface="Arial" panose="020B0604020202020204"/>
              </a:rPr>
              <a:t>FIELDS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TERMINATED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OPTIONALLY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ENCLOSED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 </a:t>
            </a:r>
            <a:r>
              <a:rPr lang="en-IN" sz="1800">
                <a:solidFill>
                  <a:srgbClr val="0077AA"/>
                </a:solidFill>
                <a:latin typeface="Arial" panose="020B0604020202020204"/>
                <a:ea typeface="Arial" panose="020B0604020202020204"/>
                <a:cs typeface="Arial" panose="020B0604020202020204"/>
                <a:sym typeface="Arial" panose="020B0604020202020204"/>
              </a:rPr>
              <a:t>LINES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TERMINATED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9AE0A"/>
                </a:solidFill>
                <a:latin typeface="Arial" panose="020B0604020202020204"/>
                <a:ea typeface="Arial" panose="020B0604020202020204"/>
                <a:cs typeface="Arial" panose="020B0604020202020204"/>
                <a:sym typeface="Arial" panose="020B0604020202020204"/>
              </a:rPr>
              <a:t>"DEPT"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9AE0A"/>
                </a:solidFill>
                <a:latin typeface="Arial" panose="020B0604020202020204"/>
                <a:ea typeface="Arial" panose="020B0604020202020204"/>
                <a:cs typeface="Arial" panose="020B0604020202020204"/>
                <a:sym typeface="Arial" panose="020B0604020202020204"/>
              </a:rPr>
              <a:t>"DNAME"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9AE0A"/>
                </a:solidFill>
                <a:latin typeface="Arial" panose="020B0604020202020204"/>
                <a:ea typeface="Arial" panose="020B0604020202020204"/>
                <a:cs typeface="Arial" panose="020B0604020202020204"/>
                <a:sym typeface="Arial" panose="020B0604020202020204"/>
              </a:rPr>
              <a:t>"LOC"</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9AE0A"/>
                </a:solidFill>
                <a:latin typeface="Arial" panose="020B0604020202020204"/>
                <a:ea typeface="Arial" panose="020B0604020202020204"/>
                <a:cs typeface="Arial" panose="020B0604020202020204"/>
                <a:sym typeface="Arial" panose="020B0604020202020204"/>
              </a:rPr>
              <a:t>"PWD"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39AE0A"/>
                </a:solidFill>
                <a:latin typeface="Arial" panose="020B0604020202020204"/>
                <a:ea typeface="Arial" panose="020B0604020202020204"/>
                <a:cs typeface="Arial" panose="020B0604020202020204"/>
                <a:sym typeface="Arial" panose="020B0604020202020204"/>
              </a:rPr>
              <a:t>"STARTEDON"</a:t>
            </a:r>
            <a:r>
              <a:rPr lang="en-IN" sz="1800">
                <a:solidFill>
                  <a:schemeClr val="dk1"/>
                </a:solidFill>
                <a:latin typeface="Arial" panose="020B0604020202020204"/>
                <a:ea typeface="Arial" panose="020B0604020202020204"/>
                <a:cs typeface="Arial" panose="020B0604020202020204"/>
                <a:sym typeface="Arial" panose="020B0604020202020204"/>
              </a:rPr>
              <a:t> UNION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dept;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911" name="Google Shape;2911;p303"/>
          <p:cNvSpPr/>
          <p:nvPr/>
        </p:nvSpPr>
        <p:spPr>
          <a:xfrm>
            <a:off x="335360" y="5539879"/>
            <a:ext cx="6096000" cy="76944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OUTFILE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"/tmp/emp.csv"</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TABLE </a:t>
            </a:r>
            <a:r>
              <a:rPr lang="en-IN" sz="1800">
                <a:solidFill>
                  <a:schemeClr val="dk1"/>
                </a:solidFill>
                <a:latin typeface="Arial" panose="020B0604020202020204"/>
                <a:ea typeface="Arial" panose="020B0604020202020204"/>
                <a:cs typeface="Arial" panose="020B0604020202020204"/>
                <a:sym typeface="Arial" panose="020B0604020202020204"/>
              </a:rPr>
              <a:t>emp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OUTFILE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"/tmp/emp.txt"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2912" name="Google Shape;2912;p303"/>
          <p:cNvCxnSpPr/>
          <p:nvPr/>
        </p:nvCxnSpPr>
        <p:spPr>
          <a:xfrm>
            <a:off x="236039" y="5395863"/>
            <a:ext cx="11692609" cy="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2916" name="Shape 2916"/>
        <p:cNvGrpSpPr/>
        <p:nvPr/>
      </p:nvGrpSpPr>
      <p:grpSpPr>
        <a:xfrm>
          <a:off x="0" y="0"/>
          <a:ext cx="0" cy="0"/>
          <a:chOff x="0" y="0"/>
          <a:chExt cx="0" cy="0"/>
        </a:xfrm>
      </p:grpSpPr>
      <p:sp>
        <p:nvSpPr>
          <p:cNvPr id="2917" name="Google Shape;2917;p304"/>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select ... into dumpfile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2921" name="Shape 2921"/>
        <p:cNvGrpSpPr/>
        <p:nvPr/>
      </p:nvGrpSpPr>
      <p:grpSpPr>
        <a:xfrm>
          <a:off x="0" y="0"/>
          <a:ext cx="0" cy="0"/>
          <a:chOff x="0" y="0"/>
          <a:chExt cx="0" cy="0"/>
        </a:xfrm>
      </p:grpSpPr>
      <p:sp>
        <p:nvSpPr>
          <p:cNvPr id="2922" name="Google Shape;2922;p30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 into dumpfile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923" name="Google Shape;2923;p305"/>
          <p:cNvSpPr/>
          <p:nvPr/>
        </p:nvSpPr>
        <p:spPr>
          <a:xfrm>
            <a:off x="382537" y="838200"/>
            <a:ext cx="1135367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If you use INTO DUMPFILE instead of INTO OUTFILE, MySQL writes only one row into the file, without any column or line termination and without performing any escape processing. This is useful if you want to store a BLOB value in a file.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924" name="Google Shape;2924;p305"/>
          <p:cNvSpPr/>
          <p:nvPr/>
        </p:nvSpPr>
        <p:spPr>
          <a:xfrm>
            <a:off x="479376" y="1916668"/>
            <a:ext cx="1116124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rgbClr val="0077AA"/>
                </a:solidFill>
                <a:latin typeface="Arial" panose="020B0604020202020204"/>
                <a:ea typeface="Arial" panose="020B0604020202020204"/>
                <a:cs typeface="Arial" panose="020B0604020202020204"/>
                <a:sym typeface="Arial" panose="020B0604020202020204"/>
              </a:rPr>
              <a:t> INTO </a:t>
            </a:r>
            <a:r>
              <a:rPr lang="en-IN" sz="2000">
                <a:solidFill>
                  <a:srgbClr val="3F3F3F"/>
                </a:solidFill>
                <a:latin typeface="Arial" panose="020B0604020202020204"/>
                <a:ea typeface="Arial" panose="020B0604020202020204"/>
                <a:cs typeface="Arial" panose="020B0604020202020204"/>
                <a:sym typeface="Arial" panose="020B0604020202020204"/>
              </a:rPr>
              <a:t>DUMPFILE</a:t>
            </a:r>
            <a:endParaRPr sz="2000">
              <a:solidFill>
                <a:srgbClr val="3F3F3F"/>
              </a:solidFill>
              <a:latin typeface="Arial" panose="020B0604020202020204"/>
              <a:ea typeface="Arial" panose="020B0604020202020204"/>
              <a:cs typeface="Arial" panose="020B0604020202020204"/>
              <a:sym typeface="Arial" panose="020B0604020202020204"/>
            </a:endParaRPr>
          </a:p>
        </p:txBody>
      </p:sp>
      <p:sp>
        <p:nvSpPr>
          <p:cNvPr id="2925" name="Google Shape;2925;p305"/>
          <p:cNvSpPr/>
          <p:nvPr/>
        </p:nvSpPr>
        <p:spPr>
          <a:xfrm>
            <a:off x="479376" y="2492514"/>
            <a:ext cx="11161240" cy="36933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identifier</a:t>
            </a:r>
            <a:r>
              <a:rPr lang="en-IN" sz="1800">
                <a:solidFill>
                  <a:srgbClr val="0C0C0C"/>
                </a:solidFill>
                <a:latin typeface="Arial" panose="020B0604020202020204"/>
                <a:ea typeface="Arial" panose="020B0604020202020204"/>
                <a:cs typeface="Arial" panose="020B0604020202020204"/>
                <a:sym typeface="Arial" panose="020B0604020202020204"/>
              </a:rPr>
              <a:t>.</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empno </a:t>
            </a:r>
            <a:r>
              <a:rPr lang="en-IN" sz="1800">
                <a:solidFill>
                  <a:srgbClr val="945D4A"/>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Arial" panose="020B0604020202020204"/>
                <a:ea typeface="Arial" panose="020B0604020202020204"/>
                <a:cs typeface="Arial" panose="020B0604020202020204"/>
                <a:sym typeface="Arial" panose="020B0604020202020204"/>
              </a:rPr>
              <a:t>7788</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DUMPFILE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"/tmp/emp.txt"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2929" name="Shape 2929"/>
        <p:cNvGrpSpPr/>
        <p:nvPr/>
      </p:nvGrpSpPr>
      <p:grpSpPr>
        <a:xfrm>
          <a:off x="0" y="0"/>
          <a:ext cx="0" cy="0"/>
          <a:chOff x="0" y="0"/>
          <a:chExt cx="0" cy="0"/>
        </a:xfrm>
      </p:grpSpPr>
      <p:sp>
        <p:nvSpPr>
          <p:cNvPr id="2930" name="Google Shape;2930;p306"/>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pl/sql</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931" name="Google Shape;2931;p306"/>
          <p:cNvSpPr/>
          <p:nvPr/>
        </p:nvSpPr>
        <p:spPr>
          <a:xfrm>
            <a:off x="335360" y="3352801"/>
            <a:ext cx="11521280" cy="70788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PL/SQL is a procedural language extension to Structured Query Language (SQL). The purpose of PL/SQL is to combine database language and procedural programming language.</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2935" name="Shape 2935"/>
        <p:cNvGrpSpPr/>
        <p:nvPr/>
      </p:nvGrpSpPr>
      <p:grpSpPr>
        <a:xfrm>
          <a:off x="0" y="0"/>
          <a:ext cx="0" cy="0"/>
          <a:chOff x="0" y="0"/>
          <a:chExt cx="0" cy="0"/>
        </a:xfrm>
      </p:grpSpPr>
      <p:sp>
        <p:nvSpPr>
          <p:cNvPr id="2936" name="Google Shape;2936;p307"/>
          <p:cNvSpPr txBox="1"/>
          <p:nvPr/>
        </p:nvSpPr>
        <p:spPr>
          <a:xfrm>
            <a:off x="1676400" y="269375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create procedure and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create function</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937" name="Google Shape;2937;p307"/>
          <p:cNvSpPr/>
          <p:nvPr/>
        </p:nvSpPr>
        <p:spPr>
          <a:xfrm>
            <a:off x="191344" y="188640"/>
            <a:ext cx="11809312" cy="270843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34343E"/>
              </a:buClr>
              <a:buSzPts val="1800"/>
              <a:buFont typeface="Arial" panose="020B0604020202020204"/>
              <a:buChar char="•"/>
            </a:pP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Statements that return a </a:t>
            </a:r>
            <a:r>
              <a:rPr lang="en-IN" sz="2400" b="1">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result set </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can be used within a STORED PROCEDURE but </a:t>
            </a:r>
            <a:r>
              <a:rPr lang="en-IN" sz="24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not</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 within a STORED FUNCTION. This prohibition includes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SELECT</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 statements that do not have an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INTO</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var_list </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clause.</a:t>
            </a:r>
            <a:endPar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34343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34343E"/>
              </a:buClr>
              <a:buSzPts val="1800"/>
              <a:buFont typeface="Arial" panose="020B0604020202020204"/>
              <a:buChar char="•"/>
            </a:pP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DDL statements, such as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CREATE</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ALTER</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DROP</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 etc. are permits STORED PROCEDURES, (</a:t>
            </a:r>
            <a:r>
              <a:rPr lang="en-IN" sz="20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but not in </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STORED FUNCTIONS).</a:t>
            </a:r>
            <a:endPar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34343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34343E"/>
              </a:buClr>
              <a:buSzPts val="1800"/>
              <a:buFont typeface="Arial" panose="020B0604020202020204"/>
              <a:buChar char="•"/>
            </a:pP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ERROR 1314 (0A000): USE command is not allowed in stored procedures</a:t>
            </a:r>
            <a:endPar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34343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Stored PROCEDURES and FUNCTIONS name can have max 64 char.</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938" name="Google Shape;2938;p307"/>
          <p:cNvSpPr txBox="1"/>
          <p:nvPr/>
        </p:nvSpPr>
        <p:spPr>
          <a:xfrm>
            <a:off x="1676400" y="4449306"/>
            <a:ext cx="8839200" cy="70788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GRANT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EXECUTE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object_name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TO</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user;</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endParaRPr sz="4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REVOKE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EXECUTE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object_name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FROM</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user;</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939" name="Google Shape;2939;p307"/>
          <p:cNvSpPr txBox="1"/>
          <p:nvPr/>
        </p:nvSpPr>
        <p:spPr>
          <a:xfrm>
            <a:off x="191344" y="5827911"/>
            <a:ext cx="6096000" cy="73866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SHOW</a:t>
            </a: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&lt;routine_name&gt;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171450" marR="0" lvl="0" indent="-133350" algn="l" rtl="0">
              <a:spcBef>
                <a:spcPts val="0"/>
              </a:spcBef>
              <a:spcAft>
                <a:spcPts val="0"/>
              </a:spcAft>
              <a:buClr>
                <a:schemeClr val="dk1"/>
              </a:buClr>
              <a:buSzPts val="600"/>
              <a:buFont typeface="Arial" panose="020B0604020202020204"/>
              <a:buNone/>
            </a:pPr>
            <a:endParaRPr sz="6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SHOW</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CREATE FUNCTION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&lt;routine_name&gt;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2943" name="Shape 2943"/>
        <p:cNvGrpSpPr/>
        <p:nvPr/>
      </p:nvGrpSpPr>
      <p:grpSpPr>
        <a:xfrm>
          <a:off x="0" y="0"/>
          <a:ext cx="0" cy="0"/>
          <a:chOff x="0" y="0"/>
          <a:chExt cx="0" cy="0"/>
        </a:xfrm>
      </p:grpSpPr>
      <p:sp>
        <p:nvSpPr>
          <p:cNvPr id="2944" name="Google Shape;2944;p30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and function</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945" name="Google Shape;2945;p308"/>
          <p:cNvSpPr/>
          <p:nvPr/>
        </p:nvSpPr>
        <p:spPr>
          <a:xfrm>
            <a:off x="263352" y="692696"/>
            <a:ext cx="1169012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These statements create stored routines. By default, a routine is associated with the default database. To associate the routine explicitly with a given database, specify the name as db_name.sp_name when you create it.</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946" name="Google Shape;2946;p308"/>
          <p:cNvSpPr/>
          <p:nvPr/>
        </p:nvSpPr>
        <p:spPr>
          <a:xfrm>
            <a:off x="413495" y="1419160"/>
            <a:ext cx="9949705" cy="23698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CREATE PROCEDURE sp_name ([proc_parameter[,...]])</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proc_parameter:</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 IN | OUT | INOUT ] param_name type</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CREATE FUNCTION sp_name ([func_parameter[,...]])</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RETURNS type</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DETERMINISTIC</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2947" name="Google Shape;2947;p308"/>
          <p:cNvSpPr/>
          <p:nvPr/>
        </p:nvSpPr>
        <p:spPr>
          <a:xfrm>
            <a:off x="9876212" y="2708920"/>
            <a:ext cx="2036135" cy="400110"/>
          </a:xfrm>
          <a:prstGeom prst="rect">
            <a:avLst/>
          </a:prstGeom>
          <a:solidFill>
            <a:srgbClr val="DC525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C000"/>
                </a:solidFill>
                <a:latin typeface="Arial" panose="020B0604020202020204"/>
                <a:ea typeface="Arial" panose="020B0604020202020204"/>
                <a:cs typeface="Arial" panose="020B0604020202020204"/>
                <a:sym typeface="Arial" panose="020B0604020202020204"/>
              </a:rPr>
              <a:t>desc mysql.proc</a:t>
            </a:r>
            <a:endParaRPr lang="en-IN" sz="2000">
              <a:solidFill>
                <a:srgbClr val="FFC000"/>
              </a:solidFill>
              <a:latin typeface="Arial" panose="020B0604020202020204"/>
              <a:ea typeface="Arial" panose="020B0604020202020204"/>
              <a:cs typeface="Arial" panose="020B0604020202020204"/>
              <a:sym typeface="Arial" panose="020B0604020202020204"/>
            </a:endParaRPr>
          </a:p>
        </p:txBody>
      </p:sp>
      <p:sp>
        <p:nvSpPr>
          <p:cNvPr id="2948" name="Google Shape;2948;p308"/>
          <p:cNvSpPr/>
          <p:nvPr/>
        </p:nvSpPr>
        <p:spPr>
          <a:xfrm>
            <a:off x="6591068" y="1890410"/>
            <a:ext cx="537592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SELECT * FROM information_schema.parameters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WHERE SPECIFIC_NAME = 'pro1';</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2949" name="Google Shape;2949;p308"/>
          <p:cNvSpPr txBox="1"/>
          <p:nvPr/>
        </p:nvSpPr>
        <p:spPr>
          <a:xfrm>
            <a:off x="244244" y="6165304"/>
            <a:ext cx="1161811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Arial" panose="020B0604020202020204"/>
                <a:ea typeface="Arial" panose="020B0604020202020204"/>
                <a:cs typeface="Arial" panose="020B0604020202020204"/>
                <a:sym typeface="Arial" panose="020B0604020202020204"/>
              </a:rPr>
              <a:t>Parameter</a:t>
            </a:r>
            <a:r>
              <a:rPr lang="en-IN" sz="2000">
                <a:solidFill>
                  <a:schemeClr val="dk1"/>
                </a:solidFill>
                <a:latin typeface="Arial" panose="020B0604020202020204"/>
                <a:ea typeface="Arial" panose="020B0604020202020204"/>
                <a:cs typeface="Arial" panose="020B0604020202020204"/>
                <a:sym typeface="Arial" panose="020B0604020202020204"/>
              </a:rPr>
              <a:t>: Is an unknown thing. Means it exists but don’t know it.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FF0000"/>
                </a:solidFill>
                <a:latin typeface="Arial" panose="020B0604020202020204"/>
                <a:ea typeface="Arial" panose="020B0604020202020204"/>
                <a:cs typeface="Arial" panose="020B0604020202020204"/>
                <a:sym typeface="Arial" panose="020B0604020202020204"/>
              </a:rPr>
              <a:t>e.g. </a:t>
            </a:r>
            <a:r>
              <a:rPr lang="en-IN" sz="2000">
                <a:solidFill>
                  <a:schemeClr val="dk1"/>
                </a:solidFill>
                <a:latin typeface="Arial" panose="020B0604020202020204"/>
                <a:ea typeface="Arial" panose="020B0604020202020204"/>
                <a:cs typeface="Arial" panose="020B0604020202020204"/>
                <a:sym typeface="Arial" panose="020B0604020202020204"/>
              </a:rPr>
              <a:t>Blood sugar it exists but we don’t know it.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2950" name="Google Shape;2950;p308"/>
          <p:cNvSpPr/>
          <p:nvPr/>
        </p:nvSpPr>
        <p:spPr>
          <a:xfrm>
            <a:off x="361027" y="4011448"/>
            <a:ext cx="4942091" cy="20928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statements…….</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951" name="Google Shape;2951;p308"/>
          <p:cNvSpPr/>
          <p:nvPr/>
        </p:nvSpPr>
        <p:spPr>
          <a:xfrm>
            <a:off x="6158328" y="3518715"/>
            <a:ext cx="5808660" cy="26161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EXISTS 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 </a:t>
            </a:r>
            <a:r>
              <a:rPr lang="en-IN" sz="18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endPar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DETERMINISTIC</a:t>
            </a:r>
            <a:endParaRPr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statements…….</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return (something);</a:t>
            </a:r>
            <a:endParaRPr lang="en-IN" sz="1800" b="1">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2955" name="Shape 2955"/>
        <p:cNvGrpSpPr/>
        <p:nvPr/>
      </p:nvGrpSpPr>
      <p:grpSpPr>
        <a:xfrm>
          <a:off x="0" y="0"/>
          <a:ext cx="0" cy="0"/>
          <a:chOff x="0" y="0"/>
          <a:chExt cx="0" cy="0"/>
        </a:xfrm>
      </p:grpSpPr>
      <p:sp>
        <p:nvSpPr>
          <p:cNvPr id="2956" name="Google Shape;2956;p30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proc_parameter - out | inout param-name type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957" name="Google Shape;2957;p309"/>
          <p:cNvSpPr/>
          <p:nvPr/>
        </p:nvSpPr>
        <p:spPr>
          <a:xfrm>
            <a:off x="263352" y="692696"/>
            <a:ext cx="116901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TODO.</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958" name="Google Shape;2958;p309"/>
          <p:cNvSpPr/>
          <p:nvPr/>
        </p:nvSpPr>
        <p:spPr>
          <a:xfrm>
            <a:off x="413495" y="1419160"/>
            <a:ext cx="9949705" cy="101566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CREATE PROCEDURE sp_name ([proc_parameter[,...]])</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proc_parameter:</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a:t>
            </a:r>
            <a:r>
              <a:rPr lang="en-IN" sz="2000">
                <a:solidFill>
                  <a:srgbClr val="7F7F7F"/>
                </a:solidFill>
                <a:latin typeface="Arial" panose="020B0604020202020204"/>
                <a:ea typeface="Arial" panose="020B0604020202020204"/>
                <a:cs typeface="Arial" panose="020B0604020202020204"/>
                <a:sym typeface="Arial" panose="020B0604020202020204"/>
              </a:rPr>
              <a:t>[</a:t>
            </a:r>
            <a:r>
              <a:rPr lang="en-IN" sz="2000">
                <a:solidFill>
                  <a:srgbClr val="FD8603"/>
                </a:solidFill>
                <a:latin typeface="Arial" panose="020B0604020202020204"/>
                <a:ea typeface="Arial" panose="020B0604020202020204"/>
                <a:cs typeface="Arial" panose="020B0604020202020204"/>
                <a:sym typeface="Arial" panose="020B0604020202020204"/>
              </a:rPr>
              <a:t> IN </a:t>
            </a:r>
            <a:r>
              <a:rPr lang="en-IN" sz="2000">
                <a:solidFill>
                  <a:srgbClr val="7F7F7F"/>
                </a:solidFill>
                <a:latin typeface="Arial" panose="020B0604020202020204"/>
                <a:ea typeface="Arial" panose="020B0604020202020204"/>
                <a:cs typeface="Arial" panose="020B0604020202020204"/>
                <a:sym typeface="Arial" panose="020B0604020202020204"/>
              </a:rPr>
              <a:t>|</a:t>
            </a:r>
            <a:r>
              <a:rPr lang="en-IN" sz="2000">
                <a:solidFill>
                  <a:srgbClr val="FD8603"/>
                </a:solidFill>
                <a:latin typeface="Arial" panose="020B0604020202020204"/>
                <a:ea typeface="Arial" panose="020B0604020202020204"/>
                <a:cs typeface="Arial" panose="020B0604020202020204"/>
                <a:sym typeface="Arial" panose="020B0604020202020204"/>
              </a:rPr>
              <a:t> OUT </a:t>
            </a:r>
            <a:r>
              <a:rPr lang="en-IN" sz="2000">
                <a:solidFill>
                  <a:srgbClr val="7F7F7F"/>
                </a:solidFill>
                <a:latin typeface="Arial" panose="020B0604020202020204"/>
                <a:ea typeface="Arial" panose="020B0604020202020204"/>
                <a:cs typeface="Arial" panose="020B0604020202020204"/>
                <a:sym typeface="Arial" panose="020B0604020202020204"/>
              </a:rPr>
              <a:t>|</a:t>
            </a:r>
            <a:r>
              <a:rPr lang="en-IN" sz="2000">
                <a:solidFill>
                  <a:srgbClr val="FD8603"/>
                </a:solidFill>
                <a:latin typeface="Arial" panose="020B0604020202020204"/>
                <a:ea typeface="Arial" panose="020B0604020202020204"/>
                <a:cs typeface="Arial" panose="020B0604020202020204"/>
                <a:sym typeface="Arial" panose="020B0604020202020204"/>
              </a:rPr>
              <a:t> INOUT </a:t>
            </a:r>
            <a:r>
              <a:rPr lang="en-IN" sz="2000">
                <a:solidFill>
                  <a:srgbClr val="7F7F7F"/>
                </a:solidFill>
                <a:latin typeface="Arial" panose="020B0604020202020204"/>
                <a:ea typeface="Arial" panose="020B0604020202020204"/>
                <a:cs typeface="Arial" panose="020B0604020202020204"/>
                <a:sym typeface="Arial" panose="020B0604020202020204"/>
              </a:rPr>
              <a:t>]</a:t>
            </a:r>
            <a:r>
              <a:rPr lang="en-IN" sz="2000">
                <a:solidFill>
                  <a:srgbClr val="FD8603"/>
                </a:solidFill>
                <a:latin typeface="Arial" panose="020B0604020202020204"/>
                <a:ea typeface="Arial" panose="020B0604020202020204"/>
                <a:cs typeface="Arial" panose="020B0604020202020204"/>
                <a:sym typeface="Arial" panose="020B0604020202020204"/>
              </a:rPr>
              <a:t> param_name type</a:t>
            </a:r>
            <a:endParaRPr lang="en-IN" sz="2000">
              <a:solidFill>
                <a:srgbClr val="FD8603"/>
              </a:solidFill>
              <a:latin typeface="Arial" panose="020B0604020202020204"/>
              <a:ea typeface="Arial" panose="020B0604020202020204"/>
              <a:cs typeface="Arial" panose="020B0604020202020204"/>
              <a:sym typeface="Arial" panose="020B0604020202020204"/>
            </a:endParaRPr>
          </a:p>
        </p:txBody>
      </p:sp>
      <p:sp>
        <p:nvSpPr>
          <p:cNvPr id="2959" name="Google Shape;2959;p309"/>
          <p:cNvSpPr txBox="1"/>
          <p:nvPr/>
        </p:nvSpPr>
        <p:spPr>
          <a:xfrm>
            <a:off x="413494" y="2924944"/>
            <a:ext cx="11155114" cy="17851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For each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OUT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or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INOUT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parameter, pass a user-defined variable in the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CALL</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statement that invokes the PROCEDURE. So that you can obtain its value when the PROCEDURE returns.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just"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If you are calling the PROCEDURE from within another stored PROCEDURE or FUNCTION, you can also pass a routine parameter or local routine variable as an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OUT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or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INOUT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parameter.</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2963" name="Shape 2963"/>
        <p:cNvGrpSpPr/>
        <p:nvPr/>
      </p:nvGrpSpPr>
      <p:grpSpPr>
        <a:xfrm>
          <a:off x="0" y="0"/>
          <a:ext cx="0" cy="0"/>
          <a:chOff x="0" y="0"/>
          <a:chExt cx="0" cy="0"/>
        </a:xfrm>
      </p:grpSpPr>
      <p:sp>
        <p:nvSpPr>
          <p:cNvPr id="2964" name="Google Shape;2964;p310"/>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difference between stored procedure and function?</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355" name="Shape 355"/>
        <p:cNvGrpSpPr/>
        <p:nvPr/>
      </p:nvGrpSpPr>
      <p:grpSpPr>
        <a:xfrm>
          <a:off x="0" y="0"/>
          <a:ext cx="0" cy="0"/>
          <a:chOff x="0" y="0"/>
          <a:chExt cx="0" cy="0"/>
        </a:xfrm>
      </p:grpSpPr>
      <p:sp>
        <p:nvSpPr>
          <p:cNvPr id="356" name="Google Shape;356;p31"/>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Entity?</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57" name="Google Shape;357;p31"/>
          <p:cNvSpPr/>
          <p:nvPr/>
        </p:nvSpPr>
        <p:spPr>
          <a:xfrm>
            <a:off x="335360" y="692696"/>
            <a:ext cx="8686800" cy="49244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600">
                <a:solidFill>
                  <a:srgbClr val="527E67"/>
                </a:solidFill>
                <a:latin typeface="Arial" panose="020B0604020202020204"/>
                <a:ea typeface="Arial" panose="020B0604020202020204"/>
                <a:cs typeface="Arial" panose="020B0604020202020204"/>
                <a:sym typeface="Arial" panose="020B0604020202020204"/>
              </a:rPr>
              <a:t>An entity can be a </a:t>
            </a:r>
            <a:r>
              <a:rPr lang="en-IN" sz="2600" b="1">
                <a:solidFill>
                  <a:srgbClr val="527E67"/>
                </a:solidFill>
                <a:latin typeface="Arial" panose="020B0604020202020204"/>
                <a:ea typeface="Arial" panose="020B0604020202020204"/>
                <a:cs typeface="Arial" panose="020B0604020202020204"/>
                <a:sym typeface="Arial" panose="020B0604020202020204"/>
              </a:rPr>
              <a:t>real-world object.</a:t>
            </a:r>
            <a:endParaRPr sz="2600">
              <a:solidFill>
                <a:srgbClr val="527E67"/>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2968" name="Shape 2968"/>
        <p:cNvGrpSpPr/>
        <p:nvPr/>
      </p:nvGrpSpPr>
      <p:grpSpPr>
        <a:xfrm>
          <a:off x="0" y="0"/>
          <a:ext cx="0" cy="0"/>
          <a:chOff x="0" y="0"/>
          <a:chExt cx="0" cy="0"/>
        </a:xfrm>
      </p:grpSpPr>
      <p:sp>
        <p:nvSpPr>
          <p:cNvPr id="2969" name="Google Shape;2969;p31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and function</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970" name="Google Shape;2970;p311"/>
          <p:cNvSpPr/>
          <p:nvPr/>
        </p:nvSpPr>
        <p:spPr>
          <a:xfrm>
            <a:off x="227348" y="928671"/>
            <a:ext cx="11737304" cy="3077766"/>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FUNCTION always returns a value using the return statement. PROCEDURE may return one or more values through OUT parameter(s) or may not return any at all.</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FUNCTIONS are normally used for computations where as PROCEDURES are normally used for executing business logic.</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FUNCTION returns 1 value only. PROCEDURE can return multiple values (max 1024).</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FUNCTION can be called directly by SQL statement like select func_name from dual while PROCEDURES cannot.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FUNCTION dose  not allow the use of DDL statements (like: CREATE, ALTER, DROP etc.) while PROCEDURE  can.</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2971" name="Google Shape;2971;p311"/>
          <p:cNvSpPr/>
          <p:nvPr/>
        </p:nvSpPr>
        <p:spPr>
          <a:xfrm>
            <a:off x="227348" y="4031193"/>
            <a:ext cx="11737304" cy="83099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a:solidFill>
                  <a:srgbClr val="0070C0"/>
                </a:solidFill>
                <a:latin typeface="Quattrocento Sans" panose="020B0502050000020003"/>
                <a:ea typeface="Quattrocento Sans" panose="020B0502050000020003"/>
                <a:cs typeface="Quattrocento Sans" panose="020B0502050000020003"/>
                <a:sym typeface="Quattrocento Sans" panose="020B0502050000020003"/>
              </a:rPr>
              <a:t>The major difference is that UDFs can be used like any other expression within SQL statements, whereas stored procedures must be invoked using the CALL statement.</a:t>
            </a:r>
            <a:endParaRPr lang="en-IN" sz="2400">
              <a:solidFill>
                <a:srgbClr val="0070C0"/>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972" name="Google Shape;2972;p311"/>
          <p:cNvSpPr txBox="1"/>
          <p:nvPr/>
        </p:nvSpPr>
        <p:spPr>
          <a:xfrm>
            <a:off x="227348" y="5006206"/>
            <a:ext cx="11737304"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Gill Sans" panose="020B0502020104020203"/>
              <a:ea typeface="Gill Sans" panose="020B0502020104020203"/>
              <a:cs typeface="Gill Sans" panose="020B0502020104020203"/>
              <a:sym typeface="Gill Sans" panose="020B0502020104020203"/>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MySQL permits routines to contain DDL statements, such as CREATE, ALTER and DROP in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stored procedure,</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60350" algn="l" rtl="0">
              <a:spcBef>
                <a:spcPts val="0"/>
              </a:spcBef>
              <a:spcAft>
                <a:spcPts val="0"/>
              </a:spcAft>
              <a:buClr>
                <a:schemeClr val="dk1"/>
              </a:buClr>
              <a:buSzPts val="400"/>
              <a:buFont typeface="Arial" panose="020B0604020202020204"/>
              <a:buNone/>
            </a:pPr>
            <a:endParaRPr sz="4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but DDL statements, such as CREATE, ALTER and DROP are not permits in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stored function</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2976" name="Shape 2976"/>
        <p:cNvGrpSpPr/>
        <p:nvPr/>
      </p:nvGrpSpPr>
      <p:grpSpPr>
        <a:xfrm>
          <a:off x="0" y="0"/>
          <a:ext cx="0" cy="0"/>
          <a:chOff x="0" y="0"/>
          <a:chExt cx="0" cy="0"/>
        </a:xfrm>
      </p:grpSpPr>
      <p:sp>
        <p:nvSpPr>
          <p:cNvPr id="2977" name="Google Shape;2977;p312"/>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source and call stored procedure</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2981" name="Shape 2981"/>
        <p:cNvGrpSpPr/>
        <p:nvPr/>
      </p:nvGrpSpPr>
      <p:grpSpPr>
        <a:xfrm>
          <a:off x="0" y="0"/>
          <a:ext cx="0" cy="0"/>
          <a:chOff x="0" y="0"/>
          <a:chExt cx="0" cy="0"/>
        </a:xfrm>
      </p:grpSpPr>
      <p:sp>
        <p:nvSpPr>
          <p:cNvPr id="2982" name="Google Shape;2982;p31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source and call stored procedure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2983" name="Google Shape;2983;p313"/>
          <p:cNvSpPr/>
          <p:nvPr/>
        </p:nvSpPr>
        <p:spPr>
          <a:xfrm>
            <a:off x="455787" y="692696"/>
            <a:ext cx="1118482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If you are already running mysql, you can execute an SQL script file using the </a:t>
            </a:r>
            <a:r>
              <a:rPr lang="en-IN" sz="1800" b="1">
                <a:solidFill>
                  <a:schemeClr val="dk1"/>
                </a:solidFill>
                <a:latin typeface="Arial" panose="020B0604020202020204"/>
                <a:ea typeface="Arial" panose="020B0604020202020204"/>
                <a:cs typeface="Arial" panose="020B0604020202020204"/>
                <a:sym typeface="Arial" panose="020B0604020202020204"/>
              </a:rPr>
              <a:t>source</a:t>
            </a:r>
            <a:r>
              <a:rPr lang="en-IN" sz="1800">
                <a:solidFill>
                  <a:schemeClr val="dk1"/>
                </a:solidFill>
                <a:latin typeface="Arial" panose="020B0604020202020204"/>
                <a:ea typeface="Arial" panose="020B0604020202020204"/>
                <a:cs typeface="Arial" panose="020B0604020202020204"/>
                <a:sym typeface="Arial" panose="020B0604020202020204"/>
              </a:rPr>
              <a:t> command or </a:t>
            </a:r>
            <a:r>
              <a:rPr lang="en-IN" sz="1800" b="1">
                <a:solidFill>
                  <a:schemeClr val="dk1"/>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command</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984" name="Google Shape;2984;p313"/>
          <p:cNvSpPr/>
          <p:nvPr/>
        </p:nvSpPr>
        <p:spPr>
          <a:xfrm>
            <a:off x="484881" y="1484784"/>
            <a:ext cx="10900469" cy="76944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source </a:t>
            </a:r>
            <a:r>
              <a:rPr lang="en-IN" sz="1800" i="1">
                <a:solidFill>
                  <a:srgbClr val="000000"/>
                </a:solidFill>
                <a:latin typeface="Arial" panose="020B0604020202020204"/>
                <a:ea typeface="Arial" panose="020B0604020202020204"/>
                <a:cs typeface="Arial" panose="020B0604020202020204"/>
                <a:sym typeface="Arial" panose="020B0604020202020204"/>
              </a:rPr>
              <a:t>file_name.sql</a:t>
            </a:r>
            <a:endParaRPr sz="1800" i="1">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file_name.sql</a:t>
            </a:r>
            <a:endParaRPr sz="1800" i="1">
              <a:solidFill>
                <a:srgbClr val="000000"/>
              </a:solidFill>
              <a:latin typeface="Arial" panose="020B0604020202020204"/>
              <a:ea typeface="Arial" panose="020B0604020202020204"/>
              <a:cs typeface="Arial" panose="020B0604020202020204"/>
              <a:sym typeface="Arial" panose="020B0604020202020204"/>
            </a:endParaRPr>
          </a:p>
        </p:txBody>
      </p:sp>
      <p:sp>
        <p:nvSpPr>
          <p:cNvPr id="2985" name="Google Shape;2985;p313"/>
          <p:cNvSpPr/>
          <p:nvPr/>
        </p:nvSpPr>
        <p:spPr>
          <a:xfrm>
            <a:off x="551383" y="2494637"/>
            <a:ext cx="10995255" cy="646331"/>
          </a:xfrm>
          <a:prstGeom prst="rect">
            <a:avLst/>
          </a:prstGeom>
          <a:solidFill>
            <a:srgbClr val="F6F7E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6C86"/>
                </a:solidFill>
                <a:latin typeface="Arial" panose="020B0604020202020204"/>
                <a:ea typeface="Arial" panose="020B0604020202020204"/>
                <a:cs typeface="Arial" panose="020B0604020202020204"/>
                <a:sym typeface="Arial" panose="020B0604020202020204"/>
              </a:rPr>
              <a:t>MySQL&gt; source pl1.sql;</a:t>
            </a:r>
            <a:endParaRPr lang="en-IN" sz="1800">
              <a:solidFill>
                <a:srgbClr val="006C8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6C86"/>
                </a:solidFill>
                <a:latin typeface="Arial" panose="020B0604020202020204"/>
                <a:ea typeface="Arial" panose="020B0604020202020204"/>
                <a:cs typeface="Arial" panose="020B0604020202020204"/>
                <a:sym typeface="Arial" panose="020B0604020202020204"/>
              </a:rPr>
              <a:t>MySQL&gt; \. file_name.sql;</a:t>
            </a:r>
            <a:endParaRPr lang="en-IN" sz="1800">
              <a:solidFill>
                <a:srgbClr val="006C86"/>
              </a:solidFill>
              <a:latin typeface="Arial" panose="020B0604020202020204"/>
              <a:ea typeface="Arial" panose="020B0604020202020204"/>
              <a:cs typeface="Arial" panose="020B0604020202020204"/>
              <a:sym typeface="Arial" panose="020B0604020202020204"/>
            </a:endParaRPr>
          </a:p>
        </p:txBody>
      </p:sp>
      <p:sp>
        <p:nvSpPr>
          <p:cNvPr id="2986" name="Google Shape;2986;p313"/>
          <p:cNvSpPr/>
          <p:nvPr/>
        </p:nvSpPr>
        <p:spPr>
          <a:xfrm>
            <a:off x="455787" y="3513782"/>
            <a:ext cx="11184829"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CALL statement invokes a stored procedure that was defined previously with CREATE PROCEDURE. Stored procedures that take no arguments can be invoked without parentheses. That is, CALL sp_name and CALL sp_name() are equivalent.</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2987" name="Google Shape;2987;p313"/>
          <p:cNvSpPr/>
          <p:nvPr/>
        </p:nvSpPr>
        <p:spPr>
          <a:xfrm>
            <a:off x="551383" y="5662989"/>
            <a:ext cx="10995255" cy="646331"/>
          </a:xfrm>
          <a:prstGeom prst="rect">
            <a:avLst/>
          </a:prstGeom>
          <a:solidFill>
            <a:srgbClr val="F6F7E3"/>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6C86"/>
                </a:solidFill>
                <a:latin typeface="Arial" panose="020B0604020202020204"/>
                <a:ea typeface="Arial" panose="020B0604020202020204"/>
                <a:cs typeface="Arial" panose="020B0604020202020204"/>
                <a:sym typeface="Arial" panose="020B0604020202020204"/>
              </a:rPr>
              <a:t>MySQL&gt; call sp_name;</a:t>
            </a:r>
            <a:endParaRPr lang="en-IN" sz="1800">
              <a:solidFill>
                <a:srgbClr val="006C8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6C86"/>
                </a:solidFill>
                <a:latin typeface="Arial" panose="020B0604020202020204"/>
                <a:ea typeface="Arial" panose="020B0604020202020204"/>
                <a:cs typeface="Arial" panose="020B0604020202020204"/>
                <a:sym typeface="Arial" panose="020B0604020202020204"/>
              </a:rPr>
              <a:t>MySQL&gt; call sp_name();</a:t>
            </a:r>
            <a:endParaRPr lang="en-IN" sz="1800">
              <a:solidFill>
                <a:srgbClr val="006C86"/>
              </a:solidFill>
              <a:latin typeface="Arial" panose="020B0604020202020204"/>
              <a:ea typeface="Arial" panose="020B0604020202020204"/>
              <a:cs typeface="Arial" panose="020B0604020202020204"/>
              <a:sym typeface="Arial" panose="020B0604020202020204"/>
            </a:endParaRPr>
          </a:p>
        </p:txBody>
      </p:sp>
      <p:sp>
        <p:nvSpPr>
          <p:cNvPr id="2988" name="Google Shape;2988;p313"/>
          <p:cNvSpPr/>
          <p:nvPr/>
        </p:nvSpPr>
        <p:spPr>
          <a:xfrm>
            <a:off x="551383" y="4646121"/>
            <a:ext cx="5687201"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CALL</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sp_name</a:t>
            </a:r>
            <a:r>
              <a:rPr lang="en-IN" sz="1800">
                <a:solidFill>
                  <a:srgbClr val="999999"/>
                </a:solidFill>
                <a:latin typeface="Arial" panose="020B0604020202020204"/>
                <a:ea typeface="Arial" panose="020B0604020202020204"/>
                <a:cs typeface="Arial" panose="020B0604020202020204"/>
                <a:sym typeface="Arial" panose="020B0604020202020204"/>
              </a:rPr>
              <a:t>([</a:t>
            </a:r>
            <a:r>
              <a:rPr lang="en-IN" sz="1800" i="1">
                <a:solidFill>
                  <a:srgbClr val="000000"/>
                </a:solidFill>
                <a:latin typeface="Arial" panose="020B0604020202020204"/>
                <a:ea typeface="Arial" panose="020B0604020202020204"/>
                <a:cs typeface="Arial" panose="020B0604020202020204"/>
                <a:sym typeface="Arial" panose="020B0604020202020204"/>
              </a:rPr>
              <a:t>parameter</a:t>
            </a:r>
            <a:r>
              <a:rPr lang="en-IN" sz="1800">
                <a:solidFill>
                  <a:srgbClr val="999999"/>
                </a:solidFill>
                <a:latin typeface="Arial" panose="020B0604020202020204"/>
                <a:ea typeface="Arial" panose="020B0604020202020204"/>
                <a:cs typeface="Arial" panose="020B0604020202020204"/>
                <a:sym typeface="Arial" panose="020B0604020202020204"/>
              </a:rPr>
              <a:t>[,...]])</a:t>
            </a:r>
            <a:endParaRPr lang="en-IN" sz="1800">
              <a:solidFill>
                <a:srgbClr val="99999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99999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CALL</a:t>
            </a:r>
            <a:r>
              <a:rPr lang="en-IN" sz="1800">
                <a:solidFill>
                  <a:srgbClr val="000000"/>
                </a:solidFill>
                <a:latin typeface="Arial" panose="020B0604020202020204"/>
                <a:ea typeface="Arial" panose="020B0604020202020204"/>
                <a:cs typeface="Arial" panose="020B0604020202020204"/>
                <a:sym typeface="Arial" panose="020B0604020202020204"/>
              </a:rPr>
              <a:t> </a:t>
            </a:r>
            <a:r>
              <a:rPr lang="en-IN" sz="1800" i="1">
                <a:solidFill>
                  <a:srgbClr val="000000"/>
                </a:solidFill>
                <a:latin typeface="Arial" panose="020B0604020202020204"/>
                <a:ea typeface="Arial" panose="020B0604020202020204"/>
                <a:cs typeface="Arial" panose="020B0604020202020204"/>
                <a:sym typeface="Arial" panose="020B0604020202020204"/>
              </a:rPr>
              <a:t>sp_name</a:t>
            </a:r>
            <a:r>
              <a:rPr lang="en-IN" sz="1800">
                <a:solidFill>
                  <a:srgbClr val="999999"/>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2992" name="Shape 2992"/>
        <p:cNvGrpSpPr/>
        <p:nvPr/>
      </p:nvGrpSpPr>
      <p:grpSpPr>
        <a:xfrm>
          <a:off x="0" y="0"/>
          <a:ext cx="0" cy="0"/>
          <a:chOff x="0" y="0"/>
          <a:chExt cx="0" cy="0"/>
        </a:xfrm>
      </p:grpSpPr>
      <p:sp>
        <p:nvSpPr>
          <p:cNvPr id="2993" name="Google Shape;2993;p314"/>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b="1" i="1">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delimiter</a:t>
            </a: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 </a:t>
            </a:r>
            <a:r>
              <a:rPr lang="en-IN" sz="4800" b="1" i="1">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 statement</a:t>
            </a:r>
            <a:endParaRPr lang="en-IN" sz="4800" b="1" i="1">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2994" name="Google Shape;2994;p314"/>
          <p:cNvSpPr/>
          <p:nvPr/>
        </p:nvSpPr>
        <p:spPr>
          <a:xfrm>
            <a:off x="371364" y="3225969"/>
            <a:ext cx="11449272" cy="101566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By default, mysql itself recognizes the semicolon as a statement delimiter, so you must redefine the delimiter temporarily to cause mysql to pass the entire stored program definition to the server. To redefine the mysql delimiter, use the delimiter command.</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2998" name="Shape 2998"/>
        <p:cNvGrpSpPr/>
        <p:nvPr/>
      </p:nvGrpSpPr>
      <p:grpSpPr>
        <a:xfrm>
          <a:off x="0" y="0"/>
          <a:ext cx="0" cy="0"/>
          <a:chOff x="0" y="0"/>
          <a:chExt cx="0" cy="0"/>
        </a:xfrm>
      </p:grpSpPr>
      <p:sp>
        <p:nvSpPr>
          <p:cNvPr id="2999" name="Google Shape;2999;p315"/>
          <p:cNvSpPr txBox="1"/>
          <p:nvPr/>
        </p:nvSpPr>
        <p:spPr>
          <a:xfrm>
            <a:off x="1077888" y="2636912"/>
            <a:ext cx="10036224"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begin ... end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compound-statement</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00" name="Google Shape;3000;p315"/>
          <p:cNvSpPr/>
          <p:nvPr/>
        </p:nvSpPr>
        <p:spPr>
          <a:xfrm>
            <a:off x="551384" y="4289028"/>
            <a:ext cx="11089232"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compound statement is a block that can contain:</a:t>
            </a:r>
            <a:endPar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2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other blocks</a:t>
            </a:r>
            <a:endPar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declarations of variables</a:t>
            </a:r>
            <a:endPar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declarations of cursors</a:t>
            </a:r>
            <a:endPar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declarations of exception handlers</a:t>
            </a:r>
            <a:endPar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compound statements</a:t>
            </a:r>
            <a:endPar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just" rtl="0">
              <a:spcBef>
                <a:spcPts val="0"/>
              </a:spcBef>
              <a:spcAft>
                <a:spcPts val="0"/>
              </a:spcAft>
              <a:buClr>
                <a:srgbClr val="006C86"/>
              </a:buClr>
              <a:buSzPts val="2000"/>
              <a:buFont typeface="Arial" panose="020B0604020202020204"/>
              <a:buChar char="•"/>
            </a:pPr>
            <a:r>
              <a:rPr lang="en-IN" sz="20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flow control constructs such as loops and conditional tests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001" name="Google Shape;3001;p315"/>
          <p:cNvSpPr/>
          <p:nvPr/>
        </p:nvSpPr>
        <p:spPr>
          <a:xfrm>
            <a:off x="577845" y="260648"/>
            <a:ext cx="4942091" cy="20928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statements…….</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02" name="Google Shape;3002;p315"/>
          <p:cNvSpPr/>
          <p:nvPr/>
        </p:nvSpPr>
        <p:spPr>
          <a:xfrm>
            <a:off x="6047980" y="260648"/>
            <a:ext cx="5808660" cy="26161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 </a:t>
            </a:r>
            <a:r>
              <a:rPr lang="en-IN" sz="18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endPar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DETERMINISTIC</a:t>
            </a:r>
            <a:endParaRPr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statements…….</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return (something);</a:t>
            </a:r>
            <a:endParaRPr lang="en-IN" sz="1800" b="1">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3006" name="Shape 3006"/>
        <p:cNvGrpSpPr/>
        <p:nvPr/>
      </p:nvGrpSpPr>
      <p:grpSpPr>
        <a:xfrm>
          <a:off x="0" y="0"/>
          <a:ext cx="0" cy="0"/>
          <a:chOff x="0" y="0"/>
          <a:chExt cx="0" cy="0"/>
        </a:xfrm>
      </p:grpSpPr>
      <p:graphicFrame>
        <p:nvGraphicFramePr>
          <p:cNvPr id="3007" name="Google Shape;3007;p316"/>
          <p:cNvGraphicFramePr/>
          <p:nvPr/>
        </p:nvGraphicFramePr>
        <p:xfrm>
          <a:off x="7464152" y="730622"/>
          <a:ext cx="4680525" cy="3000000"/>
        </p:xfrm>
        <a:graphic>
          <a:graphicData uri="http://schemas.openxmlformats.org/drawingml/2006/table">
            <a:tbl>
              <a:tblPr>
                <a:noFill/>
                <a:tableStyleId>{64E0D2AB-ADAA-405A-89D9-BE850A61662D}</a:tableStyleId>
              </a:tblPr>
              <a:tblGrid>
                <a:gridCol w="4680525"/>
              </a:tblGrid>
              <a:tr h="279400">
                <a:tc>
                  <a:txBody>
                    <a:bodyPr/>
                    <a:lstStyle/>
                    <a:p>
                      <a:pPr marL="0" marR="0" lvl="0" indent="0" algn="l" rtl="0">
                        <a:spcBef>
                          <a:spcPts val="0"/>
                        </a:spcBef>
                        <a:spcAft>
                          <a:spcPts val="0"/>
                        </a:spcAft>
                        <a:buNone/>
                      </a:pPr>
                      <a:r>
                        <a:rPr lang="en-IN" sz="2200">
                          <a:solidFill>
                            <a:srgbClr val="FECF84"/>
                          </a:solidFill>
                          <a:latin typeface="Arial" panose="020B0604020202020204"/>
                          <a:ea typeface="Arial" panose="020B0604020202020204"/>
                          <a:cs typeface="Arial" panose="020B0604020202020204"/>
                          <a:sym typeface="Arial" panose="020B0604020202020204"/>
                        </a:rPr>
                        <a:t>DECLARE</a:t>
                      </a:r>
                      <a:r>
                        <a:rPr lang="en-IN" sz="2200">
                          <a:solidFill>
                            <a:srgbClr val="82ADC9"/>
                          </a:solidFill>
                          <a:latin typeface="Arial" panose="020B0604020202020204"/>
                          <a:ea typeface="Arial" panose="020B0604020202020204"/>
                          <a:cs typeface="Arial" panose="020B0604020202020204"/>
                          <a:sym typeface="Arial" panose="020B0604020202020204"/>
                        </a:rPr>
                        <a:t> </a:t>
                      </a:r>
                      <a:r>
                        <a:rPr lang="en-IN" sz="2200">
                          <a:solidFill>
                            <a:srgbClr val="FFFFFF"/>
                          </a:solidFill>
                          <a:latin typeface="Arial" panose="020B0604020202020204"/>
                          <a:ea typeface="Arial" panose="020B0604020202020204"/>
                          <a:cs typeface="Arial" panose="020B0604020202020204"/>
                          <a:sym typeface="Arial" panose="020B0604020202020204"/>
                        </a:rPr>
                        <a:t>variable_name</a:t>
                      </a:r>
                      <a:r>
                        <a:rPr lang="en-IN" sz="2200">
                          <a:solidFill>
                            <a:srgbClr val="82ADC9"/>
                          </a:solidFill>
                          <a:latin typeface="Arial" panose="020B0604020202020204"/>
                          <a:ea typeface="Arial" panose="020B0604020202020204"/>
                          <a:cs typeface="Arial" panose="020B0604020202020204"/>
                          <a:sym typeface="Arial" panose="020B0604020202020204"/>
                        </a:rPr>
                        <a:t> </a:t>
                      </a:r>
                      <a:r>
                        <a:rPr lang="en-IN" sz="2200">
                          <a:solidFill>
                            <a:srgbClr val="FFFFFF"/>
                          </a:solidFill>
                          <a:latin typeface="Arial" panose="020B0604020202020204"/>
                          <a:ea typeface="Arial" panose="020B0604020202020204"/>
                          <a:cs typeface="Arial" panose="020B0604020202020204"/>
                          <a:sym typeface="Arial" panose="020B0604020202020204"/>
                        </a:rPr>
                        <a:t>datatype(size)</a:t>
                      </a:r>
                      <a:endParaRPr lang="en-IN" sz="2200">
                        <a:solidFill>
                          <a:srgbClr val="FFFFFF"/>
                        </a:solidFill>
                        <a:latin typeface="Arial" panose="020B0604020202020204"/>
                        <a:ea typeface="Arial" panose="020B0604020202020204"/>
                        <a:cs typeface="Arial" panose="020B0604020202020204"/>
                        <a:sym typeface="Arial" panose="020B0604020202020204"/>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D2D2D"/>
                    </a:solidFill>
                  </a:tcPr>
                </a:tc>
              </a:tr>
            </a:tbl>
          </a:graphicData>
        </a:graphic>
      </p:graphicFrame>
      <p:sp>
        <p:nvSpPr>
          <p:cNvPr id="3008" name="Google Shape;3008;p316"/>
          <p:cNvSpPr/>
          <p:nvPr/>
        </p:nvSpPr>
        <p:spPr>
          <a:xfrm>
            <a:off x="9865096" y="188640"/>
            <a:ext cx="22795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0000"/>
                </a:solidFill>
                <a:latin typeface="Open Sans"/>
                <a:ea typeface="Open Sans"/>
                <a:cs typeface="Open Sans"/>
                <a:sym typeface="Open Sans"/>
              </a:rPr>
              <a:t>Declaring variables</a:t>
            </a:r>
            <a:endParaRPr lang="en-IN" sz="1800">
              <a:solidFill>
                <a:srgbClr val="000000"/>
              </a:solidFill>
              <a:latin typeface="Open Sans"/>
              <a:ea typeface="Open Sans"/>
              <a:cs typeface="Open Sans"/>
              <a:sym typeface="Open Sans"/>
            </a:endParaRPr>
          </a:p>
        </p:txBody>
      </p:sp>
      <p:sp>
        <p:nvSpPr>
          <p:cNvPr id="3009" name="Google Shape;3009;p316"/>
          <p:cNvSpPr/>
          <p:nvPr/>
        </p:nvSpPr>
        <p:spPr>
          <a:xfrm>
            <a:off x="9840416" y="1324071"/>
            <a:ext cx="2304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0000"/>
                </a:solidFill>
                <a:latin typeface="Open Sans"/>
                <a:ea typeface="Open Sans"/>
                <a:cs typeface="Open Sans"/>
                <a:sym typeface="Open Sans"/>
              </a:rPr>
              <a:t>Assigning variables</a:t>
            </a:r>
            <a:endParaRPr lang="en-IN" sz="1800">
              <a:solidFill>
                <a:srgbClr val="000000"/>
              </a:solidFill>
              <a:latin typeface="Open Sans"/>
              <a:ea typeface="Open Sans"/>
              <a:cs typeface="Open Sans"/>
              <a:sym typeface="Open Sans"/>
            </a:endParaRPr>
          </a:p>
        </p:txBody>
      </p:sp>
      <p:graphicFrame>
        <p:nvGraphicFramePr>
          <p:cNvPr id="3010" name="Google Shape;3010;p316"/>
          <p:cNvGraphicFramePr/>
          <p:nvPr/>
        </p:nvGraphicFramePr>
        <p:xfrm>
          <a:off x="7464152" y="1766899"/>
          <a:ext cx="4680525" cy="3000000"/>
        </p:xfrm>
        <a:graphic>
          <a:graphicData uri="http://schemas.openxmlformats.org/drawingml/2006/table">
            <a:tbl>
              <a:tblPr>
                <a:noFill/>
                <a:tableStyleId>{64E0D2AB-ADAA-405A-89D9-BE850A61662D}</a:tableStyleId>
              </a:tblPr>
              <a:tblGrid>
                <a:gridCol w="234675"/>
                <a:gridCol w="4445850"/>
              </a:tblGrid>
              <a:tr h="640075">
                <a:tc>
                  <a:txBody>
                    <a:bodyPr/>
                    <a:lstStyle/>
                    <a:p>
                      <a:pPr marL="0" marR="0" lvl="0" indent="0" algn="ctr" rtl="0">
                        <a:spcBef>
                          <a:spcPts val="0"/>
                        </a:spcBef>
                        <a:spcAft>
                          <a:spcPts val="0"/>
                        </a:spcAft>
                        <a:buNone/>
                      </a:pPr>
                      <a:r>
                        <a:rPr lang="en-IN" sz="1800">
                          <a:solidFill>
                            <a:srgbClr val="666666"/>
                          </a:solidFill>
                          <a:latin typeface="Arial" panose="020B0604020202020204"/>
                          <a:ea typeface="Arial" panose="020B0604020202020204"/>
                          <a:cs typeface="Arial" panose="020B0604020202020204"/>
                          <a:sym typeface="Arial" panose="020B0604020202020204"/>
                        </a:rPr>
                        <a:t>1</a:t>
                      </a:r>
                      <a:endParaRPr lang="en-IN" sz="1800">
                        <a:solidFill>
                          <a:srgbClr val="666666"/>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IN" sz="1800">
                          <a:solidFill>
                            <a:srgbClr val="666666"/>
                          </a:solidFill>
                          <a:latin typeface="Arial" panose="020B0604020202020204"/>
                          <a:ea typeface="Arial" panose="020B0604020202020204"/>
                          <a:cs typeface="Arial" panose="020B0604020202020204"/>
                          <a:sym typeface="Arial" panose="020B0604020202020204"/>
                        </a:rPr>
                        <a:t>2</a:t>
                      </a:r>
                      <a:endParaRPr lang="en-IN" sz="1800">
                        <a:solidFill>
                          <a:srgbClr val="666666"/>
                        </a:solidFill>
                        <a:latin typeface="Arial" panose="020B0604020202020204"/>
                        <a:ea typeface="Arial" panose="020B0604020202020204"/>
                        <a:cs typeface="Arial" panose="020B0604020202020204"/>
                        <a:sym typeface="Arial" panose="020B0604020202020204"/>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333333"/>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43434"/>
                    </a:solidFill>
                  </a:tcPr>
                </a:tc>
                <a:tc>
                  <a:txBody>
                    <a:bodyPr/>
                    <a:lstStyle/>
                    <a:p>
                      <a:pPr marL="0" marR="0" lvl="0" indent="0" algn="l" rtl="0">
                        <a:spcBef>
                          <a:spcPts val="0"/>
                        </a:spcBef>
                        <a:spcAft>
                          <a:spcPts val="0"/>
                        </a:spcAft>
                        <a:buNone/>
                      </a:pPr>
                      <a:r>
                        <a:rPr lang="en-IN" sz="1800">
                          <a:solidFill>
                            <a:srgbClr val="FECF84"/>
                          </a:solidFill>
                          <a:latin typeface="Arial" panose="020B0604020202020204"/>
                          <a:ea typeface="Arial" panose="020B0604020202020204"/>
                          <a:cs typeface="Arial" panose="020B0604020202020204"/>
                          <a:sym typeface="Arial" panose="020B0604020202020204"/>
                        </a:rPr>
                        <a:t>DECLARE</a:t>
                      </a:r>
                      <a:r>
                        <a:rPr lang="en-IN" sz="1800">
                          <a:solidFill>
                            <a:srgbClr val="82ADC9"/>
                          </a:solidFill>
                          <a:latin typeface="Arial" panose="020B0604020202020204"/>
                          <a:ea typeface="Arial" panose="020B0604020202020204"/>
                          <a:cs typeface="Arial" panose="020B0604020202020204"/>
                          <a:sym typeface="Arial" panose="020B0604020202020204"/>
                        </a:rPr>
                        <a:t> </a:t>
                      </a:r>
                      <a:r>
                        <a:rPr lang="en-IN" sz="1800">
                          <a:solidFill>
                            <a:srgbClr val="FFFFFF"/>
                          </a:solidFill>
                          <a:latin typeface="Arial" panose="020B0604020202020204"/>
                          <a:ea typeface="Arial" panose="020B0604020202020204"/>
                          <a:cs typeface="Arial" panose="020B0604020202020204"/>
                          <a:sym typeface="Arial" panose="020B0604020202020204"/>
                        </a:rPr>
                        <a:t>z</a:t>
                      </a:r>
                      <a:r>
                        <a:rPr lang="en-IN" sz="1800">
                          <a:solidFill>
                            <a:srgbClr val="82ADC9"/>
                          </a:solidFill>
                          <a:latin typeface="Arial" panose="020B0604020202020204"/>
                          <a:ea typeface="Arial" panose="020B0604020202020204"/>
                          <a:cs typeface="Arial" panose="020B0604020202020204"/>
                          <a:sym typeface="Arial" panose="020B0604020202020204"/>
                        </a:rPr>
                        <a:t> </a:t>
                      </a:r>
                      <a:r>
                        <a:rPr lang="en-IN" sz="1800">
                          <a:solidFill>
                            <a:srgbClr val="FECF84"/>
                          </a:solidFill>
                          <a:latin typeface="Arial" panose="020B0604020202020204"/>
                          <a:ea typeface="Arial" panose="020B0604020202020204"/>
                          <a:cs typeface="Arial" panose="020B0604020202020204"/>
                          <a:sym typeface="Arial" panose="020B0604020202020204"/>
                        </a:rPr>
                        <a:t>INT</a:t>
                      </a:r>
                      <a:r>
                        <a:rPr lang="en-IN" sz="1800">
                          <a:solidFill>
                            <a:srgbClr val="FFFFFF"/>
                          </a:solidFill>
                          <a:latin typeface="Arial" panose="020B0604020202020204"/>
                          <a:ea typeface="Arial" panose="020B0604020202020204"/>
                          <a:cs typeface="Arial" panose="020B0604020202020204"/>
                          <a:sym typeface="Arial" panose="020B0604020202020204"/>
                        </a:rPr>
                        <a:t>;</a:t>
                      </a:r>
                      <a:endParaRPr lang="en-IN" sz="1800">
                        <a:solidFill>
                          <a:srgbClr val="FFFFFF"/>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FECF84"/>
                          </a:solidFill>
                          <a:latin typeface="Arial" panose="020B0604020202020204"/>
                          <a:ea typeface="Arial" panose="020B0604020202020204"/>
                          <a:cs typeface="Arial" panose="020B0604020202020204"/>
                          <a:sym typeface="Arial" panose="020B0604020202020204"/>
                        </a:rPr>
                        <a:t>SET</a:t>
                      </a:r>
                      <a:r>
                        <a:rPr lang="en-IN" sz="1800">
                          <a:solidFill>
                            <a:srgbClr val="82ADC9"/>
                          </a:solidFill>
                          <a:latin typeface="Arial" panose="020B0604020202020204"/>
                          <a:ea typeface="Arial" panose="020B0604020202020204"/>
                          <a:cs typeface="Arial" panose="020B0604020202020204"/>
                          <a:sym typeface="Arial" panose="020B0604020202020204"/>
                        </a:rPr>
                        <a:t> </a:t>
                      </a:r>
                      <a:r>
                        <a:rPr lang="en-IN" sz="1800">
                          <a:solidFill>
                            <a:srgbClr val="FFFFFF"/>
                          </a:solidFill>
                          <a:latin typeface="Arial" panose="020B0604020202020204"/>
                          <a:ea typeface="Arial" panose="020B0604020202020204"/>
                          <a:cs typeface="Arial" panose="020B0604020202020204"/>
                          <a:sym typeface="Arial" panose="020B0604020202020204"/>
                        </a:rPr>
                        <a:t>z</a:t>
                      </a:r>
                      <a:r>
                        <a:rPr lang="en-IN" sz="1800">
                          <a:solidFill>
                            <a:srgbClr val="82ADC9"/>
                          </a:solidFill>
                          <a:latin typeface="Arial" panose="020B0604020202020204"/>
                          <a:ea typeface="Arial" panose="020B0604020202020204"/>
                          <a:cs typeface="Arial" panose="020B0604020202020204"/>
                          <a:sym typeface="Arial" panose="020B0604020202020204"/>
                        </a:rPr>
                        <a:t> </a:t>
                      </a:r>
                      <a:r>
                        <a:rPr lang="en-IN" sz="1800">
                          <a:solidFill>
                            <a:srgbClr val="FFFFFF"/>
                          </a:solidFill>
                          <a:latin typeface="Arial" panose="020B0604020202020204"/>
                          <a:ea typeface="Arial" panose="020B0604020202020204"/>
                          <a:cs typeface="Arial" panose="020B0604020202020204"/>
                          <a:sym typeface="Arial" panose="020B0604020202020204"/>
                        </a:rPr>
                        <a:t>=</a:t>
                      </a:r>
                      <a:r>
                        <a:rPr lang="en-IN" sz="1800">
                          <a:solidFill>
                            <a:srgbClr val="82ADC9"/>
                          </a:solidFill>
                          <a:latin typeface="Arial" panose="020B0604020202020204"/>
                          <a:ea typeface="Arial" panose="020B0604020202020204"/>
                          <a:cs typeface="Arial" panose="020B0604020202020204"/>
                          <a:sym typeface="Arial" panose="020B0604020202020204"/>
                        </a:rPr>
                        <a:t> </a:t>
                      </a:r>
                      <a:r>
                        <a:rPr lang="en-IN" sz="1800">
                          <a:solidFill>
                            <a:srgbClr val="FFFFFF"/>
                          </a:solidFill>
                          <a:latin typeface="Arial" panose="020B0604020202020204"/>
                          <a:ea typeface="Arial" panose="020B0604020202020204"/>
                          <a:cs typeface="Arial" panose="020B0604020202020204"/>
                          <a:sym typeface="Arial" panose="020B0604020202020204"/>
                        </a:rPr>
                        <a:t>10;</a:t>
                      </a:r>
                      <a:endParaRPr lang="en-IN" sz="1800">
                        <a:solidFill>
                          <a:srgbClr val="FFFFFF"/>
                        </a:solidFill>
                        <a:latin typeface="Arial" panose="020B0604020202020204"/>
                        <a:ea typeface="Arial" panose="020B0604020202020204"/>
                        <a:cs typeface="Arial" panose="020B0604020202020204"/>
                        <a:sym typeface="Arial" panose="020B0604020202020204"/>
                      </a:endParaRPr>
                    </a:p>
                  </a:txBody>
                  <a:tcPr marL="91450" marR="91450" marT="45725" marB="45725">
                    <a:lnL w="9525" cap="flat" cmpd="sng">
                      <a:solidFill>
                        <a:srgbClr val="333333"/>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D2D2D"/>
                    </a:solidFill>
                  </a:tcPr>
                </a:tc>
              </a:tr>
            </a:tbl>
          </a:graphicData>
        </a:graphic>
      </p:graphicFrame>
      <p:graphicFrame>
        <p:nvGraphicFramePr>
          <p:cNvPr id="3011" name="Google Shape;3011;p316"/>
          <p:cNvGraphicFramePr/>
          <p:nvPr/>
        </p:nvGraphicFramePr>
        <p:xfrm>
          <a:off x="335360" y="813832"/>
          <a:ext cx="3762225" cy="3000000"/>
        </p:xfrm>
        <a:graphic>
          <a:graphicData uri="http://schemas.openxmlformats.org/drawingml/2006/table">
            <a:tbl>
              <a:tblPr firstRow="1" bandRow="1">
                <a:noFill/>
                <a:tableStyleId>{8758F8C6-3098-461F-86E3-2B61A1FE9410}</a:tableStyleId>
              </a:tblPr>
              <a:tblGrid>
                <a:gridCol w="451475"/>
                <a:gridCol w="3310750"/>
              </a:tblGrid>
              <a:tr h="370850">
                <a:tc>
                  <a:txBody>
                    <a:bodyPr/>
                    <a:lstStyle/>
                    <a:p>
                      <a:pPr marL="0" marR="0" lvl="0" indent="0" algn="l" rtl="0">
                        <a:spcBef>
                          <a:spcPts val="0"/>
                        </a:spcBef>
                        <a:spcAft>
                          <a:spcPts val="0"/>
                        </a:spcAft>
                        <a:buNone/>
                      </a:pPr>
                      <a:r>
                        <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1.</a:t>
                      </a:r>
                      <a:endPar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2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2.</a:t>
                      </a:r>
                      <a:endPar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2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3. </a:t>
                      </a:r>
                      <a:endPar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txBody>
                  <a:tcPr marL="91450" marR="91450" marT="45725" marB="45725"/>
                </a:tc>
                <a:tc>
                  <a:txBody>
                    <a:bodyPr/>
                    <a:lstStyle/>
                    <a:p>
                      <a:pPr marL="0" marR="0" lvl="0" indent="0" algn="l" rtl="0">
                        <a:spcBef>
                          <a:spcPts val="0"/>
                        </a:spcBef>
                        <a:spcAft>
                          <a:spcPts val="0"/>
                        </a:spcAft>
                        <a:buNone/>
                      </a:pPr>
                      <a:r>
                        <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declare x INT DEFAULT 0;</a:t>
                      </a:r>
                      <a:endPar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SET x := 10;</a:t>
                      </a:r>
                      <a:endPar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2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declare y INT;</a:t>
                      </a:r>
                      <a:endPar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SET y := 10;</a:t>
                      </a:r>
                      <a:endParaRPr lang="en-IN"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2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SET x := </a:t>
                      </a:r>
                      <a:r>
                        <a:rPr lang="en-IN" sz="1800">
                          <a:solidFill>
                            <a:srgbClr val="A5A5A5"/>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SELECT 1001</a:t>
                      </a:r>
                      <a:r>
                        <a:rPr lang="en-IN" sz="1800">
                          <a:solidFill>
                            <a:srgbClr val="A5A5A5"/>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endParaRPr sz="1800" b="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txBody>
                  <a:tcPr marL="91450" marR="91450" marT="45725" marB="45725"/>
                </a:tc>
              </a:tr>
            </a:tbl>
          </a:graphicData>
        </a:graphic>
      </p:graphicFrame>
      <p:graphicFrame>
        <p:nvGraphicFramePr>
          <p:cNvPr id="3012" name="Google Shape;3012;p316"/>
          <p:cNvGraphicFramePr/>
          <p:nvPr/>
        </p:nvGraphicFramePr>
        <p:xfrm>
          <a:off x="245553" y="258276"/>
          <a:ext cx="7938675" cy="3000000"/>
        </p:xfrm>
        <a:graphic>
          <a:graphicData uri="http://schemas.openxmlformats.org/drawingml/2006/table">
            <a:tbl>
              <a:tblPr>
                <a:noFill/>
                <a:tableStyleId>{64E0D2AB-ADAA-405A-89D9-BE850A61662D}</a:tableStyleId>
              </a:tblPr>
              <a:tblGrid>
                <a:gridCol w="7938675"/>
              </a:tblGrid>
              <a:tr h="254000">
                <a:tc>
                  <a:txBody>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DECLARE</a:t>
                      </a:r>
                      <a:r>
                        <a:rPr lang="en-IN" sz="2000">
                          <a:solidFill>
                            <a:schemeClr val="dk1"/>
                          </a:solidFill>
                          <a:latin typeface="Arial" panose="020B0604020202020204"/>
                          <a:ea typeface="Arial" panose="020B0604020202020204"/>
                          <a:cs typeface="Arial" panose="020B0604020202020204"/>
                          <a:sym typeface="Arial" panose="020B0604020202020204"/>
                        </a:rPr>
                        <a:t> variable_name </a:t>
                      </a:r>
                      <a:r>
                        <a:rPr lang="en-IN" sz="2000">
                          <a:solidFill>
                            <a:srgbClr val="0077AA"/>
                          </a:solidFill>
                          <a:latin typeface="Arial" panose="020B0604020202020204"/>
                          <a:ea typeface="Arial" panose="020B0604020202020204"/>
                          <a:cs typeface="Arial" panose="020B0604020202020204"/>
                          <a:sym typeface="Arial" panose="020B0604020202020204"/>
                        </a:rPr>
                        <a:t>datatype</a:t>
                      </a:r>
                      <a:r>
                        <a:rPr lang="en-IN" sz="2000">
                          <a:solidFill>
                            <a:schemeClr val="dk1"/>
                          </a:solidFill>
                          <a:latin typeface="Arial" panose="020B0604020202020204"/>
                          <a:ea typeface="Arial" panose="020B0604020202020204"/>
                          <a:cs typeface="Arial" panose="020B0604020202020204"/>
                          <a:sym typeface="Arial" panose="020B0604020202020204"/>
                        </a:rPr>
                        <a:t>(size) [ </a:t>
                      </a:r>
                      <a:r>
                        <a:rPr lang="en-IN" sz="2000">
                          <a:solidFill>
                            <a:srgbClr val="0077AA"/>
                          </a:solidFill>
                          <a:latin typeface="Arial" panose="020B0604020202020204"/>
                          <a:ea typeface="Arial" panose="020B0604020202020204"/>
                          <a:cs typeface="Arial" panose="020B0604020202020204"/>
                          <a:sym typeface="Arial" panose="020B0604020202020204"/>
                        </a:rPr>
                        <a:t>DEFAULT</a:t>
                      </a:r>
                      <a:r>
                        <a:rPr lang="en-IN" sz="2000">
                          <a:solidFill>
                            <a:schemeClr val="dk1"/>
                          </a:solidFill>
                          <a:latin typeface="Arial" panose="020B0604020202020204"/>
                          <a:ea typeface="Arial" panose="020B0604020202020204"/>
                          <a:cs typeface="Arial" panose="020B0604020202020204"/>
                          <a:sym typeface="Arial" panose="020B0604020202020204"/>
                        </a:rPr>
                        <a:t> default_value ];</a:t>
                      </a:r>
                      <a:endParaRPr lang="en-IN" sz="20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r>
            </a:tbl>
          </a:graphicData>
        </a:graphic>
      </p:graphicFrame>
      <p:sp>
        <p:nvSpPr>
          <p:cNvPr id="3013" name="Google Shape;3013;p316"/>
          <p:cNvSpPr txBox="1"/>
          <p:nvPr/>
        </p:nvSpPr>
        <p:spPr>
          <a:xfrm>
            <a:off x="1865669" y="2434208"/>
            <a:ext cx="8838049"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declare variables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14" name="Google Shape;3014;p316"/>
          <p:cNvSpPr/>
          <p:nvPr/>
        </p:nvSpPr>
        <p:spPr>
          <a:xfrm>
            <a:off x="296069" y="3834333"/>
            <a:ext cx="11487768" cy="153888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6C86"/>
              </a:buClr>
              <a:buSzPts val="1800"/>
              <a:buFont typeface="Arial" panose="020B0604020202020204"/>
              <a:buChar char="•"/>
            </a:pP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DECLARE </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is permitted only inside a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BEGIN ... END</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 compound statement and must be at its start, before any other statements.</a:t>
            </a:r>
            <a:endPar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73050" algn="l" rtl="0">
              <a:spcBef>
                <a:spcPts val="0"/>
              </a:spcBef>
              <a:spcAft>
                <a:spcPts val="0"/>
              </a:spcAft>
              <a:buClr>
                <a:schemeClr val="dk1"/>
              </a:buClr>
              <a:buSzPts val="200"/>
              <a:buFont typeface="Arial" panose="020B0604020202020204"/>
              <a:buNone/>
            </a:pPr>
            <a:endParaRPr sz="200">
              <a:solidFill>
                <a:srgbClr val="34343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34343E"/>
              </a:buClr>
              <a:buSzPts val="1800"/>
              <a:buFont typeface="Arial" panose="020B0604020202020204"/>
              <a:buChar char="•"/>
            </a:pP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Only scalar values can be assigned. For example, a statement such as </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SET x = (SELECT 1, 2) </a:t>
            </a:r>
            <a:r>
              <a:rPr lang="en-IN" sz="2400">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is invalid</a:t>
            </a:r>
            <a:r>
              <a:rPr lang="en-IN"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rPr>
              <a:t>.</a:t>
            </a:r>
            <a:endParaRPr sz="1800">
              <a:solidFill>
                <a:srgbClr val="34343E"/>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3018" name="Shape 3018"/>
        <p:cNvGrpSpPr/>
        <p:nvPr/>
      </p:nvGrpSpPr>
      <p:grpSpPr>
        <a:xfrm>
          <a:off x="0" y="0"/>
          <a:ext cx="0" cy="0"/>
          <a:chOff x="0" y="0"/>
          <a:chExt cx="0" cy="0"/>
        </a:xfrm>
      </p:grpSpPr>
      <p:sp>
        <p:nvSpPr>
          <p:cNvPr id="3019" name="Google Shape;3019;p317"/>
          <p:cNvSpPr/>
          <p:nvPr/>
        </p:nvSpPr>
        <p:spPr>
          <a:xfrm>
            <a:off x="1703512" y="0"/>
            <a:ext cx="10044608"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local variable declare and user-defined variables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020" name="Google Shape;3020;p317"/>
          <p:cNvSpPr/>
          <p:nvPr/>
        </p:nvSpPr>
        <p:spPr>
          <a:xfrm>
            <a:off x="407368" y="838200"/>
            <a:ext cx="111612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Local variables are declared within stored procedures and are only valid within the BEGIN…END block where they are declared. Local variables can have any SQL data type.</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021" name="Google Shape;3021;p317"/>
          <p:cNvSpPr/>
          <p:nvPr/>
        </p:nvSpPr>
        <p:spPr>
          <a:xfrm>
            <a:off x="411875" y="1628800"/>
            <a:ext cx="8763000"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DECLARE var_name [, var_name] ... type [DEFAULT value]</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3022" name="Google Shape;3022;p317"/>
          <p:cNvSpPr/>
          <p:nvPr/>
        </p:nvSpPr>
        <p:spPr>
          <a:xfrm>
            <a:off x="339304" y="4073004"/>
            <a:ext cx="5468664"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'Infoway'</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23" name="Google Shape;3023;p317"/>
          <p:cNvSpPr/>
          <p:nvPr/>
        </p:nvSpPr>
        <p:spPr>
          <a:xfrm>
            <a:off x="339304" y="2438653"/>
            <a:ext cx="111612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User variables in MySQL stored procedures, user variables are referenced with an ampersand (@) prefixed to the user variable name.</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024" name="Google Shape;3024;p317"/>
          <p:cNvSpPr/>
          <p:nvPr/>
        </p:nvSpPr>
        <p:spPr>
          <a:xfrm>
            <a:off x="411875" y="3316922"/>
            <a:ext cx="8763000"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SET @var_name = expr [, @var_name = expr]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3025" name="Google Shape;3025;p317"/>
          <p:cNvSpPr/>
          <p:nvPr/>
        </p:nvSpPr>
        <p:spPr>
          <a:xfrm>
            <a:off x="6240016" y="4069308"/>
            <a:ext cx="5612680"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@x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'Infoway'</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cxnSp>
        <p:nvCxnSpPr>
          <p:cNvPr id="3026" name="Google Shape;3026;p317"/>
          <p:cNvCxnSpPr/>
          <p:nvPr/>
        </p:nvCxnSpPr>
        <p:spPr>
          <a:xfrm>
            <a:off x="405249" y="2276872"/>
            <a:ext cx="11342871"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3030" name="Shape 3030"/>
        <p:cNvGrpSpPr/>
        <p:nvPr/>
      </p:nvGrpSpPr>
      <p:grpSpPr>
        <a:xfrm>
          <a:off x="0" y="0"/>
          <a:ext cx="0" cy="0"/>
          <a:chOff x="0" y="0"/>
          <a:chExt cx="0" cy="0"/>
        </a:xfrm>
      </p:grpSpPr>
      <p:sp>
        <p:nvSpPr>
          <p:cNvPr id="3031" name="Google Shape;3031;p318"/>
          <p:cNvSpPr/>
          <p:nvPr/>
        </p:nvSpPr>
        <p:spPr>
          <a:xfrm>
            <a:off x="1703512" y="0"/>
            <a:ext cx="10044608"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local variable declare and user-defined variables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032" name="Google Shape;3032;p318"/>
          <p:cNvSpPr/>
          <p:nvPr/>
        </p:nvSpPr>
        <p:spPr>
          <a:xfrm>
            <a:off x="407368" y="838200"/>
            <a:ext cx="111612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Local variables are declared within stored procedures and are only valid within the BEGIN…END block where they are declared. Local variables can have any SQL data type.</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033" name="Google Shape;3033;p318"/>
          <p:cNvSpPr/>
          <p:nvPr/>
        </p:nvSpPr>
        <p:spPr>
          <a:xfrm>
            <a:off x="411875" y="1628800"/>
            <a:ext cx="8763000"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DECLARE var_name [, var_name] ... type [DEFAULT value]</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3034" name="Google Shape;3034;p318"/>
          <p:cNvSpPr/>
          <p:nvPr/>
        </p:nvSpPr>
        <p:spPr>
          <a:xfrm>
            <a:off x="339304" y="4073004"/>
            <a:ext cx="5468664"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x:= (SELECT 1001);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@y := (SELECT 2001);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35" name="Google Shape;3035;p318"/>
          <p:cNvSpPr/>
          <p:nvPr/>
        </p:nvSpPr>
        <p:spPr>
          <a:xfrm>
            <a:off x="339304" y="2438653"/>
            <a:ext cx="1116124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User variables in MySQL stored procedures, user variables are referenced with an ampersand (@) prefixed to the user variable name.</a:t>
            </a: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036" name="Google Shape;3036;p318"/>
          <p:cNvSpPr/>
          <p:nvPr/>
        </p:nvSpPr>
        <p:spPr>
          <a:xfrm>
            <a:off x="411875" y="3316922"/>
            <a:ext cx="8763000"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SET @var_name = expr [, @var_name = expr] ...</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3037" name="Google Shape;3037;p318"/>
          <p:cNvSpPr/>
          <p:nvPr/>
        </p:nvSpPr>
        <p:spPr>
          <a:xfrm>
            <a:off x="5663952" y="4069308"/>
            <a:ext cx="6188744"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RETURNS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endPar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x := (SELECT 1002);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@y := (SELECT 2002);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cxnSp>
        <p:nvCxnSpPr>
          <p:cNvPr id="3038" name="Google Shape;3038;p318"/>
          <p:cNvCxnSpPr/>
          <p:nvPr/>
        </p:nvCxnSpPr>
        <p:spPr>
          <a:xfrm>
            <a:off x="405249" y="2276872"/>
            <a:ext cx="11342871"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3042" name="Shape 3042"/>
        <p:cNvGrpSpPr/>
        <p:nvPr/>
      </p:nvGrpSpPr>
      <p:grpSpPr>
        <a:xfrm>
          <a:off x="0" y="0"/>
          <a:ext cx="0" cy="0"/>
          <a:chOff x="0" y="0"/>
          <a:chExt cx="0" cy="0"/>
        </a:xfrm>
      </p:grpSpPr>
      <p:sp>
        <p:nvSpPr>
          <p:cNvPr id="3043" name="Google Shape;3043;p319"/>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delimiter problem</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44" name="Google Shape;3044;p319"/>
          <p:cNvSpPr/>
          <p:nvPr/>
        </p:nvSpPr>
        <p:spPr>
          <a:xfrm>
            <a:off x="1752600" y="3581401"/>
            <a:ext cx="868680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OUT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para1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"Hello World123"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INTO para1;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show="0">
  <p:cSld>
    <p:spTree>
      <p:nvGrpSpPr>
        <p:cNvPr id="3048" name="Shape 3048"/>
        <p:cNvGrpSpPr/>
        <p:nvPr/>
      </p:nvGrpSpPr>
      <p:grpSpPr>
        <a:xfrm>
          <a:off x="0" y="0"/>
          <a:ext cx="0" cy="0"/>
          <a:chOff x="0" y="0"/>
          <a:chExt cx="0" cy="0"/>
        </a:xfrm>
      </p:grpSpPr>
      <p:sp>
        <p:nvSpPr>
          <p:cNvPr id="3049" name="Google Shape;3049;p320"/>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if and loop label</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61" name="Shape 361"/>
        <p:cNvGrpSpPr/>
        <p:nvPr/>
      </p:nvGrpSpPr>
      <p:grpSpPr>
        <a:xfrm>
          <a:off x="0" y="0"/>
          <a:ext cx="0" cy="0"/>
          <a:chOff x="0" y="0"/>
          <a:chExt cx="0" cy="0"/>
        </a:xfrm>
      </p:grpSpPr>
      <p:sp>
        <p:nvSpPr>
          <p:cNvPr id="362" name="Google Shape;362;p32"/>
          <p:cNvSpPr/>
          <p:nvPr/>
        </p:nvSpPr>
        <p:spPr>
          <a:xfrm>
            <a:off x="3205844" y="5508521"/>
            <a:ext cx="8686800" cy="584775"/>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IN" sz="3200" b="1" i="1">
                <a:solidFill>
                  <a:schemeClr val="dk1"/>
                </a:solidFill>
                <a:latin typeface="Arial" panose="020B0604020202020204"/>
                <a:ea typeface="Arial" panose="020B0604020202020204"/>
                <a:cs typeface="Arial" panose="020B0604020202020204"/>
                <a:sym typeface="Arial" panose="020B0604020202020204"/>
              </a:rPr>
              <a:t>Every entity has its own characteristics.</a:t>
            </a:r>
            <a:endParaRPr lang="en-IN" sz="3200" b="1" i="1">
              <a:solidFill>
                <a:schemeClr val="dk1"/>
              </a:solidFill>
              <a:latin typeface="Arial" panose="020B0604020202020204"/>
              <a:ea typeface="Arial" panose="020B0604020202020204"/>
              <a:cs typeface="Arial" panose="020B0604020202020204"/>
              <a:sym typeface="Arial" panose="020B0604020202020204"/>
            </a:endParaRPr>
          </a:p>
        </p:txBody>
      </p:sp>
      <p:sp>
        <p:nvSpPr>
          <p:cNvPr id="363" name="Google Shape;363;p32"/>
          <p:cNvSpPr/>
          <p:nvPr/>
        </p:nvSpPr>
        <p:spPr>
          <a:xfrm>
            <a:off x="299356" y="950480"/>
            <a:ext cx="11593288"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6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 relation to a database , an entity is a </a:t>
            </a:r>
            <a:endParaRPr lang="en-IN" sz="26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lnSpc>
                <a:spcPct val="150000"/>
              </a:lnSpc>
              <a:spcBef>
                <a:spcPts val="0"/>
              </a:spcBef>
              <a:spcAft>
                <a:spcPts val="0"/>
              </a:spcAft>
              <a:buClr>
                <a:srgbClr val="284249"/>
              </a:buClr>
              <a:buSzPts val="2200"/>
              <a:buFont typeface="Arial" panose="020B0604020202020204"/>
              <a:buChar char="•"/>
            </a:pPr>
            <a:r>
              <a:rPr lang="en-IN"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Person(</a:t>
            </a:r>
            <a:r>
              <a:rPr lang="en-IN" sz="22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student, teacher, employee, department, …</a:t>
            </a:r>
            <a:r>
              <a:rPr lang="en-IN"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lnSpc>
                <a:spcPct val="150000"/>
              </a:lnSpc>
              <a:spcBef>
                <a:spcPts val="0"/>
              </a:spcBef>
              <a:spcAft>
                <a:spcPts val="0"/>
              </a:spcAft>
              <a:buClr>
                <a:srgbClr val="284249"/>
              </a:buClr>
              <a:buSzPts val="2200"/>
              <a:buFont typeface="Arial" panose="020B0604020202020204"/>
              <a:buChar char="•"/>
            </a:pPr>
            <a:r>
              <a:rPr lang="en-IN"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Place(</a:t>
            </a:r>
            <a:r>
              <a:rPr lang="en-IN" sz="22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classroom, building, …</a:t>
            </a:r>
            <a:r>
              <a:rPr lang="en-IN"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 --</a:t>
            </a:r>
            <a:r>
              <a:rPr lang="en-IN" sz="2200" b="0" i="0">
                <a:solidFill>
                  <a:srgbClr val="202124"/>
                </a:solidFill>
                <a:latin typeface="Palatino Linotype" panose="02040502050505030304"/>
                <a:ea typeface="Palatino Linotype" panose="02040502050505030304"/>
                <a:cs typeface="Palatino Linotype" panose="02040502050505030304"/>
                <a:sym typeface="Palatino Linotype" panose="02040502050505030304"/>
              </a:rPr>
              <a:t>a particular position or area</a:t>
            </a:r>
            <a:endParaRPr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lnSpc>
                <a:spcPct val="150000"/>
              </a:lnSpc>
              <a:spcBef>
                <a:spcPts val="0"/>
              </a:spcBef>
              <a:spcAft>
                <a:spcPts val="0"/>
              </a:spcAft>
              <a:buClr>
                <a:srgbClr val="284249"/>
              </a:buClr>
              <a:buSzPts val="2200"/>
              <a:buFont typeface="Arial" panose="020B0604020202020204"/>
              <a:buChar char="•"/>
            </a:pPr>
            <a:r>
              <a:rPr lang="en-IN"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Thing(</a:t>
            </a:r>
            <a:r>
              <a:rPr lang="en-IN" sz="22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computer, lab equipment, …</a:t>
            </a:r>
            <a:r>
              <a:rPr lang="en-IN"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 --</a:t>
            </a:r>
            <a:r>
              <a:rPr lang="en-IN" sz="2200" b="0" i="0">
                <a:solidFill>
                  <a:srgbClr val="202124"/>
                </a:solidFill>
                <a:latin typeface="Palatino Linotype" panose="02040502050505030304"/>
                <a:ea typeface="Palatino Linotype" panose="02040502050505030304"/>
                <a:cs typeface="Palatino Linotype" panose="02040502050505030304"/>
                <a:sym typeface="Palatino Linotype" panose="02040502050505030304"/>
              </a:rPr>
              <a:t>an object that is not named</a:t>
            </a:r>
            <a:endParaRPr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lnSpc>
                <a:spcPct val="150000"/>
              </a:lnSpc>
              <a:spcBef>
                <a:spcPts val="0"/>
              </a:spcBef>
              <a:spcAft>
                <a:spcPts val="0"/>
              </a:spcAft>
              <a:buClr>
                <a:srgbClr val="284249"/>
              </a:buClr>
              <a:buSzPts val="2200"/>
              <a:buFont typeface="Arial" panose="020B0604020202020204"/>
              <a:buChar char="•"/>
            </a:pPr>
            <a:r>
              <a:rPr lang="en-IN"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Concept(</a:t>
            </a:r>
            <a:r>
              <a:rPr lang="en-IN" sz="2200">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course, batch, student’s attendance, …</a:t>
            </a:r>
            <a:r>
              <a:rPr lang="en-IN" sz="2200">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 --</a:t>
            </a:r>
            <a:r>
              <a:rPr lang="en-IN" sz="2200" b="0" i="0">
                <a:solidFill>
                  <a:srgbClr val="202124"/>
                </a:solidFill>
                <a:latin typeface="Palatino Linotype" panose="02040502050505030304"/>
                <a:ea typeface="Palatino Linotype" panose="02040502050505030304"/>
                <a:cs typeface="Palatino Linotype" panose="02040502050505030304"/>
                <a:sym typeface="Palatino Linotype" panose="02040502050505030304"/>
              </a:rPr>
              <a:t> an idea</a:t>
            </a:r>
            <a:r>
              <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24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about which data can be stored. All these entities have some</a:t>
            </a:r>
            <a:r>
              <a:rPr lang="en-IN" sz="24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4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attributes</a:t>
            </a:r>
            <a:r>
              <a:rPr lang="en-IN" sz="24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4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or</a:t>
            </a:r>
            <a:r>
              <a:rPr lang="en-IN" sz="24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4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properties</a:t>
            </a:r>
            <a:r>
              <a:rPr lang="en-IN" sz="2400">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 </a:t>
            </a:r>
            <a:r>
              <a:rPr lang="en-IN" sz="24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that give them their </a:t>
            </a:r>
            <a:r>
              <a:rPr lang="en-IN" sz="24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identity</a:t>
            </a:r>
            <a:r>
              <a:rPr lang="en-IN" sz="24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sz="24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64" name="Google Shape;364;p3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entity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0">
  <p:cSld>
    <p:spTree>
      <p:nvGrpSpPr>
        <p:cNvPr id="3053" name="Shape 3053"/>
        <p:cNvGrpSpPr/>
        <p:nvPr/>
      </p:nvGrpSpPr>
      <p:grpSpPr>
        <a:xfrm>
          <a:off x="0" y="0"/>
          <a:ext cx="0" cy="0"/>
          <a:chOff x="0" y="0"/>
          <a:chExt cx="0" cy="0"/>
        </a:xfrm>
      </p:grpSpPr>
      <p:sp>
        <p:nvSpPr>
          <p:cNvPr id="3054" name="Google Shape;3054;p32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if and loop </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055" name="Google Shape;3055;p321"/>
          <p:cNvSpPr/>
          <p:nvPr/>
        </p:nvSpPr>
        <p:spPr>
          <a:xfrm>
            <a:off x="1676400" y="3150276"/>
            <a:ext cx="8839200" cy="203132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[begin_label:] LOOP</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statement_list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END LOOP [end_label]</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ITERATE label</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LEAVE label</a:t>
            </a:r>
            <a:endParaRPr lang="en-IN"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3056" name="Google Shape;3056;p321"/>
          <p:cNvSpPr/>
          <p:nvPr/>
        </p:nvSpPr>
        <p:spPr>
          <a:xfrm>
            <a:off x="1676400" y="2325470"/>
            <a:ext cx="8839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ITERATE</a:t>
            </a:r>
            <a:r>
              <a:rPr lang="en-IN" sz="1800">
                <a:solidFill>
                  <a:schemeClr val="dk1"/>
                </a:solidFill>
                <a:latin typeface="Arial" panose="020B0604020202020204"/>
                <a:ea typeface="Arial" panose="020B0604020202020204"/>
                <a:cs typeface="Arial" panose="020B0604020202020204"/>
                <a:sym typeface="Arial" panose="020B0604020202020204"/>
              </a:rPr>
              <a:t> means "start the loop again."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LEAVE</a:t>
            </a:r>
            <a:r>
              <a:rPr lang="en-IN" sz="1800">
                <a:solidFill>
                  <a:schemeClr val="dk1"/>
                </a:solidFill>
                <a:latin typeface="Arial" panose="020B0604020202020204"/>
                <a:ea typeface="Arial" panose="020B0604020202020204"/>
                <a:cs typeface="Arial" panose="020B0604020202020204"/>
                <a:sym typeface="Arial" panose="020B0604020202020204"/>
              </a:rPr>
              <a:t> statement is used to exit the flow control construct that has the given label.</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057" name="Google Shape;3057;p321"/>
          <p:cNvSpPr/>
          <p:nvPr/>
        </p:nvSpPr>
        <p:spPr>
          <a:xfrm>
            <a:off x="1676400" y="762001"/>
            <a:ext cx="8839200" cy="120032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IF search_condition THEN statement_list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[ELSEIF search_condition THEN statement_list]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[ELSE statement_list]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END IF</a:t>
            </a:r>
            <a:endParaRPr lang="en-IN" sz="1800">
              <a:solidFill>
                <a:srgbClr val="0077AA"/>
              </a:solidFill>
              <a:latin typeface="Arial" panose="020B0604020202020204"/>
              <a:ea typeface="Arial" panose="020B0604020202020204"/>
              <a:cs typeface="Arial" panose="020B0604020202020204"/>
              <a:sym typeface="Arial" panose="020B0604020202020204"/>
            </a:endParaRPr>
          </a:p>
        </p:txBody>
      </p:sp>
      <p:cxnSp>
        <p:nvCxnSpPr>
          <p:cNvPr id="3058" name="Google Shape;3058;p321"/>
          <p:cNvCxnSpPr/>
          <p:nvPr/>
        </p:nvCxnSpPr>
        <p:spPr>
          <a:xfrm>
            <a:off x="1524000" y="2057400"/>
            <a:ext cx="9144000" cy="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transition/>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3062" name="Shape 3062"/>
        <p:cNvGrpSpPr/>
        <p:nvPr/>
      </p:nvGrpSpPr>
      <p:grpSpPr>
        <a:xfrm>
          <a:off x="0" y="0"/>
          <a:ext cx="0" cy="0"/>
          <a:chOff x="0" y="0"/>
          <a:chExt cx="0" cy="0"/>
        </a:xfrm>
      </p:grpSpPr>
      <p:sp>
        <p:nvSpPr>
          <p:cNvPr id="3063" name="Google Shape;3063;p322"/>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stored procedure</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64" name="Google Shape;3064;p322"/>
          <p:cNvSpPr/>
          <p:nvPr/>
        </p:nvSpPr>
        <p:spPr>
          <a:xfrm>
            <a:off x="1676400" y="152400"/>
            <a:ext cx="8839200" cy="400110"/>
          </a:xfrm>
          <a:prstGeom prst="rect">
            <a:avLst/>
          </a:prstGeom>
          <a:solidFill>
            <a:srgbClr val="5F9378"/>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000">
                <a:solidFill>
                  <a:srgbClr val="E8F97F"/>
                </a:solidFill>
                <a:latin typeface="Arial" panose="020B0604020202020204"/>
                <a:ea typeface="Arial" panose="020B0604020202020204"/>
                <a:cs typeface="Arial" panose="020B0604020202020204"/>
                <a:sym typeface="Arial" panose="020B0604020202020204"/>
              </a:rPr>
              <a:t>A procedure is a group of PL/SQL statements that you can call by name.</a:t>
            </a:r>
            <a:endParaRPr lang="en-IN" sz="2000">
              <a:solidFill>
                <a:srgbClr val="E8F97F"/>
              </a:solidFill>
              <a:latin typeface="Arial" panose="020B0604020202020204"/>
              <a:ea typeface="Arial" panose="020B0604020202020204"/>
              <a:cs typeface="Arial" panose="020B0604020202020204"/>
              <a:sym typeface="Arial" panose="020B0604020202020204"/>
            </a:endParaRPr>
          </a:p>
        </p:txBody>
      </p:sp>
      <p:sp>
        <p:nvSpPr>
          <p:cNvPr id="3065" name="Google Shape;3065;p322"/>
          <p:cNvSpPr/>
          <p:nvPr/>
        </p:nvSpPr>
        <p:spPr>
          <a:xfrm>
            <a:off x="2062758" y="3228945"/>
            <a:ext cx="8838049" cy="40011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A procedure is a group of PL/SQL statements that you can call by name.</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3066" name="Google Shape;3066;p322"/>
          <p:cNvSpPr/>
          <p:nvPr/>
        </p:nvSpPr>
        <p:spPr>
          <a:xfrm>
            <a:off x="550590" y="3933056"/>
            <a:ext cx="10873208" cy="236988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200"/>
              <a:buFont typeface="Arial" panose="020B0604020202020204"/>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chemeClr val="dk1"/>
              </a:buClr>
              <a:buSzPts val="800"/>
              <a:buFont typeface="Arial" panose="020B0604020202020204"/>
              <a:buNone/>
            </a:pPr>
            <a:endParaRPr sz="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It is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not permitted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to assign the value DEFAULT to stored PROCEDURE or FUNCTION parameters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 </a:t>
            </a:r>
            <a:endPar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p_ID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DEFAULT</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10)</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Or stored program local variables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 </a:t>
            </a:r>
            <a:endPar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SET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var_name =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DEFAULT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some_value.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3070" name="Shape 3070"/>
        <p:cNvGrpSpPr/>
        <p:nvPr/>
      </p:nvGrpSpPr>
      <p:grpSpPr>
        <a:xfrm>
          <a:off x="0" y="0"/>
          <a:ext cx="0" cy="0"/>
          <a:chOff x="0" y="0"/>
          <a:chExt cx="0" cy="0"/>
        </a:xfrm>
      </p:grpSpPr>
      <p:sp>
        <p:nvSpPr>
          <p:cNvPr id="3071" name="Google Shape;3071;p32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072" name="Google Shape;3072;p323"/>
          <p:cNvSpPr/>
          <p:nvPr/>
        </p:nvSpPr>
        <p:spPr>
          <a:xfrm>
            <a:off x="479376" y="765364"/>
            <a:ext cx="10112424"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a:t>
            </a:r>
            <a:r>
              <a:rPr lang="en-IN" sz="1800">
                <a:solidFill>
                  <a:srgbClr val="A67F59"/>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FROM emp;</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73" name="Google Shape;3073;p323"/>
          <p:cNvSpPr/>
          <p:nvPr/>
        </p:nvSpPr>
        <p:spPr>
          <a:xfrm>
            <a:off x="479376" y="3261171"/>
            <a:ext cx="10112424" cy="261610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ename INTO x FROM emp WHERE empno = </a:t>
            </a:r>
            <a:r>
              <a:rPr lang="en-IN" sz="1800">
                <a:solidFill>
                  <a:srgbClr val="990055"/>
                </a:solidFill>
                <a:latin typeface="Quattrocento Sans" panose="020B0502050000020003"/>
                <a:ea typeface="Quattrocento Sans" panose="020B0502050000020003"/>
                <a:cs typeface="Quattrocento Sans" panose="020B0502050000020003"/>
                <a:sym typeface="Quattrocento Sans" panose="020B0502050000020003"/>
              </a:rPr>
              <a:t>7788</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x;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3077" name="Shape 3077"/>
        <p:cNvGrpSpPr/>
        <p:nvPr/>
      </p:nvGrpSpPr>
      <p:grpSpPr>
        <a:xfrm>
          <a:off x="0" y="0"/>
          <a:ext cx="0" cy="0"/>
          <a:chOff x="0" y="0"/>
          <a:chExt cx="0" cy="0"/>
        </a:xfrm>
      </p:grpSpPr>
      <p:sp>
        <p:nvSpPr>
          <p:cNvPr id="3078" name="Google Shape;3078;p32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079" name="Google Shape;3079;p324"/>
          <p:cNvSpPr/>
          <p:nvPr/>
        </p:nvSpPr>
        <p:spPr>
          <a:xfrm>
            <a:off x="478800" y="736700"/>
            <a:ext cx="10040416" cy="261610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para1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ename INTO x FROM emp WHERE empno = para1;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x;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80" name="Google Shape;3080;p324"/>
          <p:cNvSpPr/>
          <p:nvPr/>
        </p:nvSpPr>
        <p:spPr>
          <a:xfrm>
            <a:off x="478800" y="3657601"/>
            <a:ext cx="10040416" cy="261610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para1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15</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job INTO x FROM emp WHERE ename = para1;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x;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3084" name="Shape 3084"/>
        <p:cNvGrpSpPr/>
        <p:nvPr/>
      </p:nvGrpSpPr>
      <p:grpSpPr>
        <a:xfrm>
          <a:off x="0" y="0"/>
          <a:ext cx="0" cy="0"/>
          <a:chOff x="0" y="0"/>
          <a:chExt cx="0" cy="0"/>
        </a:xfrm>
      </p:grpSpPr>
      <p:sp>
        <p:nvSpPr>
          <p:cNvPr id="3085" name="Google Shape;3085;p32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086" name="Google Shape;3086;p325"/>
          <p:cNvSpPr/>
          <p:nvPr/>
        </p:nvSpPr>
        <p:spPr>
          <a:xfrm>
            <a:off x="479376" y="767478"/>
            <a:ext cx="10112424" cy="206210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para1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a:t>
            </a:r>
            <a:r>
              <a:rPr lang="en-IN" sz="1800">
                <a:solidFill>
                  <a:srgbClr val="A67F59"/>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FROM emp WHERE job = para1;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087" name="Google Shape;3087;p325"/>
          <p:cNvSpPr/>
          <p:nvPr/>
        </p:nvSpPr>
        <p:spPr>
          <a:xfrm>
            <a:off x="479376" y="3269883"/>
            <a:ext cx="1036915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para1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OUT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OUT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j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para1, SUM(Sal) INTO varJob, varSumSal FROM emp WHERE job = para1;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3091" name="Shape 3091"/>
        <p:cNvGrpSpPr/>
        <p:nvPr/>
      </p:nvGrpSpPr>
      <p:grpSpPr>
        <a:xfrm>
          <a:off x="0" y="0"/>
          <a:ext cx="0" cy="0"/>
          <a:chOff x="0" y="0"/>
          <a:chExt cx="0" cy="0"/>
        </a:xfrm>
      </p:grpSpPr>
      <p:sp>
        <p:nvSpPr>
          <p:cNvPr id="3092" name="Google Shape;3092;p32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093" name="Google Shape;3093;p326"/>
          <p:cNvSpPr/>
          <p:nvPr/>
        </p:nvSpPr>
        <p:spPr>
          <a:xfrm>
            <a:off x="479376" y="767478"/>
            <a:ext cx="10112424"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para1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(SELECT true FROM dept WHERE deptno = x)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a:t>
            </a:r>
            <a:r>
              <a:rPr lang="en-IN" sz="1800">
                <a:solidFill>
                  <a:srgbClr val="A67F59"/>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FROM emp WHERE deptno = 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"Data Not Found";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3097" name="Shape 3097"/>
        <p:cNvGrpSpPr/>
        <p:nvPr/>
      </p:nvGrpSpPr>
      <p:grpSpPr>
        <a:xfrm>
          <a:off x="0" y="0"/>
          <a:ext cx="0" cy="0"/>
          <a:chOff x="0" y="0"/>
          <a:chExt cx="0" cy="0"/>
        </a:xfrm>
      </p:grpSpPr>
      <p:sp>
        <p:nvSpPr>
          <p:cNvPr id="3098" name="Google Shape;3098;p32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099" name="Google Shape;3099;p327"/>
          <p:cNvSpPr/>
          <p:nvPr/>
        </p:nvSpPr>
        <p:spPr>
          <a:xfrm>
            <a:off x="478800" y="739676"/>
            <a:ext cx="10040416"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p2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p3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p4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DEPT values (p1, p2, p3, p4);</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00" name="Google Shape;3100;p327"/>
          <p:cNvSpPr/>
          <p:nvPr/>
        </p:nvSpPr>
        <p:spPr>
          <a:xfrm>
            <a:off x="478800" y="3311113"/>
            <a:ext cx="10040416" cy="206210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myprocedure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INOUT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p1 = p1+2;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01" name="Google Shape;3101;p327"/>
          <p:cNvSpPr txBox="1"/>
          <p:nvPr/>
        </p:nvSpPr>
        <p:spPr>
          <a:xfrm>
            <a:off x="551384" y="5602014"/>
            <a:ext cx="603991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633E31"/>
                </a:solidFill>
                <a:latin typeface="Arial" panose="020B0604020202020204"/>
                <a:ea typeface="Arial" panose="020B0604020202020204"/>
                <a:cs typeface="Arial" panose="020B0604020202020204"/>
                <a:sym typeface="Arial" panose="020B0604020202020204"/>
              </a:rPr>
              <a:t>mysql&gt; </a:t>
            </a:r>
            <a:r>
              <a:rPr lang="en-IN" sz="1800">
                <a:solidFill>
                  <a:schemeClr val="dk1"/>
                </a:solidFill>
                <a:latin typeface="Arial" panose="020B0604020202020204"/>
                <a:ea typeface="Arial" panose="020B0604020202020204"/>
                <a:cs typeface="Arial" panose="020B0604020202020204"/>
                <a:sym typeface="Arial" panose="020B0604020202020204"/>
              </a:rPr>
              <a:t>SET </a:t>
            </a:r>
            <a:r>
              <a:rPr lang="en-IN" sz="1800" i="1">
                <a:solidFill>
                  <a:schemeClr val="dk1"/>
                </a:solidFill>
                <a:latin typeface="Arial" panose="020B0604020202020204"/>
                <a:ea typeface="Arial" panose="020B0604020202020204"/>
                <a:cs typeface="Arial" panose="020B0604020202020204"/>
                <a:sym typeface="Arial" panose="020B0604020202020204"/>
              </a:rPr>
              <a:t>@x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990055"/>
                </a:solidFill>
                <a:latin typeface="Quattrocento Sans" panose="020B0502050000020003"/>
                <a:ea typeface="Quattrocento Sans" panose="020B0502050000020003"/>
                <a:cs typeface="Quattrocento Sans" panose="020B0502050000020003"/>
                <a:sym typeface="Quattrocento Sans" panose="020B0502050000020003"/>
              </a:rPr>
              <a:t>10</a:t>
            </a:r>
            <a:endParaRPr lang="en-IN" sz="1800">
              <a:solidFill>
                <a:srgbClr val="990055"/>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633E31"/>
                </a:solidFill>
                <a:latin typeface="Arial" panose="020B0604020202020204"/>
                <a:ea typeface="Arial" panose="020B0604020202020204"/>
                <a:cs typeface="Arial" panose="020B0604020202020204"/>
                <a:sym typeface="Arial" panose="020B0604020202020204"/>
              </a:rPr>
              <a:t>mysql&gt; </a:t>
            </a:r>
            <a:r>
              <a:rPr lang="en-IN" sz="1800">
                <a:solidFill>
                  <a:schemeClr val="dk1"/>
                </a:solidFill>
                <a:latin typeface="Arial" panose="020B0604020202020204"/>
                <a:ea typeface="Arial" panose="020B0604020202020204"/>
                <a:cs typeface="Arial" panose="020B0604020202020204"/>
                <a:sym typeface="Arial" panose="020B0604020202020204"/>
              </a:rPr>
              <a:t>CALL procudeureName(</a:t>
            </a:r>
            <a:r>
              <a:rPr lang="en-IN" sz="1800" i="1">
                <a:solidFill>
                  <a:schemeClr val="dk1"/>
                </a:solidFill>
                <a:latin typeface="Arial" panose="020B0604020202020204"/>
                <a:ea typeface="Arial" panose="020B0604020202020204"/>
                <a:cs typeface="Arial" panose="020B0604020202020204"/>
                <a:sym typeface="Arial" panose="020B0604020202020204"/>
              </a:rPr>
              <a:t>@x</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633E31"/>
                </a:solidFill>
                <a:latin typeface="Arial" panose="020B0604020202020204"/>
                <a:ea typeface="Arial" panose="020B0604020202020204"/>
                <a:cs typeface="Arial" panose="020B0604020202020204"/>
                <a:sym typeface="Arial" panose="020B0604020202020204"/>
              </a:rPr>
              <a:t>mysql&gt;</a:t>
            </a:r>
            <a:r>
              <a:rPr lang="en-IN" sz="1800">
                <a:solidFill>
                  <a:schemeClr val="dk1"/>
                </a:solidFill>
                <a:latin typeface="Arial" panose="020B0604020202020204"/>
                <a:ea typeface="Arial" panose="020B0604020202020204"/>
                <a:cs typeface="Arial" panose="020B0604020202020204"/>
                <a:sym typeface="Arial" panose="020B0604020202020204"/>
              </a:rPr>
              <a:t> SELECT </a:t>
            </a:r>
            <a:r>
              <a:rPr lang="en-IN" sz="1800" i="1">
                <a:solidFill>
                  <a:schemeClr val="dk1"/>
                </a:solidFill>
                <a:latin typeface="Arial" panose="020B0604020202020204"/>
                <a:ea typeface="Arial" panose="020B0604020202020204"/>
                <a:cs typeface="Arial" panose="020B0604020202020204"/>
                <a:sym typeface="Arial" panose="020B0604020202020204"/>
              </a:rPr>
              <a:t>@x</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3105" name="Shape 3105"/>
        <p:cNvGrpSpPr/>
        <p:nvPr/>
      </p:nvGrpSpPr>
      <p:grpSpPr>
        <a:xfrm>
          <a:off x="0" y="0"/>
          <a:ext cx="0" cy="0"/>
          <a:chOff x="0" y="0"/>
          <a:chExt cx="0" cy="0"/>
        </a:xfrm>
      </p:grpSpPr>
      <p:sp>
        <p:nvSpPr>
          <p:cNvPr id="3106" name="Google Shape;3106;p32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107" name="Google Shape;3107;p328"/>
          <p:cNvSpPr/>
          <p:nvPr/>
        </p:nvSpPr>
        <p:spPr>
          <a:xfrm>
            <a:off x="478800" y="404664"/>
            <a:ext cx="10945216"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CREATE TABLE temp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rgbClr val="2658E6"/>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col1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08" name="Google Shape;3108;p328"/>
          <p:cNvSpPr/>
          <p:nvPr/>
        </p:nvSpPr>
        <p:spPr>
          <a:xfrm>
            <a:off x="478800" y="2549803"/>
            <a:ext cx="1144927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rgbClr val="2658E6"/>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rgbClr val="2658E6"/>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v2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rgbClr val="2658E6"/>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v3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rgbClr val="2658E6"/>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v4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dept VALUES (v1, v2, v3, v4);</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09" name="Google Shape;3109;p328"/>
          <p:cNvSpPr/>
          <p:nvPr/>
        </p:nvSpPr>
        <p:spPr>
          <a:xfrm>
            <a:off x="478800" y="4782051"/>
            <a:ext cx="10945216"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var1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a:t>
            </a:r>
            <a:r>
              <a:rPr lang="en-IN" sz="1800">
                <a:solidFill>
                  <a:srgbClr val="A67F59"/>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FROM emp LIMIT var1;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3113" name="Shape 3113"/>
        <p:cNvGrpSpPr/>
        <p:nvPr/>
      </p:nvGrpSpPr>
      <p:grpSpPr>
        <a:xfrm>
          <a:off x="0" y="0"/>
          <a:ext cx="0" cy="0"/>
          <a:chOff x="0" y="0"/>
          <a:chExt cx="0" cy="0"/>
        </a:xfrm>
      </p:grpSpPr>
      <p:sp>
        <p:nvSpPr>
          <p:cNvPr id="3114" name="Google Shape;3114;p32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115" name="Google Shape;3115;p329"/>
          <p:cNvSpPr/>
          <p:nvPr/>
        </p:nvSpPr>
        <p:spPr>
          <a:xfrm>
            <a:off x="478800" y="711876"/>
            <a:ext cx="9968408"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CREATE TABLE temp (col1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16" name="Google Shape;3116;p329"/>
          <p:cNvSpPr/>
          <p:nvPr/>
        </p:nvSpPr>
        <p:spPr>
          <a:xfrm>
            <a:off x="478800" y="3284984"/>
            <a:ext cx="11305832"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41C60C"/>
                </a:solidFill>
                <a:latin typeface="Quattrocento Sans" panose="020B0502050000020003"/>
                <a:ea typeface="Quattrocento Sans" panose="020B0502050000020003"/>
                <a:cs typeface="Quattrocento Sans" panose="020B0502050000020003"/>
                <a:sym typeface="Quattrocento Sans" panose="020B0502050000020003"/>
              </a:rPr>
              <a:t>   #CREATE TABLE temp (col1 INT);</a:t>
            </a:r>
            <a:endParaRPr lang="en-IN" sz="1800">
              <a:solidFill>
                <a:srgbClr val="41C6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41C60C"/>
                </a:solidFill>
                <a:latin typeface="Quattrocento Sans" panose="020B0502050000020003"/>
                <a:ea typeface="Quattrocento Sans" panose="020B0502050000020003"/>
                <a:cs typeface="Quattrocento Sans" panose="020B0502050000020003"/>
                <a:sym typeface="Quattrocento Sans" panose="020B0502050000020003"/>
              </a:rPr>
              <a:t>   #ALTER TABLE temp ADD col2 INT;</a:t>
            </a:r>
            <a:endParaRPr lang="en-IN" sz="1800">
              <a:solidFill>
                <a:srgbClr val="41C6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41C60C"/>
                </a:solidFill>
                <a:latin typeface="Quattrocento Sans" panose="020B0502050000020003"/>
                <a:ea typeface="Quattrocento Sans" panose="020B0502050000020003"/>
                <a:cs typeface="Quattrocento Sans" panose="020B0502050000020003"/>
                <a:sym typeface="Quattrocento Sans" panose="020B0502050000020003"/>
              </a:rPr>
              <a:t>   #DROP TABLE temp;</a:t>
            </a:r>
            <a:endParaRPr lang="en-IN" sz="1800">
              <a:solidFill>
                <a:srgbClr val="41C6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3120" name="Shape 3120"/>
        <p:cNvGrpSpPr/>
        <p:nvPr/>
      </p:nvGrpSpPr>
      <p:grpSpPr>
        <a:xfrm>
          <a:off x="0" y="0"/>
          <a:ext cx="0" cy="0"/>
          <a:chOff x="0" y="0"/>
          <a:chExt cx="0" cy="0"/>
        </a:xfrm>
      </p:grpSpPr>
      <p:sp>
        <p:nvSpPr>
          <p:cNvPr id="3121" name="Google Shape;3121;p33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122" name="Google Shape;3122;p330"/>
          <p:cNvSpPr/>
          <p:nvPr/>
        </p:nvSpPr>
        <p:spPr>
          <a:xfrm>
            <a:off x="478800" y="711876"/>
            <a:ext cx="9968408"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declare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exit handler for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1146 CREATE TABLE abc(id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ename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 FROM abc;</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368" name="Shape 368"/>
        <p:cNvGrpSpPr/>
        <p:nvPr/>
      </p:nvGrpSpPr>
      <p:grpSpPr>
        <a:xfrm>
          <a:off x="0" y="0"/>
          <a:ext cx="0" cy="0"/>
          <a:chOff x="0" y="0"/>
          <a:chExt cx="0" cy="0"/>
        </a:xfrm>
      </p:grpSpPr>
      <p:sp>
        <p:nvSpPr>
          <p:cNvPr id="369" name="Google Shape;369;p33"/>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an Attribute?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70" name="Google Shape;370;p33"/>
          <p:cNvSpPr/>
          <p:nvPr/>
        </p:nvSpPr>
        <p:spPr>
          <a:xfrm>
            <a:off x="184738" y="291789"/>
            <a:ext cx="11486200"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a:solidFill>
                  <a:srgbClr val="6A564F"/>
                </a:solidFill>
                <a:latin typeface="Palatino Linotype" panose="02040502050505030304"/>
                <a:ea typeface="Palatino Linotype" panose="02040502050505030304"/>
                <a:cs typeface="Palatino Linotype" panose="02040502050505030304"/>
                <a:sym typeface="Palatino Linotype" panose="02040502050505030304"/>
              </a:rPr>
              <a:t>When you are designing attributes for your entities, </a:t>
            </a:r>
            <a:r>
              <a:rPr lang="en-IN" sz="2000" b="1">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you will sometimes find that an attribute does not have a value</a:t>
            </a:r>
            <a:r>
              <a:rPr lang="en-IN" sz="1800">
                <a:solidFill>
                  <a:srgbClr val="6A564F"/>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For example</a:t>
            </a:r>
            <a:r>
              <a:rPr lang="en-IN" sz="1800">
                <a:solidFill>
                  <a:srgbClr val="6A564F"/>
                </a:solidFill>
                <a:latin typeface="Palatino Linotype" panose="02040502050505030304"/>
                <a:ea typeface="Palatino Linotype" panose="02040502050505030304"/>
                <a:cs typeface="Palatino Linotype" panose="02040502050505030304"/>
                <a:sym typeface="Palatino Linotype" panose="02040502050505030304"/>
              </a:rPr>
              <a:t>, you might want an attribute for a person's middle name, but you can't require a value because some people have no middle name</a:t>
            </a:r>
            <a:r>
              <a:rPr lang="en-IN" sz="1800" i="1">
                <a:solidFill>
                  <a:srgbClr val="D9DD2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For these, you can define the attribute so that it can contain null values.</a:t>
            </a:r>
            <a:endParaRPr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71" name="Google Shape;371;p33"/>
          <p:cNvSpPr/>
          <p:nvPr/>
        </p:nvSpPr>
        <p:spPr>
          <a:xfrm>
            <a:off x="184738" y="4255348"/>
            <a:ext cx="9223630"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000" b="1">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In some cases, you might not want a specific attribute to contain a null value</a:t>
            </a:r>
            <a:r>
              <a:rPr lang="en-IN" sz="1800">
                <a:solidFill>
                  <a:srgbClr val="6A564F"/>
                </a:solidFill>
                <a:latin typeface="Palatino Linotype" panose="02040502050505030304"/>
                <a:ea typeface="Palatino Linotype" panose="02040502050505030304"/>
                <a:cs typeface="Palatino Linotype" panose="02040502050505030304"/>
                <a:sym typeface="Palatino Linotype" panose="02040502050505030304"/>
              </a:rPr>
              <a:t>, but you don't want to require that the user or program always provide a value. In this case, a default value might be appropriate.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default value is a value that applies to an attribute if no other valid value is available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72" name="Google Shape;372;p33"/>
          <p:cNvSpPr/>
          <p:nvPr/>
        </p:nvSpPr>
        <p:spPr>
          <a:xfrm>
            <a:off x="2604189" y="3193246"/>
            <a:ext cx="6983621"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Attributes are the properties that define a relation</a:t>
            </a:r>
            <a:r>
              <a:rPr lang="en-IN" sz="20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2000">
              <a:solidFill>
                <a:srgbClr val="0089A4"/>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ctr" rtl="0">
              <a:spcBef>
                <a:spcPts val="0"/>
              </a:spcBef>
              <a:spcAft>
                <a:spcPts val="0"/>
              </a:spcAft>
              <a:buNone/>
            </a:pPr>
            <a:r>
              <a:rPr lang="en-IN" sz="20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 </a:t>
            </a:r>
            <a:r>
              <a:rPr lang="en-IN" sz="20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student</a:t>
            </a:r>
            <a:r>
              <a:rPr lang="en-IN" sz="2000">
                <a:solidFill>
                  <a:srgbClr val="A5A5A5"/>
                </a:solidFill>
                <a:latin typeface="Palatino Linotype" panose="02040502050505030304"/>
                <a:ea typeface="Palatino Linotype" panose="02040502050505030304"/>
                <a:cs typeface="Palatino Linotype" panose="02040502050505030304"/>
                <a:sym typeface="Palatino Linotype" panose="02040502050505030304"/>
              </a:rPr>
              <a:t>(</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ID, firstName, middleName, lastName, city</a:t>
            </a:r>
            <a:r>
              <a:rPr lang="en-IN" sz="2000">
                <a:solidFill>
                  <a:srgbClr val="A5A5A5"/>
                </a:solidFill>
                <a:latin typeface="Palatino Linotype" panose="02040502050505030304"/>
                <a:ea typeface="Palatino Linotype" panose="02040502050505030304"/>
                <a:cs typeface="Palatino Linotype" panose="02040502050505030304"/>
                <a:sym typeface="Palatino Linotype" panose="02040502050505030304"/>
              </a:rPr>
              <a:t>)</a:t>
            </a:r>
            <a:endParaRPr sz="2000">
              <a:solidFill>
                <a:srgbClr val="A5A5A5"/>
              </a:solidFill>
              <a:latin typeface="Palatino Linotype" panose="02040502050505030304"/>
              <a:ea typeface="Palatino Linotype" panose="02040502050505030304"/>
              <a:cs typeface="Palatino Linotype" panose="02040502050505030304"/>
              <a:sym typeface="Palatino Linotype" panose="02040502050505030304"/>
            </a:endParaRPr>
          </a:p>
        </p:txBody>
      </p:sp>
      <p:grpSp>
        <p:nvGrpSpPr>
          <p:cNvPr id="373" name="Google Shape;373;p33"/>
          <p:cNvGrpSpPr/>
          <p:nvPr/>
        </p:nvGrpSpPr>
        <p:grpSpPr>
          <a:xfrm>
            <a:off x="9792550" y="4437112"/>
            <a:ext cx="2245156" cy="1981171"/>
            <a:chOff x="9874933" y="3958791"/>
            <a:chExt cx="2245156" cy="1981171"/>
          </a:xfrm>
        </p:grpSpPr>
        <p:sp>
          <p:nvSpPr>
            <p:cNvPr id="374" name="Google Shape;374;p33"/>
            <p:cNvSpPr/>
            <p:nvPr/>
          </p:nvSpPr>
          <p:spPr>
            <a:xfrm>
              <a:off x="9874933" y="3958791"/>
              <a:ext cx="2244184" cy="635320"/>
            </a:xfrm>
            <a:prstGeom prst="rect">
              <a:avLst/>
            </a:prstGeom>
            <a:solidFill>
              <a:srgbClr val="E4E8AE"/>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a:solidFill>
                    <a:schemeClr val="dk1"/>
                  </a:solidFill>
                  <a:latin typeface="Gill Sans" panose="020B0502020104020203"/>
                  <a:ea typeface="Gill Sans" panose="020B0502020104020203"/>
                  <a:cs typeface="Gill Sans" panose="020B0502020104020203"/>
                  <a:sym typeface="Gill Sans" panose="020B0502020104020203"/>
                </a:rPr>
                <a:t>Entity</a:t>
              </a:r>
              <a:endParaRPr lang="en-IN" sz="24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375" name="Google Shape;375;p33"/>
            <p:cNvSpPr/>
            <p:nvPr/>
          </p:nvSpPr>
          <p:spPr>
            <a:xfrm>
              <a:off x="9878952" y="4878043"/>
              <a:ext cx="450945" cy="432048"/>
            </a:xfrm>
            <a:prstGeom prst="rect">
              <a:avLst/>
            </a:prstGeom>
            <a:solidFill>
              <a:srgbClr val="EDF0C8"/>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a:t>
              </a:r>
              <a:r>
                <a:rPr lang="en-IN" sz="1800" baseline="-25000">
                  <a:solidFill>
                    <a:schemeClr val="dk1"/>
                  </a:solidFill>
                  <a:latin typeface="Arial" panose="020B0604020202020204"/>
                  <a:ea typeface="Arial" panose="020B0604020202020204"/>
                  <a:cs typeface="Arial" panose="020B0604020202020204"/>
                  <a:sym typeface="Arial" panose="020B0604020202020204"/>
                </a:rPr>
                <a:t>1</a:t>
              </a:r>
              <a:endParaRPr lang="en-IN" sz="1800" baseline="-250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76" name="Google Shape;376;p33"/>
            <p:cNvCxnSpPr/>
            <p:nvPr/>
          </p:nvCxnSpPr>
          <p:spPr>
            <a:xfrm>
              <a:off x="11084655" y="4594111"/>
              <a:ext cx="0" cy="297002"/>
            </a:xfrm>
            <a:prstGeom prst="straightConnector1">
              <a:avLst/>
            </a:prstGeom>
            <a:noFill/>
            <a:ln w="28575" cap="flat" cmpd="sng">
              <a:solidFill>
                <a:schemeClr val="dk1"/>
              </a:solidFill>
              <a:prstDash val="solid"/>
              <a:round/>
              <a:headEnd type="none" w="sm" len="sm"/>
              <a:tailEnd type="triangle" w="med" len="med"/>
            </a:ln>
          </p:spPr>
        </p:cxnSp>
        <p:cxnSp>
          <p:nvCxnSpPr>
            <p:cNvPr id="377" name="Google Shape;377;p33"/>
            <p:cNvCxnSpPr/>
            <p:nvPr/>
          </p:nvCxnSpPr>
          <p:spPr>
            <a:xfrm>
              <a:off x="10129449" y="5337889"/>
              <a:ext cx="0" cy="297002"/>
            </a:xfrm>
            <a:prstGeom prst="straightConnector1">
              <a:avLst/>
            </a:prstGeom>
            <a:noFill/>
            <a:ln w="28575" cap="flat" cmpd="sng">
              <a:solidFill>
                <a:schemeClr val="dk1"/>
              </a:solidFill>
              <a:prstDash val="solid"/>
              <a:round/>
              <a:headEnd type="none" w="sm" len="sm"/>
              <a:tailEnd type="triangle" w="med" len="med"/>
            </a:ln>
          </p:spPr>
        </p:cxnSp>
        <p:sp>
          <p:nvSpPr>
            <p:cNvPr id="378" name="Google Shape;378;p33"/>
            <p:cNvSpPr/>
            <p:nvPr/>
          </p:nvSpPr>
          <p:spPr>
            <a:xfrm>
              <a:off x="9883628" y="5634891"/>
              <a:ext cx="446270" cy="305071"/>
            </a:xfrm>
            <a:prstGeom prst="rect">
              <a:avLst/>
            </a:prstGeom>
            <a:solidFill>
              <a:srgbClr val="F6F7E3"/>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v</a:t>
              </a:r>
              <a:r>
                <a:rPr lang="en-IN" sz="1800" baseline="-25000">
                  <a:solidFill>
                    <a:schemeClr val="dk1"/>
                  </a:solidFill>
                  <a:latin typeface="Arial" panose="020B0604020202020204"/>
                  <a:ea typeface="Arial" panose="020B0604020202020204"/>
                  <a:cs typeface="Arial" panose="020B0604020202020204"/>
                  <a:sym typeface="Arial" panose="020B0604020202020204"/>
                </a:rPr>
                <a:t>1</a:t>
              </a:r>
              <a:endParaRPr lang="en-IN" sz="180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379" name="Google Shape;379;p33"/>
            <p:cNvSpPr/>
            <p:nvPr/>
          </p:nvSpPr>
          <p:spPr>
            <a:xfrm>
              <a:off x="10323870" y="4878043"/>
              <a:ext cx="450945" cy="432048"/>
            </a:xfrm>
            <a:prstGeom prst="rect">
              <a:avLst/>
            </a:prstGeom>
            <a:solidFill>
              <a:srgbClr val="EDF0C8"/>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a:t>
              </a:r>
              <a:r>
                <a:rPr lang="en-IN" sz="1800" baseline="-25000">
                  <a:solidFill>
                    <a:schemeClr val="dk1"/>
                  </a:solidFill>
                  <a:latin typeface="Arial" panose="020B0604020202020204"/>
                  <a:ea typeface="Arial" panose="020B0604020202020204"/>
                  <a:cs typeface="Arial" panose="020B0604020202020204"/>
                  <a:sym typeface="Arial" panose="020B0604020202020204"/>
                </a:rPr>
                <a:t>2</a:t>
              </a:r>
              <a:endParaRPr lang="en-IN" sz="180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380" name="Google Shape;380;p33"/>
            <p:cNvSpPr/>
            <p:nvPr/>
          </p:nvSpPr>
          <p:spPr>
            <a:xfrm>
              <a:off x="10771630" y="4878043"/>
              <a:ext cx="450945" cy="432048"/>
            </a:xfrm>
            <a:prstGeom prst="rect">
              <a:avLst/>
            </a:prstGeom>
            <a:solidFill>
              <a:srgbClr val="EDF0C8"/>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a:t>
              </a:r>
              <a:r>
                <a:rPr lang="en-IN" sz="1800" baseline="-25000">
                  <a:solidFill>
                    <a:schemeClr val="dk1"/>
                  </a:solidFill>
                  <a:latin typeface="Arial" panose="020B0604020202020204"/>
                  <a:ea typeface="Arial" panose="020B0604020202020204"/>
                  <a:cs typeface="Arial" panose="020B0604020202020204"/>
                  <a:sym typeface="Arial" panose="020B0604020202020204"/>
                </a:rPr>
                <a:t>3</a:t>
              </a:r>
              <a:endParaRPr lang="en-IN" sz="180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381" name="Google Shape;381;p33"/>
            <p:cNvSpPr/>
            <p:nvPr/>
          </p:nvSpPr>
          <p:spPr>
            <a:xfrm>
              <a:off x="11220766" y="4878043"/>
              <a:ext cx="450945" cy="432048"/>
            </a:xfrm>
            <a:prstGeom prst="rect">
              <a:avLst/>
            </a:prstGeom>
            <a:solidFill>
              <a:srgbClr val="EDF0C8"/>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a:t>
              </a:r>
              <a:r>
                <a:rPr lang="en-IN" sz="1800" baseline="-25000">
                  <a:solidFill>
                    <a:schemeClr val="dk1"/>
                  </a:solidFill>
                  <a:latin typeface="Arial" panose="020B0604020202020204"/>
                  <a:ea typeface="Arial" panose="020B0604020202020204"/>
                  <a:cs typeface="Arial" panose="020B0604020202020204"/>
                  <a:sym typeface="Arial" panose="020B0604020202020204"/>
                </a:rPr>
                <a:t>4</a:t>
              </a:r>
              <a:endParaRPr lang="en-IN" sz="1800" baseline="-25000">
                <a:solidFill>
                  <a:schemeClr val="dk1"/>
                </a:solidFill>
                <a:latin typeface="Arial" panose="020B0604020202020204"/>
                <a:ea typeface="Arial" panose="020B0604020202020204"/>
                <a:cs typeface="Arial" panose="020B0604020202020204"/>
                <a:sym typeface="Arial" panose="020B0604020202020204"/>
              </a:endParaRPr>
            </a:p>
          </p:txBody>
        </p:sp>
        <p:sp>
          <p:nvSpPr>
            <p:cNvPr id="382" name="Google Shape;382;p33"/>
            <p:cNvSpPr/>
            <p:nvPr/>
          </p:nvSpPr>
          <p:spPr>
            <a:xfrm>
              <a:off x="11669144" y="4878043"/>
              <a:ext cx="450945" cy="432048"/>
            </a:xfrm>
            <a:prstGeom prst="rect">
              <a:avLst/>
            </a:prstGeom>
            <a:solidFill>
              <a:srgbClr val="EDF0C8"/>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83" name="Google Shape;383;p33"/>
            <p:cNvCxnSpPr/>
            <p:nvPr/>
          </p:nvCxnSpPr>
          <p:spPr>
            <a:xfrm>
              <a:off x="10567952" y="5337889"/>
              <a:ext cx="0" cy="297002"/>
            </a:xfrm>
            <a:prstGeom prst="straightConnector1">
              <a:avLst/>
            </a:prstGeom>
            <a:noFill/>
            <a:ln w="28575" cap="flat" cmpd="sng">
              <a:solidFill>
                <a:schemeClr val="dk1"/>
              </a:solidFill>
              <a:prstDash val="solid"/>
              <a:round/>
              <a:headEnd type="none" w="sm" len="sm"/>
              <a:tailEnd type="triangle" w="med" len="med"/>
            </a:ln>
          </p:spPr>
        </p:cxnSp>
        <p:sp>
          <p:nvSpPr>
            <p:cNvPr id="384" name="Google Shape;384;p33"/>
            <p:cNvSpPr/>
            <p:nvPr/>
          </p:nvSpPr>
          <p:spPr>
            <a:xfrm>
              <a:off x="10322131" y="5634891"/>
              <a:ext cx="446270" cy="305071"/>
            </a:xfrm>
            <a:prstGeom prst="rect">
              <a:avLst/>
            </a:prstGeom>
            <a:solidFill>
              <a:srgbClr val="F6F7E3"/>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v</a:t>
              </a:r>
              <a:r>
                <a:rPr lang="en-IN" sz="1800" baseline="-25000">
                  <a:solidFill>
                    <a:schemeClr val="dk1"/>
                  </a:solidFill>
                  <a:latin typeface="Arial" panose="020B0604020202020204"/>
                  <a:ea typeface="Arial" panose="020B0604020202020204"/>
                  <a:cs typeface="Arial" panose="020B0604020202020204"/>
                  <a:sym typeface="Arial" panose="020B0604020202020204"/>
                </a:rPr>
                <a:t>2</a:t>
              </a:r>
              <a:endParaRPr lang="en-IN" sz="1800" baseline="-250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85" name="Google Shape;385;p33"/>
            <p:cNvCxnSpPr/>
            <p:nvPr/>
          </p:nvCxnSpPr>
          <p:spPr>
            <a:xfrm>
              <a:off x="11006272" y="5337889"/>
              <a:ext cx="0" cy="297002"/>
            </a:xfrm>
            <a:prstGeom prst="straightConnector1">
              <a:avLst/>
            </a:prstGeom>
            <a:noFill/>
            <a:ln w="28575" cap="flat" cmpd="sng">
              <a:solidFill>
                <a:schemeClr val="dk1"/>
              </a:solidFill>
              <a:prstDash val="solid"/>
              <a:round/>
              <a:headEnd type="none" w="sm" len="sm"/>
              <a:tailEnd type="triangle" w="med" len="med"/>
            </a:ln>
          </p:spPr>
        </p:cxnSp>
        <p:sp>
          <p:nvSpPr>
            <p:cNvPr id="386" name="Google Shape;386;p33"/>
            <p:cNvSpPr/>
            <p:nvPr/>
          </p:nvSpPr>
          <p:spPr>
            <a:xfrm>
              <a:off x="10760451" y="5634891"/>
              <a:ext cx="446270" cy="305071"/>
            </a:xfrm>
            <a:prstGeom prst="rect">
              <a:avLst/>
            </a:prstGeom>
            <a:solidFill>
              <a:srgbClr val="F6F7E3"/>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v</a:t>
              </a:r>
              <a:r>
                <a:rPr lang="en-IN" sz="1800" baseline="-25000">
                  <a:solidFill>
                    <a:schemeClr val="dk1"/>
                  </a:solidFill>
                  <a:latin typeface="Arial" panose="020B0604020202020204"/>
                  <a:ea typeface="Arial" panose="020B0604020202020204"/>
                  <a:cs typeface="Arial" panose="020B0604020202020204"/>
                  <a:sym typeface="Arial" panose="020B0604020202020204"/>
                </a:rPr>
                <a:t>3</a:t>
              </a:r>
              <a:endParaRPr lang="en-IN" sz="1800" baseline="-250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87" name="Google Shape;387;p33"/>
            <p:cNvCxnSpPr/>
            <p:nvPr/>
          </p:nvCxnSpPr>
          <p:spPr>
            <a:xfrm>
              <a:off x="11466587" y="5337889"/>
              <a:ext cx="0" cy="297002"/>
            </a:xfrm>
            <a:prstGeom prst="straightConnector1">
              <a:avLst/>
            </a:prstGeom>
            <a:noFill/>
            <a:ln w="28575" cap="flat" cmpd="sng">
              <a:solidFill>
                <a:schemeClr val="dk1"/>
              </a:solidFill>
              <a:prstDash val="solid"/>
              <a:round/>
              <a:headEnd type="none" w="sm" len="sm"/>
              <a:tailEnd type="triangle" w="med" len="med"/>
            </a:ln>
          </p:spPr>
        </p:cxnSp>
        <p:sp>
          <p:nvSpPr>
            <p:cNvPr id="388" name="Google Shape;388;p33"/>
            <p:cNvSpPr/>
            <p:nvPr/>
          </p:nvSpPr>
          <p:spPr>
            <a:xfrm>
              <a:off x="11211038" y="5634891"/>
              <a:ext cx="446270" cy="305071"/>
            </a:xfrm>
            <a:prstGeom prst="rect">
              <a:avLst/>
            </a:prstGeom>
            <a:solidFill>
              <a:srgbClr val="F6F7E3"/>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v</a:t>
              </a:r>
              <a:r>
                <a:rPr lang="en-IN" sz="1800" baseline="-25000">
                  <a:solidFill>
                    <a:schemeClr val="dk1"/>
                  </a:solidFill>
                  <a:latin typeface="Arial" panose="020B0604020202020204"/>
                  <a:ea typeface="Arial" panose="020B0604020202020204"/>
                  <a:cs typeface="Arial" panose="020B0604020202020204"/>
                  <a:sym typeface="Arial" panose="020B0604020202020204"/>
                </a:rPr>
                <a:t>4</a:t>
              </a:r>
              <a:endParaRPr lang="en-IN" sz="1800" baseline="-250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389" name="Google Shape;389;p33"/>
            <p:cNvCxnSpPr/>
            <p:nvPr/>
          </p:nvCxnSpPr>
          <p:spPr>
            <a:xfrm>
              <a:off x="11874486" y="5337889"/>
              <a:ext cx="0" cy="297002"/>
            </a:xfrm>
            <a:prstGeom prst="straightConnector1">
              <a:avLst/>
            </a:prstGeom>
            <a:noFill/>
            <a:ln w="28575" cap="flat" cmpd="sng">
              <a:solidFill>
                <a:schemeClr val="dk1"/>
              </a:solidFill>
              <a:prstDash val="solid"/>
              <a:round/>
              <a:headEnd type="none" w="sm" len="sm"/>
              <a:tailEnd type="triangle" w="med" len="med"/>
            </a:ln>
          </p:spPr>
        </p:cxnSp>
        <p:sp>
          <p:nvSpPr>
            <p:cNvPr id="390" name="Google Shape;390;p33"/>
            <p:cNvSpPr/>
            <p:nvPr/>
          </p:nvSpPr>
          <p:spPr>
            <a:xfrm>
              <a:off x="11628665" y="5634891"/>
              <a:ext cx="446270" cy="305071"/>
            </a:xfrm>
            <a:prstGeom prst="rect">
              <a:avLst/>
            </a:prstGeom>
            <a:solidFill>
              <a:srgbClr val="F6F7E3"/>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391" name="Google Shape;391;p33"/>
          <p:cNvSpPr txBox="1"/>
          <p:nvPr/>
        </p:nvSpPr>
        <p:spPr>
          <a:xfrm>
            <a:off x="184737" y="1872318"/>
            <a:ext cx="11486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a:solidFill>
                  <a:srgbClr val="374151"/>
                </a:solidFill>
                <a:latin typeface="Palatino Linotype" panose="02040502050505030304"/>
                <a:ea typeface="Palatino Linotype" panose="02040502050505030304"/>
                <a:cs typeface="Palatino Linotype" panose="02040502050505030304"/>
                <a:sym typeface="Palatino Linotype" panose="02040502050505030304"/>
              </a:rPr>
              <a:t>In database management systems, </a:t>
            </a:r>
            <a:r>
              <a:rPr lang="en-IN" sz="1800" b="1" i="0">
                <a:solidFill>
                  <a:srgbClr val="374151"/>
                </a:solidFill>
                <a:latin typeface="Palatino Linotype" panose="02040502050505030304"/>
                <a:ea typeface="Palatino Linotype" panose="02040502050505030304"/>
                <a:cs typeface="Palatino Linotype" panose="02040502050505030304"/>
                <a:sym typeface="Palatino Linotype" panose="02040502050505030304"/>
              </a:rPr>
              <a:t>null</a:t>
            </a:r>
            <a:r>
              <a:rPr lang="en-IN" sz="1800" b="0" i="0">
                <a:solidFill>
                  <a:srgbClr val="374151"/>
                </a:solidFill>
                <a:latin typeface="Palatino Linotype" panose="02040502050505030304"/>
                <a:ea typeface="Palatino Linotype" panose="02040502050505030304"/>
                <a:cs typeface="Palatino Linotype" panose="02040502050505030304"/>
                <a:sym typeface="Palatino Linotype" panose="02040502050505030304"/>
              </a:rPr>
              <a:t> is used to represent missing or unknown data in a table column. </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3126" name="Shape 3126"/>
        <p:cNvGrpSpPr/>
        <p:nvPr/>
      </p:nvGrpSpPr>
      <p:grpSpPr>
        <a:xfrm>
          <a:off x="0" y="0"/>
          <a:ext cx="0" cy="0"/>
          <a:chOff x="0" y="0"/>
          <a:chExt cx="0" cy="0"/>
        </a:xfrm>
      </p:grpSpPr>
      <p:sp>
        <p:nvSpPr>
          <p:cNvPr id="3127" name="Google Shape;3127;p33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stored procedure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128" name="Google Shape;3128;p331"/>
          <p:cNvSpPr/>
          <p:nvPr/>
        </p:nvSpPr>
        <p:spPr>
          <a:xfrm>
            <a:off x="478800" y="712800"/>
            <a:ext cx="11089808" cy="36625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IN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y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OUT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z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CD7311"/>
                </a:solidFill>
                <a:latin typeface="Quattrocento Sans" panose="020B0502050000020003"/>
                <a:ea typeface="Quattrocento Sans" panose="020B0502050000020003"/>
                <a:cs typeface="Quattrocento Sans" panose="020B0502050000020003"/>
                <a:sym typeface="Quattrocento Sans" panose="020B0502050000020003"/>
              </a:rPr>
              <a:t>OUT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z1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z = x + y;</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z1 = x * y;</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endParaRPr sz="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endParaRPr sz="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633E31"/>
                </a:solidFill>
                <a:latin typeface="Quattrocento Sans" panose="020B0502050000020003"/>
                <a:ea typeface="Quattrocento Sans" panose="020B0502050000020003"/>
                <a:cs typeface="Quattrocento Sans" panose="020B0502050000020003"/>
                <a:sym typeface="Quattrocento Sans" panose="020B0502050000020003"/>
              </a:rPr>
              <a:t>mysql&gt;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a:t>
            </a:r>
            <a:r>
              <a:rPr lang="en-IN" sz="1800" i="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633E31"/>
                </a:solidFill>
                <a:latin typeface="Quattrocento Sans" panose="020B0502050000020003"/>
                <a:ea typeface="Quattrocento Sans" panose="020B0502050000020003"/>
                <a:cs typeface="Quattrocento Sans" panose="020B0502050000020003"/>
                <a:sym typeface="Quattrocento Sans" panose="020B0502050000020003"/>
              </a:rPr>
              <a:t>mysql&gt;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a:t>
            </a:r>
            <a:r>
              <a:rPr lang="en-IN" sz="1800" i="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633E31"/>
                </a:solidFill>
                <a:latin typeface="Quattrocento Sans" panose="020B0502050000020003"/>
                <a:ea typeface="Quattrocento Sans" panose="020B0502050000020003"/>
                <a:cs typeface="Quattrocento Sans" panose="020B0502050000020003"/>
                <a:sym typeface="Quattrocento Sans" panose="020B0502050000020003"/>
              </a:rPr>
              <a:t>mysql&gt;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CALL pro1(5, 4, </a:t>
            </a:r>
            <a:r>
              <a:rPr lang="en-IN" sz="1800" i="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i="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0" showMasterSp="0">
  <p:cSld>
    <p:spTree>
      <p:nvGrpSpPr>
        <p:cNvPr id="3132" name="Shape 3132"/>
        <p:cNvGrpSpPr/>
        <p:nvPr/>
      </p:nvGrpSpPr>
      <p:grpSpPr>
        <a:xfrm>
          <a:off x="0" y="0"/>
          <a:ext cx="0" cy="0"/>
          <a:chOff x="0" y="0"/>
          <a:chExt cx="0" cy="0"/>
        </a:xfrm>
      </p:grpSpPr>
      <p:sp>
        <p:nvSpPr>
          <p:cNvPr id="3133" name="Google Shape;3133;p332"/>
          <p:cNvSpPr txBox="1"/>
          <p:nvPr/>
        </p:nvSpPr>
        <p:spPr>
          <a:xfrm>
            <a:off x="1676400" y="2344217"/>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cursor</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34" name="Google Shape;3134;p332"/>
          <p:cNvSpPr/>
          <p:nvPr/>
        </p:nvSpPr>
        <p:spPr>
          <a:xfrm>
            <a:off x="647718" y="5579536"/>
            <a:ext cx="11316186"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2200"/>
              <a:buFont typeface="Arial" panose="020B0604020202020204"/>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Clr>
                <a:schemeClr val="dk1"/>
              </a:buClr>
              <a:buSzPts val="800"/>
              <a:buFont typeface="Arial" panose="020B0604020202020204"/>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Cursor declarations must appear before handler declarations. Variable and condition declarations must appear before cursor or handler declarations.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grpSp>
        <p:nvGrpSpPr>
          <p:cNvPr id="3135" name="Google Shape;3135;p332"/>
          <p:cNvGrpSpPr/>
          <p:nvPr/>
        </p:nvGrpSpPr>
        <p:grpSpPr>
          <a:xfrm>
            <a:off x="898753" y="731392"/>
            <a:ext cx="10093791" cy="1617488"/>
            <a:chOff x="647718" y="440568"/>
            <a:chExt cx="10093791" cy="1617488"/>
          </a:xfrm>
        </p:grpSpPr>
        <p:grpSp>
          <p:nvGrpSpPr>
            <p:cNvPr id="3136" name="Google Shape;3136;p332"/>
            <p:cNvGrpSpPr/>
            <p:nvPr/>
          </p:nvGrpSpPr>
          <p:grpSpPr>
            <a:xfrm>
              <a:off x="647718" y="628939"/>
              <a:ext cx="10093791" cy="1429117"/>
              <a:chOff x="647718" y="628939"/>
              <a:chExt cx="10093791" cy="1429117"/>
            </a:xfrm>
          </p:grpSpPr>
          <p:grpSp>
            <p:nvGrpSpPr>
              <p:cNvPr id="3137" name="Google Shape;3137;p332"/>
              <p:cNvGrpSpPr/>
              <p:nvPr/>
            </p:nvGrpSpPr>
            <p:grpSpPr>
              <a:xfrm>
                <a:off x="647718" y="1296056"/>
                <a:ext cx="10093791" cy="762000"/>
                <a:chOff x="119336" y="792000"/>
                <a:chExt cx="10093791" cy="762000"/>
              </a:xfrm>
            </p:grpSpPr>
            <p:grpSp>
              <p:nvGrpSpPr>
                <p:cNvPr id="3138" name="Google Shape;3138;p332"/>
                <p:cNvGrpSpPr/>
                <p:nvPr/>
              </p:nvGrpSpPr>
              <p:grpSpPr>
                <a:xfrm>
                  <a:off x="119336" y="799648"/>
                  <a:ext cx="10093791" cy="703131"/>
                  <a:chOff x="1163574" y="466218"/>
                  <a:chExt cx="9561060" cy="514510"/>
                </a:xfrm>
              </p:grpSpPr>
              <p:grpSp>
                <p:nvGrpSpPr>
                  <p:cNvPr id="3139" name="Google Shape;3139;p332"/>
                  <p:cNvGrpSpPr/>
                  <p:nvPr/>
                </p:nvGrpSpPr>
                <p:grpSpPr>
                  <a:xfrm>
                    <a:off x="1163574" y="476672"/>
                    <a:ext cx="1993026" cy="504056"/>
                    <a:chOff x="-106283" y="476672"/>
                    <a:chExt cx="1993026" cy="504056"/>
                  </a:xfrm>
                </p:grpSpPr>
                <p:sp>
                  <p:nvSpPr>
                    <p:cNvPr id="3140" name="Google Shape;3140;p332"/>
                    <p:cNvSpPr/>
                    <p:nvPr/>
                  </p:nvSpPr>
                  <p:spPr>
                    <a:xfrm>
                      <a:off x="-106283" y="476672"/>
                      <a:ext cx="1630926"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41" name="Google Shape;3141;p332"/>
                    <p:cNvSpPr/>
                    <p:nvPr/>
                  </p:nvSpPr>
                  <p:spPr>
                    <a:xfrm>
                      <a:off x="1598711"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42" name="Google Shape;3142;p332"/>
                    <p:cNvSpPr txBox="1"/>
                    <p:nvPr/>
                  </p:nvSpPr>
                  <p:spPr>
                    <a:xfrm>
                      <a:off x="-1517" y="579200"/>
                      <a:ext cx="1469955" cy="292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chemeClr val="dk1"/>
                          </a:solidFill>
                          <a:latin typeface="Arial" panose="020B0604020202020204"/>
                          <a:ea typeface="Arial" panose="020B0604020202020204"/>
                          <a:cs typeface="Arial" panose="020B0604020202020204"/>
                          <a:sym typeface="Arial" panose="020B0604020202020204"/>
                        </a:rPr>
                        <a:t>DECLARE</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143" name="Google Shape;3143;p332"/>
                  <p:cNvGrpSpPr/>
                  <p:nvPr/>
                </p:nvGrpSpPr>
                <p:grpSpPr>
                  <a:xfrm>
                    <a:off x="3215680" y="476672"/>
                    <a:ext cx="3364464" cy="504056"/>
                    <a:chOff x="4001955" y="476672"/>
                    <a:chExt cx="3364464" cy="504056"/>
                  </a:xfrm>
                </p:grpSpPr>
                <p:grpSp>
                  <p:nvGrpSpPr>
                    <p:cNvPr id="3144" name="Google Shape;3144;p332"/>
                    <p:cNvGrpSpPr/>
                    <p:nvPr/>
                  </p:nvGrpSpPr>
                  <p:grpSpPr>
                    <a:xfrm>
                      <a:off x="4001955" y="476672"/>
                      <a:ext cx="2003296" cy="504056"/>
                      <a:chOff x="288049" y="476672"/>
                      <a:chExt cx="2003296" cy="504056"/>
                    </a:xfrm>
                  </p:grpSpPr>
                  <p:sp>
                    <p:nvSpPr>
                      <p:cNvPr id="3145" name="Google Shape;3145;p332"/>
                      <p:cNvSpPr/>
                      <p:nvPr/>
                    </p:nvSpPr>
                    <p:spPr>
                      <a:xfrm>
                        <a:off x="288049" y="476672"/>
                        <a:ext cx="1630925"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46" name="Google Shape;3146;p332"/>
                      <p:cNvSpPr/>
                      <p:nvPr/>
                    </p:nvSpPr>
                    <p:spPr>
                      <a:xfrm>
                        <a:off x="2003313"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47" name="Google Shape;3147;p332"/>
                      <p:cNvSpPr txBox="1"/>
                      <p:nvPr/>
                    </p:nvSpPr>
                    <p:spPr>
                      <a:xfrm>
                        <a:off x="598461" y="579200"/>
                        <a:ext cx="985599" cy="292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chemeClr val="dk1"/>
                            </a:solidFill>
                            <a:latin typeface="Arial" panose="020B0604020202020204"/>
                            <a:ea typeface="Arial" panose="020B0604020202020204"/>
                            <a:cs typeface="Arial" panose="020B0604020202020204"/>
                            <a:sym typeface="Arial" panose="020B0604020202020204"/>
                          </a:rPr>
                          <a:t>OPEN</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3148" name="Google Shape;3148;p332"/>
                    <p:cNvGrpSpPr/>
                    <p:nvPr/>
                  </p:nvGrpSpPr>
                  <p:grpSpPr>
                    <a:xfrm>
                      <a:off x="6077741" y="476672"/>
                      <a:ext cx="1288678" cy="504056"/>
                      <a:chOff x="119336" y="476672"/>
                      <a:chExt cx="1288678" cy="504056"/>
                    </a:xfrm>
                  </p:grpSpPr>
                  <p:sp>
                    <p:nvSpPr>
                      <p:cNvPr id="3149" name="Google Shape;3149;p332"/>
                      <p:cNvSpPr/>
                      <p:nvPr/>
                    </p:nvSpPr>
                    <p:spPr>
                      <a:xfrm>
                        <a:off x="119336" y="476672"/>
                        <a:ext cx="1288678"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50" name="Google Shape;3150;p332"/>
                      <p:cNvSpPr txBox="1"/>
                      <p:nvPr/>
                    </p:nvSpPr>
                    <p:spPr>
                      <a:xfrm>
                        <a:off x="269121" y="579200"/>
                        <a:ext cx="1048459" cy="292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chemeClr val="dk1"/>
                            </a:solidFill>
                            <a:latin typeface="Arial" panose="020B0604020202020204"/>
                            <a:ea typeface="Arial" panose="020B0604020202020204"/>
                            <a:cs typeface="Arial" panose="020B0604020202020204"/>
                            <a:sym typeface="Arial" panose="020B0604020202020204"/>
                          </a:rPr>
                          <a:t>FETCH</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grpSp>
              <p:sp>
                <p:nvSpPr>
                  <p:cNvPr id="3151" name="Google Shape;3151;p332"/>
                  <p:cNvSpPr/>
                  <p:nvPr/>
                </p:nvSpPr>
                <p:spPr>
                  <a:xfrm>
                    <a:off x="6674184" y="559756"/>
                    <a:ext cx="288032"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nvGrpSpPr>
                  <p:cNvPr id="3152" name="Google Shape;3152;p332"/>
                  <p:cNvGrpSpPr/>
                  <p:nvPr/>
                </p:nvGrpSpPr>
                <p:grpSpPr>
                  <a:xfrm>
                    <a:off x="9393646" y="466218"/>
                    <a:ext cx="1330988" cy="504056"/>
                    <a:chOff x="1265910" y="-654489"/>
                    <a:chExt cx="1330988" cy="504056"/>
                  </a:xfrm>
                </p:grpSpPr>
                <p:sp>
                  <p:nvSpPr>
                    <p:cNvPr id="3153" name="Google Shape;3153;p332"/>
                    <p:cNvSpPr/>
                    <p:nvPr/>
                  </p:nvSpPr>
                  <p:spPr>
                    <a:xfrm>
                      <a:off x="1265910" y="-654489"/>
                      <a:ext cx="1330988" cy="504056"/>
                    </a:xfrm>
                    <a:prstGeom prst="rect">
                      <a:avLst/>
                    </a:prstGeom>
                    <a:solidFill>
                      <a:schemeClr val="lt1"/>
                    </a:solidFill>
                    <a:ln w="28575"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54" name="Google Shape;3154;p332"/>
                    <p:cNvSpPr txBox="1"/>
                    <p:nvPr/>
                  </p:nvSpPr>
                  <p:spPr>
                    <a:xfrm>
                      <a:off x="1402325" y="-562879"/>
                      <a:ext cx="1030835" cy="292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chemeClr val="dk1"/>
                          </a:solidFill>
                          <a:latin typeface="Arial" panose="020B0604020202020204"/>
                          <a:ea typeface="Arial" panose="020B0604020202020204"/>
                          <a:cs typeface="Arial" panose="020B0604020202020204"/>
                          <a:sym typeface="Arial" panose="020B0604020202020204"/>
                        </a:rPr>
                        <a:t>CLOSE</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3155" name="Google Shape;3155;p332"/>
                  <p:cNvSpPr/>
                  <p:nvPr/>
                </p:nvSpPr>
                <p:spPr>
                  <a:xfrm>
                    <a:off x="8695749" y="559756"/>
                    <a:ext cx="629689" cy="360040"/>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grpSp>
            <p:grpSp>
              <p:nvGrpSpPr>
                <p:cNvPr id="3156" name="Google Shape;3156;p332"/>
                <p:cNvGrpSpPr/>
                <p:nvPr/>
              </p:nvGrpSpPr>
              <p:grpSpPr>
                <a:xfrm>
                  <a:off x="6312024" y="792000"/>
                  <a:ext cx="1680360" cy="762000"/>
                  <a:chOff x="10351369" y="764789"/>
                  <a:chExt cx="1680360" cy="732941"/>
                </a:xfrm>
              </p:grpSpPr>
              <p:sp>
                <p:nvSpPr>
                  <p:cNvPr id="3157" name="Google Shape;3157;p332"/>
                  <p:cNvSpPr/>
                  <p:nvPr/>
                </p:nvSpPr>
                <p:spPr>
                  <a:xfrm>
                    <a:off x="10351369" y="764789"/>
                    <a:ext cx="1680360" cy="732941"/>
                  </a:xfrm>
                  <a:prstGeom prst="diamond">
                    <a:avLst/>
                  </a:prstGeom>
                  <a:solidFill>
                    <a:schemeClr val="lt1"/>
                  </a:solidFill>
                  <a:ln w="25400" cap="flat" cmpd="sng">
                    <a:solidFill>
                      <a:srgbClr val="2658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58" name="Google Shape;3158;p332"/>
                  <p:cNvSpPr txBox="1"/>
                  <p:nvPr/>
                </p:nvSpPr>
                <p:spPr>
                  <a:xfrm>
                    <a:off x="10705233" y="944791"/>
                    <a:ext cx="10695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chemeClr val="dk1"/>
                        </a:solidFill>
                        <a:latin typeface="Arial" panose="020B0604020202020204"/>
                        <a:ea typeface="Arial" panose="020B0604020202020204"/>
                        <a:cs typeface="Arial" panose="020B0604020202020204"/>
                        <a:sym typeface="Arial" panose="020B0604020202020204"/>
                      </a:rPr>
                      <a:t>EMPTY</a:t>
                    </a:r>
                    <a:endParaRPr sz="2000">
                      <a:solidFill>
                        <a:schemeClr val="dk1"/>
                      </a:solidFill>
                      <a:latin typeface="Arial" panose="020B0604020202020204"/>
                      <a:ea typeface="Arial" panose="020B0604020202020204"/>
                      <a:cs typeface="Arial" panose="020B0604020202020204"/>
                      <a:sym typeface="Arial" panose="020B0604020202020204"/>
                    </a:endParaRPr>
                  </a:p>
                </p:txBody>
              </p:sp>
            </p:grpSp>
          </p:grpSp>
          <p:grpSp>
            <p:nvGrpSpPr>
              <p:cNvPr id="3159" name="Google Shape;3159;p332"/>
              <p:cNvGrpSpPr/>
              <p:nvPr/>
            </p:nvGrpSpPr>
            <p:grpSpPr>
              <a:xfrm>
                <a:off x="7420922" y="628939"/>
                <a:ext cx="492032" cy="644984"/>
                <a:chOff x="7420922" y="764705"/>
                <a:chExt cx="492032" cy="520445"/>
              </a:xfrm>
            </p:grpSpPr>
            <p:sp>
              <p:nvSpPr>
                <p:cNvPr id="3160" name="Google Shape;3160;p332"/>
                <p:cNvSpPr/>
                <p:nvPr/>
              </p:nvSpPr>
              <p:spPr>
                <a:xfrm rot="-5400000">
                  <a:off x="7416834" y="768793"/>
                  <a:ext cx="500209" cy="492032"/>
                </a:xfrm>
                <a:prstGeom prst="rightArrow">
                  <a:avLst>
                    <a:gd name="adj1" fmla="val 50000"/>
                    <a:gd name="adj2" fmla="val 50000"/>
                  </a:avLst>
                </a:prstGeom>
                <a:solidFill>
                  <a:srgbClr val="FFFF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3161" name="Google Shape;3161;p332"/>
                <p:cNvSpPr txBox="1"/>
                <p:nvPr/>
              </p:nvSpPr>
              <p:spPr>
                <a:xfrm>
                  <a:off x="7521159" y="862958"/>
                  <a:ext cx="244674" cy="4221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1" i="0">
                      <a:solidFill>
                        <a:schemeClr val="dk1"/>
                      </a:solidFill>
                      <a:latin typeface="Arial" panose="020B0604020202020204"/>
                      <a:ea typeface="Arial" panose="020B0604020202020204"/>
                      <a:cs typeface="Arial" panose="020B0604020202020204"/>
                      <a:sym typeface="Arial" panose="020B0604020202020204"/>
                    </a:rPr>
                    <a:t>N</a:t>
                  </a:r>
                  <a:endParaRPr lang="en-IN" sz="1400" b="1" i="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400" b="1">
                      <a:solidFill>
                        <a:schemeClr val="dk1"/>
                      </a:solidFill>
                      <a:latin typeface="Arial" panose="020B0604020202020204"/>
                      <a:ea typeface="Arial" panose="020B0604020202020204"/>
                      <a:cs typeface="Arial" panose="020B0604020202020204"/>
                      <a:sym typeface="Arial" panose="020B0604020202020204"/>
                    </a:rPr>
                    <a:t>O</a:t>
                  </a:r>
                  <a:endParaRPr sz="1800" b="1">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3162" name="Google Shape;3162;p332"/>
              <p:cNvSpPr txBox="1"/>
              <p:nvPr/>
            </p:nvSpPr>
            <p:spPr>
              <a:xfrm>
                <a:off x="8617720" y="1533260"/>
                <a:ext cx="66477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1" i="0">
                    <a:solidFill>
                      <a:schemeClr val="dk1"/>
                    </a:solidFill>
                    <a:latin typeface="Arial" panose="020B0604020202020204"/>
                    <a:ea typeface="Arial" panose="020B0604020202020204"/>
                    <a:cs typeface="Arial" panose="020B0604020202020204"/>
                    <a:sym typeface="Arial" panose="020B0604020202020204"/>
                  </a:rPr>
                  <a:t>YES</a:t>
                </a:r>
                <a:endParaRPr sz="1800" b="1">
                  <a:solidFill>
                    <a:schemeClr val="dk1"/>
                  </a:solidFill>
                  <a:latin typeface="Arial" panose="020B0604020202020204"/>
                  <a:ea typeface="Arial" panose="020B0604020202020204"/>
                  <a:cs typeface="Arial" panose="020B0604020202020204"/>
                  <a:sym typeface="Arial" panose="020B0604020202020204"/>
                </a:endParaRPr>
              </a:p>
            </p:txBody>
          </p:sp>
        </p:grpSp>
        <p:cxnSp>
          <p:nvCxnSpPr>
            <p:cNvPr id="3163" name="Google Shape;3163;p332"/>
            <p:cNvCxnSpPr/>
            <p:nvPr/>
          </p:nvCxnSpPr>
          <p:spPr>
            <a:xfrm rot="5400000" flipH="1">
              <a:off x="6124114" y="-895953"/>
              <a:ext cx="197532" cy="2892630"/>
            </a:xfrm>
            <a:prstGeom prst="bentConnector2">
              <a:avLst/>
            </a:prstGeom>
            <a:noFill/>
            <a:ln w="19050" cap="flat" cmpd="sng">
              <a:solidFill>
                <a:srgbClr val="2658E6"/>
              </a:solidFill>
              <a:prstDash val="solid"/>
              <a:round/>
              <a:headEnd type="none" w="sm" len="sm"/>
              <a:tailEnd type="none" w="sm" len="sm"/>
            </a:ln>
          </p:spPr>
        </p:cxnSp>
        <p:cxnSp>
          <p:nvCxnSpPr>
            <p:cNvPr id="3164" name="Google Shape;3164;p332"/>
            <p:cNvCxnSpPr/>
            <p:nvPr/>
          </p:nvCxnSpPr>
          <p:spPr>
            <a:xfrm>
              <a:off x="4764845" y="440568"/>
              <a:ext cx="0" cy="925874"/>
            </a:xfrm>
            <a:prstGeom prst="straightConnector1">
              <a:avLst/>
            </a:prstGeom>
            <a:noFill/>
            <a:ln w="19050" cap="flat" cmpd="sng">
              <a:solidFill>
                <a:srgbClr val="2658E6"/>
              </a:solidFill>
              <a:prstDash val="solid"/>
              <a:round/>
              <a:headEnd type="none" w="sm" len="sm"/>
              <a:tailEnd type="triangle" w="med" len="med"/>
            </a:ln>
          </p:spPr>
        </p:cxnSp>
      </p:grpSp>
      <p:sp>
        <p:nvSpPr>
          <p:cNvPr id="3165" name="Google Shape;3165;p332"/>
          <p:cNvSpPr txBox="1"/>
          <p:nvPr/>
        </p:nvSpPr>
        <p:spPr>
          <a:xfrm>
            <a:off x="479377" y="3034209"/>
            <a:ext cx="1148452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rgbClr val="000000"/>
                </a:solidFill>
                <a:latin typeface="Palatino Linotype" panose="02040502050505030304"/>
                <a:ea typeface="Palatino Linotype" panose="02040502050505030304"/>
                <a:cs typeface="Palatino Linotype" panose="02040502050505030304"/>
                <a:sym typeface="Palatino Linotype" panose="02040502050505030304"/>
              </a:rPr>
              <a:t>A cursor allows you to </a:t>
            </a:r>
            <a:r>
              <a:rPr lang="en-IN" sz="2000" b="0" i="0" u="none" strike="noStrike">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iterate </a:t>
            </a:r>
            <a:r>
              <a:rPr lang="en-IN" sz="2000" b="0" i="0">
                <a:solidFill>
                  <a:srgbClr val="000000"/>
                </a:solidFill>
                <a:latin typeface="Palatino Linotype" panose="02040502050505030304"/>
                <a:ea typeface="Palatino Linotype" panose="02040502050505030304"/>
                <a:cs typeface="Palatino Linotype" panose="02040502050505030304"/>
                <a:sym typeface="Palatino Linotype" panose="02040502050505030304"/>
              </a:rPr>
              <a:t>a set of rows returned by a query and process each row individually.</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166" name="Google Shape;3166;p332"/>
          <p:cNvSpPr txBox="1"/>
          <p:nvPr/>
        </p:nvSpPr>
        <p:spPr>
          <a:xfrm>
            <a:off x="647718" y="3573016"/>
            <a:ext cx="10884138"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6C86"/>
              </a:buClr>
              <a:buSzPts val="1800"/>
              <a:buFont typeface="Arial" panose="020B0604020202020204"/>
              <a:buChar char="•"/>
            </a:pPr>
            <a:r>
              <a:rPr lang="en-IN" sz="1800">
                <a:solidFill>
                  <a:srgbClr val="006C86"/>
                </a:solidFill>
                <a:latin typeface="Arial" panose="020B0604020202020204"/>
                <a:ea typeface="Arial" panose="020B0604020202020204"/>
                <a:cs typeface="Arial" panose="020B0604020202020204"/>
                <a:sym typeface="Arial" panose="020B0604020202020204"/>
              </a:rPr>
              <a:t>Read only: </a:t>
            </a:r>
            <a:r>
              <a:rPr lang="en-IN" sz="1800">
                <a:solidFill>
                  <a:schemeClr val="dk1"/>
                </a:solidFill>
                <a:latin typeface="Arial" panose="020B0604020202020204"/>
                <a:ea typeface="Arial" panose="020B0604020202020204"/>
                <a:cs typeface="Arial" panose="020B0604020202020204"/>
                <a:sym typeface="Arial" panose="020B0604020202020204"/>
              </a:rPr>
              <a:t>Not updatable.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6C86"/>
              </a:buClr>
              <a:buSzPts val="1800"/>
              <a:buFont typeface="Arial" panose="020B0604020202020204"/>
              <a:buChar char="•"/>
            </a:pPr>
            <a:r>
              <a:rPr lang="en-IN" sz="1800">
                <a:solidFill>
                  <a:srgbClr val="006C86"/>
                </a:solidFill>
                <a:latin typeface="Arial" panose="020B0604020202020204"/>
                <a:ea typeface="Arial" panose="020B0604020202020204"/>
                <a:cs typeface="Arial" panose="020B0604020202020204"/>
                <a:sym typeface="Arial" panose="020B0604020202020204"/>
              </a:rPr>
              <a:t>Nonscrollable:</a:t>
            </a:r>
            <a:r>
              <a:rPr lang="en-IN" sz="1800">
                <a:solidFill>
                  <a:schemeClr val="dk1"/>
                </a:solidFill>
                <a:latin typeface="Arial" panose="020B0604020202020204"/>
                <a:ea typeface="Arial" panose="020B0604020202020204"/>
                <a:cs typeface="Arial" panose="020B0604020202020204"/>
                <a:sym typeface="Arial" panose="020B0604020202020204"/>
              </a:rPr>
              <a:t> Can be traversed only in one direction and cannot skip rows.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6C86"/>
              </a:buClr>
              <a:buSzPts val="1800"/>
              <a:buFont typeface="Arial" panose="020B0604020202020204"/>
              <a:buChar char="•"/>
            </a:pPr>
            <a:r>
              <a:rPr lang="en-IN" sz="1800">
                <a:solidFill>
                  <a:srgbClr val="006C86"/>
                </a:solidFill>
                <a:latin typeface="Arial" panose="020B0604020202020204"/>
                <a:ea typeface="Arial" panose="020B0604020202020204"/>
                <a:cs typeface="Arial" panose="020B0604020202020204"/>
                <a:sym typeface="Arial" panose="020B0604020202020204"/>
              </a:rPr>
              <a:t>Asensitive:</a:t>
            </a:r>
            <a:r>
              <a:rPr lang="en-IN" sz="1800">
                <a:solidFill>
                  <a:schemeClr val="dk1"/>
                </a:solidFill>
                <a:latin typeface="Arial" panose="020B0604020202020204"/>
                <a:ea typeface="Arial" panose="020B0604020202020204"/>
                <a:cs typeface="Arial" panose="020B0604020202020204"/>
                <a:sym typeface="Arial" panose="020B0604020202020204"/>
              </a:rPr>
              <a:t> there are two kinds of cursors: asensitive cursor and insensitive cursor. An asensitive cursor points to the actual data, whereas an insensitive cursor uses a temporary copy of the data. </a:t>
            </a:r>
            <a:r>
              <a:rPr lang="en-IN" sz="1800" b="0" i="0">
                <a:solidFill>
                  <a:srgbClr val="000000"/>
                </a:solidFill>
                <a:latin typeface="Arial" panose="020B0604020202020204"/>
                <a:ea typeface="Arial" panose="020B0604020202020204"/>
                <a:cs typeface="Arial" panose="020B0604020202020204"/>
                <a:sym typeface="Arial" panose="020B0604020202020204"/>
              </a:rPr>
              <a:t>MySQL cursor is asensitive.</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167" name="Google Shape;3167;p332"/>
          <p:cNvSpPr txBox="1"/>
          <p:nvPr/>
        </p:nvSpPr>
        <p:spPr>
          <a:xfrm>
            <a:off x="20587" y="153889"/>
            <a:ext cx="5571357"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222222"/>
              </a:buClr>
              <a:buSzPts val="1800"/>
              <a:buFont typeface="Arial" panose="020B0604020202020204"/>
              <a:buChar char="•"/>
            </a:pPr>
            <a:r>
              <a:rPr lang="en-IN" sz="1800" b="0" i="0">
                <a:solidFill>
                  <a:srgbClr val="222222"/>
                </a:solidFill>
                <a:latin typeface="Arial" panose="020B0604020202020204"/>
                <a:ea typeface="Arial" panose="020B0604020202020204"/>
                <a:cs typeface="Arial" panose="020B0604020202020204"/>
                <a:sym typeface="Arial" panose="020B0604020202020204"/>
              </a:rPr>
              <a:t>A </a:t>
            </a:r>
            <a:r>
              <a:rPr lang="en-IN" sz="1800" b="1" i="0">
                <a:solidFill>
                  <a:srgbClr val="222222"/>
                </a:solidFill>
                <a:latin typeface="Arial" panose="020B0604020202020204"/>
                <a:ea typeface="Arial" panose="020B0604020202020204"/>
                <a:cs typeface="Arial" panose="020B0604020202020204"/>
                <a:sym typeface="Arial" panose="020B0604020202020204"/>
              </a:rPr>
              <a:t>cursor</a:t>
            </a:r>
            <a:r>
              <a:rPr lang="en-IN" sz="1800" b="0" i="0">
                <a:solidFill>
                  <a:srgbClr val="222222"/>
                </a:solidFill>
                <a:latin typeface="Arial" panose="020B0604020202020204"/>
                <a:ea typeface="Arial" panose="020B0604020202020204"/>
                <a:cs typeface="Arial" panose="020B0604020202020204"/>
                <a:sym typeface="Arial" panose="020B0604020202020204"/>
              </a:rPr>
              <a:t> is a temporary work area created in the system memory when a SQL statement is executed.</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3171" name="Shape 3171"/>
        <p:cNvGrpSpPr/>
        <p:nvPr/>
      </p:nvGrpSpPr>
      <p:grpSpPr>
        <a:xfrm>
          <a:off x="0" y="0"/>
          <a:ext cx="0" cy="0"/>
          <a:chOff x="0" y="0"/>
          <a:chExt cx="0" cy="0"/>
        </a:xfrm>
      </p:grpSpPr>
      <p:sp>
        <p:nvSpPr>
          <p:cNvPr id="3172" name="Google Shape;3172;p33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cursor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173" name="Google Shape;3173;p333"/>
          <p:cNvSpPr/>
          <p:nvPr/>
        </p:nvSpPr>
        <p:spPr>
          <a:xfrm>
            <a:off x="262558" y="620688"/>
            <a:ext cx="11593288" cy="56630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STEPS:</a:t>
            </a:r>
            <a:endParaRPr lang="en-IN" sz="24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77AA"/>
              </a:buClr>
              <a:buSzPts val="2000"/>
              <a:buFont typeface="Arial" panose="020B0604020202020204"/>
              <a:buChar char="•"/>
            </a:pPr>
            <a:r>
              <a:rPr lang="en-IN" sz="2000">
                <a:solidFill>
                  <a:srgbClr val="0077AA"/>
                </a:solidFill>
                <a:latin typeface="Arial" panose="020B0604020202020204"/>
                <a:ea typeface="Arial" panose="020B0604020202020204"/>
                <a:cs typeface="Arial" panose="020B0604020202020204"/>
                <a:sym typeface="Arial" panose="020B0604020202020204"/>
              </a:rPr>
              <a:t>DECLARE cursor_name CURSOR FOR select_statement</a:t>
            </a:r>
            <a:endParaRPr sz="1800">
              <a:solidFill>
                <a:srgbClr val="0077AA"/>
              </a:solidFill>
              <a:latin typeface="Arial" panose="020B0604020202020204"/>
              <a:ea typeface="Arial" panose="020B0604020202020204"/>
              <a:cs typeface="Arial" panose="020B0604020202020204"/>
              <a:sym typeface="Arial" panose="020B0604020202020204"/>
            </a:endParaRPr>
          </a:p>
          <a:p>
            <a:pPr marL="262255" marR="0" lvl="0" indent="0" algn="l" rtl="0">
              <a:spcBef>
                <a:spcPts val="0"/>
              </a:spcBef>
              <a:spcAft>
                <a:spcPts val="0"/>
              </a:spcAft>
              <a:buNone/>
            </a:pPr>
            <a:endParaRPr sz="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endParaRPr sz="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This statement declares a cursor and associates it with a SELECT statement that retrieves the rows to be traversed by the cursor.</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endParaRPr sz="800">
              <a:solidFill>
                <a:srgbClr val="0077AA"/>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endParaRPr sz="800">
              <a:solidFill>
                <a:srgbClr val="0077AA"/>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77AA"/>
              </a:buClr>
              <a:buSzPts val="2000"/>
              <a:buFont typeface="Arial" panose="020B0604020202020204"/>
              <a:buChar char="•"/>
            </a:pPr>
            <a:r>
              <a:rPr lang="en-IN" sz="2000">
                <a:solidFill>
                  <a:srgbClr val="0077AA"/>
                </a:solidFill>
                <a:latin typeface="Arial" panose="020B0604020202020204"/>
                <a:ea typeface="Arial" panose="020B0604020202020204"/>
                <a:cs typeface="Arial" panose="020B0604020202020204"/>
                <a:sym typeface="Arial" panose="020B0604020202020204"/>
              </a:rPr>
              <a:t>OPEN cursor_name</a:t>
            </a:r>
            <a:endParaRPr sz="1800">
              <a:solidFill>
                <a:srgbClr val="0077AA"/>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This statement opens a previously declared cursor.</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endParaRPr sz="800">
              <a:solidFill>
                <a:srgbClr val="0077AA"/>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endParaRPr sz="800">
              <a:solidFill>
                <a:srgbClr val="0077AA"/>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77AA"/>
              </a:buClr>
              <a:buSzPts val="2000"/>
              <a:buFont typeface="Arial" panose="020B0604020202020204"/>
              <a:buChar char="•"/>
            </a:pPr>
            <a:r>
              <a:rPr lang="en-IN" sz="2000">
                <a:solidFill>
                  <a:srgbClr val="0077AA"/>
                </a:solidFill>
                <a:latin typeface="Arial" panose="020B0604020202020204"/>
                <a:ea typeface="Arial" panose="020B0604020202020204"/>
                <a:cs typeface="Arial" panose="020B0604020202020204"/>
                <a:sym typeface="Arial" panose="020B0604020202020204"/>
              </a:rPr>
              <a:t>FETCH [[NEXT] FROM] cursor_name INTO var_name [, var_name] </a:t>
            </a:r>
            <a:r>
              <a:rPr lang="en-IN" sz="2000">
                <a:solidFill>
                  <a:srgbClr val="7F7F7F"/>
                </a:solidFill>
                <a:latin typeface="Arial" panose="020B0604020202020204"/>
                <a:ea typeface="Arial" panose="020B0604020202020204"/>
                <a:cs typeface="Arial" panose="020B0604020202020204"/>
                <a:sym typeface="Arial" panose="020B0604020202020204"/>
              </a:rPr>
              <a:t>. . .</a:t>
            </a:r>
            <a:endParaRPr sz="1800">
              <a:solidFill>
                <a:srgbClr val="7F7F7F"/>
              </a:solidFill>
              <a:latin typeface="Arial" panose="020B0604020202020204"/>
              <a:ea typeface="Arial" panose="020B0604020202020204"/>
              <a:cs typeface="Arial" panose="020B0604020202020204"/>
              <a:sym typeface="Arial" panose="020B0604020202020204"/>
            </a:endParaRPr>
          </a:p>
          <a:p>
            <a:pPr marL="285750" marR="0" lvl="0" indent="-260350" algn="l" rtl="0">
              <a:spcBef>
                <a:spcPts val="0"/>
              </a:spcBef>
              <a:spcAft>
                <a:spcPts val="0"/>
              </a:spcAft>
              <a:buClr>
                <a:schemeClr val="dk1"/>
              </a:buClr>
              <a:buSzPts val="400"/>
              <a:buFont typeface="Arial" panose="020B0604020202020204"/>
              <a:buNone/>
            </a:pPr>
            <a:endParaRPr sz="400">
              <a:solidFill>
                <a:srgbClr val="0077AA"/>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If no more rows are available, a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No Data condition</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77AA"/>
              </a:buClr>
              <a:buSzPts val="2000"/>
              <a:buFont typeface="Arial" panose="020B0604020202020204"/>
              <a:buChar char="•"/>
            </a:pPr>
            <a:r>
              <a:rPr lang="en-IN" sz="2000">
                <a:solidFill>
                  <a:srgbClr val="0077AA"/>
                </a:solidFill>
                <a:latin typeface="Arial" panose="020B0604020202020204"/>
                <a:ea typeface="Arial" panose="020B0604020202020204"/>
                <a:cs typeface="Arial" panose="020B0604020202020204"/>
                <a:sym typeface="Arial" panose="020B0604020202020204"/>
              </a:rPr>
              <a:t>CLOSE cursor_name</a:t>
            </a:r>
            <a:endParaRPr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62255"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This statement closes a previously opened cursor.</a:t>
            </a:r>
            <a:endParaRPr sz="1800">
              <a:solidFill>
                <a:schemeClr val="lt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3177" name="Shape 3177"/>
        <p:cNvGrpSpPr/>
        <p:nvPr/>
      </p:nvGrpSpPr>
      <p:grpSpPr>
        <a:xfrm>
          <a:off x="0" y="0"/>
          <a:ext cx="0" cy="0"/>
          <a:chOff x="0" y="0"/>
          <a:chExt cx="0" cy="0"/>
        </a:xfrm>
      </p:grpSpPr>
      <p:sp>
        <p:nvSpPr>
          <p:cNvPr id="3178" name="Google Shape;3178;p334"/>
          <p:cNvSpPr/>
          <p:nvPr/>
        </p:nvSpPr>
        <p:spPr>
          <a:xfrm>
            <a:off x="263352" y="711472"/>
            <a:ext cx="116652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Q1. Using cursor get all student details.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179" name="Google Shape;3179;p334"/>
          <p:cNvSpPr/>
          <p:nvPr/>
        </p:nvSpPr>
        <p:spPr>
          <a:xfrm>
            <a:off x="551384" y="1173619"/>
            <a:ext cx="11377264"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 IF EXISTS </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getAllStudent;</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getAllStudent()</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declare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v_ID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declare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v_namefirst, v_namelast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(45);</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declare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v_dob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DATE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declare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v_emailID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(128);</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c1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CURSOR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FOR SELECT </a:t>
            </a:r>
            <a:r>
              <a:rPr lang="en-IN" sz="1800">
                <a:solidFill>
                  <a:srgbClr val="A67F59"/>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FROM student;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a:t>
            </a:r>
            <a:r>
              <a:rPr lang="en-IN" sz="1800">
                <a:solidFill>
                  <a:srgbClr val="F63122"/>
                </a:solidFill>
                <a:latin typeface="Quattrocento Sans" panose="020B0502050000020003"/>
                <a:ea typeface="Quattrocento Sans" panose="020B0502050000020003"/>
                <a:cs typeface="Quattrocento Sans" panose="020B0502050000020003"/>
                <a:sym typeface="Quattrocento Sans" panose="020B0502050000020003"/>
              </a:rPr>
              <a:t>EXIT HANDLER FOR NOT FOUND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SELECT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"No more student found"</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OPEN</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lbl: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loop</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FETCH</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c1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INTO</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v_ID, v_namefirst, v_namelast, v_dob, v_emailID;</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SELECT</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v_ID, v_namefirst, v_namelast, v_dob, v_emailID;</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loop</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lbl;</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CLOSE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80" name="Google Shape;3180;p33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cursor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3184" name="Shape 3184"/>
        <p:cNvGrpSpPr/>
        <p:nvPr/>
      </p:nvGrpSpPr>
      <p:grpSpPr>
        <a:xfrm>
          <a:off x="0" y="0"/>
          <a:ext cx="0" cy="0"/>
          <a:chOff x="0" y="0"/>
          <a:chExt cx="0" cy="0"/>
        </a:xfrm>
      </p:grpSpPr>
      <p:sp>
        <p:nvSpPr>
          <p:cNvPr id="3185" name="Google Shape;3185;p335"/>
          <p:cNvSpPr/>
          <p:nvPr/>
        </p:nvSpPr>
        <p:spPr>
          <a:xfrm>
            <a:off x="119336" y="483051"/>
            <a:ext cx="11953328" cy="618630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procedurename(_custID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b1:</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(SELECT true FROM customer WHERE custid = _custID)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b2: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_ordID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_orderdate, _shipdate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DATETIME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_status, _commplan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(45);</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_total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FLOAT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(8,2);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c1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CURSOR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for SELECT ordID, orderdate, commplan, shipdate, status, total FROM ord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WHERE custid = _custID;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OPEN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lbl:</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loop</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FETCH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INTO</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_ordID, _orderdate, _commplan, _shipdate, _status, _total;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_ordid, _orderdate, _commplan, _shipdate, _status, _total;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loop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CLOSE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b2;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b1 $$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86" name="Google Shape;3186;p33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cursor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3190" name="Shape 3190"/>
        <p:cNvGrpSpPr/>
        <p:nvPr/>
      </p:nvGrpSpPr>
      <p:grpSpPr>
        <a:xfrm>
          <a:off x="0" y="0"/>
          <a:ext cx="0" cy="0"/>
          <a:chOff x="0" y="0"/>
          <a:chExt cx="0" cy="0"/>
        </a:xfrm>
      </p:grpSpPr>
      <p:sp>
        <p:nvSpPr>
          <p:cNvPr id="3191" name="Google Shape;3191;p336"/>
          <p:cNvSpPr/>
          <p:nvPr/>
        </p:nvSpPr>
        <p:spPr>
          <a:xfrm>
            <a:off x="119336" y="278060"/>
            <a:ext cx="11953328" cy="646330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procedurename(_custID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_status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(45))</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b1: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(SELECT true FROM customer WHERE custid= _custID)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 FROM customer WHERE custid= _custID;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b2: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_ordID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_orderdate, _shipdate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DATETIME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_commplan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(45);</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_total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FLOAT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(8,2);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c1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CURSOR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for SELECT ordID, orderdate, commplan, shipdate, total   FROM ord WHERE custid =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_custID  and status= _status;</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OPEN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lbl:</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loop</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FETCH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INTO</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_ordID, _orderdate, _commplan, _shipdate, _total;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_ordID, _orderdate, _commplan, _shipdate, _status _total;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loop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CLOSE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b2;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b1 $$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192" name="Google Shape;3192;p33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cursor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3197" name="Shape 3197"/>
        <p:cNvGrpSpPr/>
        <p:nvPr/>
      </p:nvGrpSpPr>
      <p:grpSpPr>
        <a:xfrm>
          <a:off x="0" y="0"/>
          <a:ext cx="0" cy="0"/>
          <a:chOff x="0" y="0"/>
          <a:chExt cx="0" cy="0"/>
        </a:xfrm>
      </p:grpSpPr>
      <p:sp>
        <p:nvSpPr>
          <p:cNvPr id="3198" name="Google Shape;3198;p337"/>
          <p:cNvSpPr/>
          <p:nvPr/>
        </p:nvSpPr>
        <p:spPr>
          <a:xfrm>
            <a:off x="0" y="523221"/>
            <a:ext cx="96490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Q2 Write a program to enter studentID and using cursor get his student qualification details.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199" name="Google Shape;3199;p337"/>
          <p:cNvSpPr/>
          <p:nvPr/>
        </p:nvSpPr>
        <p:spPr>
          <a:xfrm>
            <a:off x="795" y="908721"/>
            <a:ext cx="12190412" cy="60631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 </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if EXISTS getStudentQualification;</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getStudentQualification(v_ID </a:t>
            </a:r>
            <a:r>
              <a:rPr lang="en-IN" sz="16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b1:</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6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SELECT</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ID into x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FROM</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student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WHERE</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ID = v_ID;</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if x is null then </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SELECT "Student not found....";</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else</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b="1">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b2: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declare v_name, v_college, v_university </a:t>
            </a:r>
            <a:r>
              <a:rPr lang="en-IN" sz="16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(128);</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declare v_marks </a:t>
            </a:r>
            <a:r>
              <a:rPr lang="en-IN" sz="16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(45);</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declare v_year </a:t>
            </a:r>
            <a:r>
              <a:rPr lang="en-IN" sz="16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declare c1 </a:t>
            </a:r>
            <a:r>
              <a:rPr lang="en-IN" sz="16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CURSOR</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for SELECT name, college, university, marks, year FROM student_qualifications where studentID = x;</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declare </a:t>
            </a:r>
            <a:r>
              <a:rPr lang="en-IN" sz="1600">
                <a:solidFill>
                  <a:srgbClr val="F63122"/>
                </a:solidFill>
                <a:latin typeface="Quattrocento Sans" panose="020B0502050000020003"/>
                <a:ea typeface="Quattrocento Sans" panose="020B0502050000020003"/>
                <a:cs typeface="Quattrocento Sans" panose="020B0502050000020003"/>
                <a:sym typeface="Quattrocento Sans" panose="020B0502050000020003"/>
              </a:rPr>
              <a:t>EXIT HANDLER FOR NOT FOUND </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SELECT </a:t>
            </a:r>
            <a:r>
              <a:rPr lang="en-IN" sz="16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"Done"</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OPEN</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lbl:</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loop</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FETCH</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c1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INTO</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v_name, v_college, v_university, v_marks, v_year;</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SELECT</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v_name, v_college, v_university, v_marks, v_year;</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loop </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lbl;</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CLOSE</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c1; </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b2;</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b1 $$</a:t>
            </a:r>
            <a:endPar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6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00" name="Google Shape;3200;p33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cursor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3204" name="Shape 3204"/>
        <p:cNvGrpSpPr/>
        <p:nvPr/>
      </p:nvGrpSpPr>
      <p:grpSpPr>
        <a:xfrm>
          <a:off x="0" y="0"/>
          <a:ext cx="0" cy="0"/>
          <a:chOff x="0" y="0"/>
          <a:chExt cx="0" cy="0"/>
        </a:xfrm>
      </p:grpSpPr>
      <p:sp>
        <p:nvSpPr>
          <p:cNvPr id="3205" name="Google Shape;3205;p33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cursor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06" name="Google Shape;3206;p338"/>
          <p:cNvSpPr/>
          <p:nvPr/>
        </p:nvSpPr>
        <p:spPr>
          <a:xfrm>
            <a:off x="623392" y="652896"/>
            <a:ext cx="10945216" cy="587853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procedurename(para1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25</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done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TINYINT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FALSE;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varempno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varename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c1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CURSOR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FOR SELECT empno, ename FROM emp WHERE job = para1;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a:t>
            </a:r>
            <a:r>
              <a:rPr lang="en-IN" sz="1800">
                <a:solidFill>
                  <a:srgbClr val="F63122"/>
                </a:solidFill>
                <a:latin typeface="Quattrocento Sans" panose="020B0502050000020003"/>
                <a:ea typeface="Quattrocento Sans" panose="020B0502050000020003"/>
                <a:cs typeface="Quattrocento Sans" panose="020B0502050000020003"/>
                <a:sym typeface="Quattrocento Sans" panose="020B0502050000020003"/>
              </a:rPr>
              <a:t>EXIT HANDLER FOR NOT FOUND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set done=true;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OPEN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lbl: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loop</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FETCH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INTO</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varempno, varename;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done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LEAVE loopLabel;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varempno as "Employee No.", varename as "Employee 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loop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CLOSE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show="0" showMasterSp="0">
  <p:cSld>
    <p:spTree>
      <p:nvGrpSpPr>
        <p:cNvPr id="3210" name="Shape 3210"/>
        <p:cNvGrpSpPr/>
        <p:nvPr/>
      </p:nvGrpSpPr>
      <p:grpSpPr>
        <a:xfrm>
          <a:off x="0" y="0"/>
          <a:ext cx="0" cy="0"/>
          <a:chOff x="0" y="0"/>
          <a:chExt cx="0" cy="0"/>
        </a:xfrm>
      </p:grpSpPr>
      <p:sp>
        <p:nvSpPr>
          <p:cNvPr id="3211" name="Google Shape;3211;p33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cursor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12" name="Google Shape;3212;p339"/>
          <p:cNvSpPr/>
          <p:nvPr/>
        </p:nvSpPr>
        <p:spPr>
          <a:xfrm>
            <a:off x="623392" y="652896"/>
            <a:ext cx="10945216" cy="48013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p, q, r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c1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CURSOR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FOR SELECT * FROM 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a:t>
            </a:r>
            <a:r>
              <a:rPr lang="en-IN" sz="1800">
                <a:solidFill>
                  <a:srgbClr val="F63122"/>
                </a:solidFill>
                <a:latin typeface="Quattrocento Sans" panose="020B0502050000020003"/>
                <a:ea typeface="Quattrocento Sans" panose="020B0502050000020003"/>
                <a:cs typeface="Quattrocento Sans" panose="020B0502050000020003"/>
                <a:sym typeface="Quattrocento Sans" panose="020B0502050000020003"/>
              </a:rPr>
              <a:t>EXIT HANDLER FOR 1329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SELECT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"No More data to extract"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as R1;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OPEN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highlight>
                  <a:srgbClr val="FFFF00"/>
                </a:highlight>
                <a:latin typeface="Quattrocento Sans" panose="020B0502050000020003"/>
                <a:ea typeface="Quattrocento Sans" panose="020B0502050000020003"/>
                <a:cs typeface="Quattrocento Sans" panose="020B0502050000020003"/>
                <a:sym typeface="Quattrocento Sans" panose="020B0502050000020003"/>
              </a:rPr>
              <a:t>      SELECT sleep(20);</a:t>
            </a:r>
            <a:endParaRPr lang="en-IN" sz="1800">
              <a:solidFill>
                <a:schemeClr val="dk1"/>
              </a:solidFill>
              <a:highlight>
                <a:srgbClr val="FFFF00"/>
              </a:highlight>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lbl:</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loop</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FETCH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INTO</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x, p, q, r;</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x, p, q, r;</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loop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CLOSE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c1;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13" name="Google Shape;3213;p339"/>
          <p:cNvSpPr txBox="1"/>
          <p:nvPr/>
        </p:nvSpPr>
        <p:spPr>
          <a:xfrm>
            <a:off x="4655840" y="5385410"/>
            <a:ext cx="259228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USER root session 1</a:t>
            </a:r>
            <a:endPar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endParaRPr sz="4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473935"/>
                </a:solidFill>
                <a:latin typeface="Quattrocento Sans" panose="020B0502050000020003"/>
                <a:ea typeface="Quattrocento Sans" panose="020B0502050000020003"/>
                <a:cs typeface="Quattrocento Sans" panose="020B0502050000020003"/>
                <a:sym typeface="Quattrocento Sans" panose="020B0502050000020003"/>
              </a:rPr>
              <a:t>mysql&gt; </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call pro1();</a:t>
            </a:r>
            <a:endPar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14" name="Google Shape;3214;p339"/>
          <p:cNvSpPr txBox="1"/>
          <p:nvPr/>
        </p:nvSpPr>
        <p:spPr>
          <a:xfrm>
            <a:off x="7236994" y="5385410"/>
            <a:ext cx="4691654" cy="9848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USER root session 2</a:t>
            </a:r>
            <a:endPar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endParaRPr sz="4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473935"/>
                </a:solidFill>
                <a:latin typeface="Quattrocento Sans" panose="020B0502050000020003"/>
                <a:ea typeface="Quattrocento Sans" panose="020B0502050000020003"/>
                <a:cs typeface="Quattrocento Sans" panose="020B0502050000020003"/>
                <a:sym typeface="Quattrocento Sans" panose="020B0502050000020003"/>
              </a:rPr>
              <a:t>mysql&gt;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INTO</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VALUES</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(1,1,1,1);</a:t>
            </a:r>
            <a:endPar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473935"/>
                </a:solidFill>
                <a:latin typeface="Quattrocento Sans" panose="020B0502050000020003"/>
                <a:ea typeface="Quattrocento Sans" panose="020B0502050000020003"/>
                <a:cs typeface="Quattrocento Sans" panose="020B0502050000020003"/>
                <a:sym typeface="Quattrocento Sans" panose="020B0502050000020003"/>
              </a:rPr>
              <a:t>mysql&gt; commit;</a:t>
            </a:r>
            <a:endParaRPr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show="0" showMasterSp="0">
  <p:cSld>
    <p:spTree>
      <p:nvGrpSpPr>
        <p:cNvPr id="3218" name="Shape 3218"/>
        <p:cNvGrpSpPr/>
        <p:nvPr/>
      </p:nvGrpSpPr>
      <p:grpSpPr>
        <a:xfrm>
          <a:off x="0" y="0"/>
          <a:ext cx="0" cy="0"/>
          <a:chOff x="0" y="0"/>
          <a:chExt cx="0" cy="0"/>
        </a:xfrm>
      </p:grpSpPr>
      <p:sp>
        <p:nvSpPr>
          <p:cNvPr id="3219" name="Google Shape;3219;p340"/>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exception / signal</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395" name="Shape 395"/>
        <p:cNvGrpSpPr/>
        <p:nvPr/>
      </p:nvGrpSpPr>
      <p:grpSpPr>
        <a:xfrm>
          <a:off x="0" y="0"/>
          <a:ext cx="0" cy="0"/>
          <a:chOff x="0" y="0"/>
          <a:chExt cx="0" cy="0"/>
        </a:xfrm>
      </p:grpSpPr>
      <p:sp>
        <p:nvSpPr>
          <p:cNvPr id="396" name="Google Shape;396;p34"/>
          <p:cNvSpPr/>
          <p:nvPr/>
        </p:nvSpPr>
        <p:spPr>
          <a:xfrm>
            <a:off x="259550" y="777710"/>
            <a:ext cx="8839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600">
                <a:solidFill>
                  <a:srgbClr val="222222"/>
                </a:solidFill>
                <a:latin typeface="Arial" panose="020B0604020202020204"/>
                <a:ea typeface="Arial" panose="020B0604020202020204"/>
                <a:cs typeface="Arial" panose="020B0604020202020204"/>
                <a:sym typeface="Arial" panose="020B0604020202020204"/>
              </a:rPr>
              <a:t>A table has rows and columns</a:t>
            </a:r>
            <a:endParaRPr sz="36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397" name="Google Shape;397;p34"/>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attributes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98" name="Google Shape;398;p34"/>
          <p:cNvSpPr/>
          <p:nvPr/>
        </p:nvSpPr>
        <p:spPr>
          <a:xfrm>
            <a:off x="259549" y="1700808"/>
            <a:ext cx="1152508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22426"/>
                </a:solidFill>
                <a:latin typeface="Arial" panose="020B0604020202020204"/>
                <a:ea typeface="Arial" panose="020B0604020202020204"/>
                <a:cs typeface="Arial" panose="020B0604020202020204"/>
                <a:sym typeface="Arial" panose="020B0604020202020204"/>
              </a:rPr>
              <a:t>In RDBMS, a table organizes data in rows and columns. The </a:t>
            </a:r>
            <a:r>
              <a:rPr lang="en-IN" sz="2000" b="1">
                <a:solidFill>
                  <a:srgbClr val="C00000"/>
                </a:solidFill>
                <a:latin typeface="Arial" panose="020B0604020202020204"/>
                <a:ea typeface="Arial" panose="020B0604020202020204"/>
                <a:cs typeface="Arial" panose="020B0604020202020204"/>
                <a:sym typeface="Arial" panose="020B0604020202020204"/>
              </a:rPr>
              <a:t>COLUMNS</a:t>
            </a:r>
            <a:r>
              <a:rPr lang="en-IN" sz="2000">
                <a:solidFill>
                  <a:srgbClr val="C00000"/>
                </a:solidFill>
                <a:latin typeface="Arial" panose="020B0604020202020204"/>
                <a:ea typeface="Arial" panose="020B0604020202020204"/>
                <a:cs typeface="Arial" panose="020B0604020202020204"/>
                <a:sym typeface="Arial" panose="020B0604020202020204"/>
              </a:rPr>
              <a:t> </a:t>
            </a:r>
            <a:r>
              <a:rPr lang="en-IN" sz="2000">
                <a:solidFill>
                  <a:srgbClr val="222426"/>
                </a:solidFill>
                <a:latin typeface="Arial" panose="020B0604020202020204"/>
                <a:ea typeface="Arial" panose="020B0604020202020204"/>
                <a:cs typeface="Arial" panose="020B0604020202020204"/>
                <a:sym typeface="Arial" panose="020B0604020202020204"/>
              </a:rPr>
              <a:t>are known as </a:t>
            </a:r>
            <a:r>
              <a:rPr lang="en-IN" sz="2000" b="1">
                <a:solidFill>
                  <a:srgbClr val="C00000"/>
                </a:solidFill>
                <a:latin typeface="Arial" panose="020B0604020202020204"/>
                <a:ea typeface="Arial" panose="020B0604020202020204"/>
                <a:cs typeface="Arial" panose="020B0604020202020204"/>
                <a:sym typeface="Arial" panose="020B0604020202020204"/>
              </a:rPr>
              <a:t>ATTRIBUTES / FIELDS</a:t>
            </a:r>
            <a:r>
              <a:rPr lang="en-IN" sz="2000">
                <a:solidFill>
                  <a:srgbClr val="C00000"/>
                </a:solidFill>
                <a:latin typeface="Arial" panose="020B0604020202020204"/>
                <a:ea typeface="Arial" panose="020B0604020202020204"/>
                <a:cs typeface="Arial" panose="020B0604020202020204"/>
                <a:sym typeface="Arial" panose="020B0604020202020204"/>
              </a:rPr>
              <a:t> </a:t>
            </a:r>
            <a:r>
              <a:rPr lang="en-IN" sz="2000">
                <a:solidFill>
                  <a:srgbClr val="222426"/>
                </a:solidFill>
                <a:latin typeface="Arial" panose="020B0604020202020204"/>
                <a:ea typeface="Arial" panose="020B0604020202020204"/>
                <a:cs typeface="Arial" panose="020B0604020202020204"/>
                <a:sym typeface="Arial" panose="020B0604020202020204"/>
              </a:rPr>
              <a:t>whereas the </a:t>
            </a:r>
            <a:r>
              <a:rPr lang="en-IN" sz="2000" b="1">
                <a:solidFill>
                  <a:srgbClr val="C00000"/>
                </a:solidFill>
                <a:latin typeface="Arial" panose="020B0604020202020204"/>
                <a:ea typeface="Arial" panose="020B0604020202020204"/>
                <a:cs typeface="Arial" panose="020B0604020202020204"/>
                <a:sym typeface="Arial" panose="020B0604020202020204"/>
              </a:rPr>
              <a:t>ROWS</a:t>
            </a:r>
            <a:r>
              <a:rPr lang="en-IN" sz="2000">
                <a:solidFill>
                  <a:srgbClr val="C00000"/>
                </a:solidFill>
                <a:latin typeface="Arial" panose="020B0604020202020204"/>
                <a:ea typeface="Arial" panose="020B0604020202020204"/>
                <a:cs typeface="Arial" panose="020B0604020202020204"/>
                <a:sym typeface="Arial" panose="020B0604020202020204"/>
              </a:rPr>
              <a:t> </a:t>
            </a:r>
            <a:r>
              <a:rPr lang="en-IN" sz="2000">
                <a:solidFill>
                  <a:srgbClr val="222426"/>
                </a:solidFill>
                <a:latin typeface="Arial" panose="020B0604020202020204"/>
                <a:ea typeface="Arial" panose="020B0604020202020204"/>
                <a:cs typeface="Arial" panose="020B0604020202020204"/>
                <a:sym typeface="Arial" panose="020B0604020202020204"/>
              </a:rPr>
              <a:t>are known as </a:t>
            </a:r>
            <a:r>
              <a:rPr lang="en-IN" sz="2000" b="1">
                <a:solidFill>
                  <a:srgbClr val="C00000"/>
                </a:solidFill>
                <a:latin typeface="Arial" panose="020B0604020202020204"/>
                <a:ea typeface="Arial" panose="020B0604020202020204"/>
                <a:cs typeface="Arial" panose="020B0604020202020204"/>
                <a:sym typeface="Arial" panose="020B0604020202020204"/>
              </a:rPr>
              <a:t>RECORDS / TUPLE</a:t>
            </a:r>
            <a:r>
              <a:rPr lang="en-IN" sz="2000">
                <a:solidFill>
                  <a:srgbClr val="222426"/>
                </a:solidFill>
                <a:latin typeface="Arial" panose="020B0604020202020204"/>
                <a:ea typeface="Arial" panose="020B0604020202020204"/>
                <a:cs typeface="Arial" panose="020B0604020202020204"/>
                <a:sym typeface="Arial" panose="020B0604020202020204"/>
              </a:rPr>
              <a:t>.</a:t>
            </a:r>
            <a:endParaRPr sz="20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99" name="Google Shape;399;p34"/>
          <p:cNvGraphicFramePr/>
          <p:nvPr/>
        </p:nvGraphicFramePr>
        <p:xfrm>
          <a:off x="2209802" y="3860800"/>
          <a:ext cx="7162800" cy="3000000"/>
        </p:xfrm>
        <a:graphic>
          <a:graphicData uri="http://schemas.openxmlformats.org/drawingml/2006/table">
            <a:tbl>
              <a:tblPr firstRow="1" bandRow="1">
                <a:noFill/>
                <a:tableStyleId>{404F1EFD-9518-45CF-B894-3DED5CCA6987}</a:tableStyleId>
              </a:tblPr>
              <a:tblGrid>
                <a:gridCol w="778575"/>
                <a:gridCol w="2117025"/>
                <a:gridCol w="1600200"/>
                <a:gridCol w="1577000"/>
                <a:gridCol w="1090000"/>
              </a:tblGrid>
              <a:tr h="401325">
                <a:tc>
                  <a:txBody>
                    <a:bodyPr/>
                    <a:lstStyle/>
                    <a:p>
                      <a:pPr marL="0" marR="0" lvl="0" indent="0" algn="l" rtl="0">
                        <a:spcBef>
                          <a:spcPts val="0"/>
                        </a:spcBef>
                        <a:spcAft>
                          <a:spcPts val="0"/>
                        </a:spcAft>
                        <a:buNone/>
                      </a:pPr>
                      <a:r>
                        <a:rPr lang="en-IN" sz="1800" b="1">
                          <a:latin typeface="Arial" panose="020B0604020202020204"/>
                          <a:ea typeface="Arial" panose="020B0604020202020204"/>
                          <a:cs typeface="Arial" panose="020B0604020202020204"/>
                          <a:sym typeface="Arial" panose="020B0604020202020204"/>
                        </a:rPr>
                        <a:t>ID</a:t>
                      </a:r>
                      <a:endParaRPr lang="en-IN" sz="1800" b="1">
                        <a:latin typeface="Arial" panose="020B0604020202020204"/>
                        <a:ea typeface="Arial" panose="020B0604020202020204"/>
                        <a:cs typeface="Arial" panose="020B0604020202020204"/>
                        <a:sym typeface="Arial" panose="020B0604020202020204"/>
                      </a:endParaRPr>
                    </a:p>
                  </a:txBody>
                  <a:tcPr marL="91450" marR="91450" marT="45725" marB="45725" anchor="ctr">
                    <a:solidFill>
                      <a:schemeClr val="accent4"/>
                    </a:solidFill>
                  </a:tcPr>
                </a:tc>
                <a:tc>
                  <a:txBody>
                    <a:bodyPr/>
                    <a:lstStyle/>
                    <a:p>
                      <a:pPr marL="0" marR="0" lvl="0" indent="0" algn="l" rtl="0">
                        <a:spcBef>
                          <a:spcPts val="0"/>
                        </a:spcBef>
                        <a:spcAft>
                          <a:spcPts val="0"/>
                        </a:spcAft>
                        <a:buNone/>
                      </a:pPr>
                      <a:r>
                        <a:rPr lang="en-IN" sz="1800" b="1">
                          <a:latin typeface="Arial" panose="020B0604020202020204"/>
                          <a:ea typeface="Arial" panose="020B0604020202020204"/>
                          <a:cs typeface="Arial" panose="020B0604020202020204"/>
                          <a:sym typeface="Arial" panose="020B0604020202020204"/>
                        </a:rPr>
                        <a:t>EmployeeName</a:t>
                      </a:r>
                      <a:endParaRPr lang="en-IN" sz="1800" b="1">
                        <a:latin typeface="Arial" panose="020B0604020202020204"/>
                        <a:ea typeface="Arial" panose="020B0604020202020204"/>
                        <a:cs typeface="Arial" panose="020B0604020202020204"/>
                        <a:sym typeface="Arial" panose="020B0604020202020204"/>
                      </a:endParaRPr>
                    </a:p>
                  </a:txBody>
                  <a:tcPr marL="91450" marR="91450" marT="45725" marB="45725" anchor="ctr">
                    <a:solidFill>
                      <a:schemeClr val="accent4"/>
                    </a:solidFill>
                  </a:tcPr>
                </a:tc>
                <a:tc>
                  <a:txBody>
                    <a:bodyPr/>
                    <a:lstStyle/>
                    <a:p>
                      <a:pPr marL="0" marR="0" lvl="0" indent="0" algn="l" rtl="0">
                        <a:spcBef>
                          <a:spcPts val="0"/>
                        </a:spcBef>
                        <a:spcAft>
                          <a:spcPts val="0"/>
                        </a:spcAft>
                        <a:buNone/>
                      </a:pPr>
                      <a:r>
                        <a:rPr lang="en-IN" sz="1800" b="1">
                          <a:latin typeface="Arial" panose="020B0604020202020204"/>
                          <a:ea typeface="Arial" panose="020B0604020202020204"/>
                          <a:cs typeface="Arial" panose="020B0604020202020204"/>
                          <a:sym typeface="Arial" panose="020B0604020202020204"/>
                        </a:rPr>
                        <a:t> Job</a:t>
                      </a:r>
                      <a:endParaRPr lang="en-IN" sz="1800" b="1">
                        <a:latin typeface="Arial" panose="020B0604020202020204"/>
                        <a:ea typeface="Arial" panose="020B0604020202020204"/>
                        <a:cs typeface="Arial" panose="020B0604020202020204"/>
                        <a:sym typeface="Arial" panose="020B0604020202020204"/>
                      </a:endParaRPr>
                    </a:p>
                  </a:txBody>
                  <a:tcPr marL="91450" marR="91450" marT="45725" marB="45725" anchor="ctr">
                    <a:solidFill>
                      <a:schemeClr val="accent4"/>
                    </a:solidFill>
                  </a:tcPr>
                </a:tc>
                <a:tc>
                  <a:txBody>
                    <a:bodyPr/>
                    <a:lstStyle/>
                    <a:p>
                      <a:pPr marL="0" marR="0" lvl="0" indent="0" algn="l" rtl="0">
                        <a:spcBef>
                          <a:spcPts val="0"/>
                        </a:spcBef>
                        <a:spcAft>
                          <a:spcPts val="0"/>
                        </a:spcAft>
                        <a:buNone/>
                      </a:pPr>
                      <a:r>
                        <a:rPr lang="en-IN" sz="1800" b="1">
                          <a:latin typeface="Arial" panose="020B0604020202020204"/>
                          <a:ea typeface="Arial" panose="020B0604020202020204"/>
                          <a:cs typeface="Arial" panose="020B0604020202020204"/>
                          <a:sym typeface="Arial" panose="020B0604020202020204"/>
                        </a:rPr>
                        <a:t>Hiredate</a:t>
                      </a:r>
                      <a:endParaRPr lang="en-IN" sz="1800" b="1">
                        <a:latin typeface="Arial" panose="020B0604020202020204"/>
                        <a:ea typeface="Arial" panose="020B0604020202020204"/>
                        <a:cs typeface="Arial" panose="020B0604020202020204"/>
                        <a:sym typeface="Arial" panose="020B0604020202020204"/>
                      </a:endParaRPr>
                    </a:p>
                  </a:txBody>
                  <a:tcPr marL="91450" marR="91450" marT="45725" marB="45725" anchor="ctr">
                    <a:solidFill>
                      <a:schemeClr val="accent4"/>
                    </a:solidFill>
                  </a:tcPr>
                </a:tc>
                <a:tc>
                  <a:txBody>
                    <a:bodyPr/>
                    <a:lstStyle/>
                    <a:p>
                      <a:pPr marL="0" marR="0" lvl="0" indent="0" algn="l" rtl="0">
                        <a:spcBef>
                          <a:spcPts val="0"/>
                        </a:spcBef>
                        <a:spcAft>
                          <a:spcPts val="0"/>
                        </a:spcAft>
                        <a:buNone/>
                      </a:pPr>
                      <a:r>
                        <a:rPr lang="en-IN" sz="1800" b="1">
                          <a:latin typeface="Arial" panose="020B0604020202020204"/>
                          <a:ea typeface="Arial" panose="020B0604020202020204"/>
                          <a:cs typeface="Arial" panose="020B0604020202020204"/>
                          <a:sym typeface="Arial" panose="020B0604020202020204"/>
                        </a:rPr>
                        <a:t>Salary</a:t>
                      </a:r>
                      <a:endParaRPr lang="en-IN" sz="1800" b="1">
                        <a:latin typeface="Arial" panose="020B0604020202020204"/>
                        <a:ea typeface="Arial" panose="020B0604020202020204"/>
                        <a:cs typeface="Arial" panose="020B0604020202020204"/>
                        <a:sym typeface="Arial" panose="020B0604020202020204"/>
                      </a:endParaRPr>
                    </a:p>
                  </a:txBody>
                  <a:tcPr marL="91450" marR="91450" marT="45725" marB="45725" anchor="ctr">
                    <a:solidFill>
                      <a:schemeClr val="accent4"/>
                    </a:solidFill>
                  </a:tcPr>
                </a:tc>
              </a:tr>
              <a:tr h="401325">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1</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KING</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PRESIDENT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2017-02-15</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5000</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r>
              <a:tr h="401325">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sz="1800">
                        <a:latin typeface="Arial" panose="020B0604020202020204"/>
                        <a:ea typeface="Arial" panose="020B0604020202020204"/>
                        <a:cs typeface="Arial" panose="020B0604020202020204"/>
                        <a:sym typeface="Arial" panose="020B0604020202020204"/>
                      </a:endParaRPr>
                    </a:p>
                  </a:txBody>
                  <a:tcPr marL="91450" marR="91450" marT="45725" marB="45725"/>
                </a:tc>
              </a:tr>
              <a:tr h="401325">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r>
              <a:tr h="401325">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1800">
                          <a:latin typeface="Arial" panose="020B0604020202020204"/>
                          <a:ea typeface="Arial" panose="020B0604020202020204"/>
                          <a:cs typeface="Arial" panose="020B0604020202020204"/>
                          <a:sym typeface="Arial" panose="020B0604020202020204"/>
                        </a:rPr>
                        <a:t>…</a:t>
                      </a:r>
                      <a:endParaRPr lang="en-IN" sz="1800">
                        <a:latin typeface="Arial" panose="020B0604020202020204"/>
                        <a:ea typeface="Arial" panose="020B0604020202020204"/>
                        <a:cs typeface="Arial" panose="020B0604020202020204"/>
                        <a:sym typeface="Arial" panose="020B0604020202020204"/>
                      </a:endParaRPr>
                    </a:p>
                  </a:txBody>
                  <a:tcPr marL="91450" marR="91450" marT="45725" marB="45725"/>
                </a:tc>
              </a:tr>
            </a:tbl>
          </a:graphicData>
        </a:graphic>
      </p:graphicFrame>
      <p:grpSp>
        <p:nvGrpSpPr>
          <p:cNvPr id="400" name="Google Shape;400;p34"/>
          <p:cNvGrpSpPr/>
          <p:nvPr/>
        </p:nvGrpSpPr>
        <p:grpSpPr>
          <a:xfrm>
            <a:off x="1525708" y="2708920"/>
            <a:ext cx="9218491" cy="3456384"/>
            <a:chOff x="1556658" y="2819400"/>
            <a:chExt cx="9218491" cy="3456384"/>
          </a:xfrm>
        </p:grpSpPr>
        <p:sp>
          <p:nvSpPr>
            <p:cNvPr id="401" name="Google Shape;401;p34"/>
            <p:cNvSpPr txBox="1"/>
            <p:nvPr/>
          </p:nvSpPr>
          <p:spPr>
            <a:xfrm>
              <a:off x="5234466" y="3004066"/>
              <a:ext cx="139493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Arial" panose="020B0604020202020204"/>
                  <a:ea typeface="Arial" panose="020B0604020202020204"/>
                  <a:cs typeface="Arial" panose="020B0604020202020204"/>
                  <a:sym typeface="Arial" panose="020B0604020202020204"/>
                </a:rPr>
                <a:t>Attributes</a:t>
              </a:r>
              <a:endParaRPr lang="en-IN" sz="2000" b="1">
                <a:solidFill>
                  <a:schemeClr val="dk1"/>
                </a:solidFill>
                <a:latin typeface="Arial" panose="020B0604020202020204"/>
                <a:ea typeface="Arial" panose="020B0604020202020204"/>
                <a:cs typeface="Arial" panose="020B0604020202020204"/>
                <a:sym typeface="Arial" panose="020B0604020202020204"/>
              </a:endParaRPr>
            </a:p>
          </p:txBody>
        </p:sp>
        <p:sp>
          <p:nvSpPr>
            <p:cNvPr id="402" name="Google Shape;402;p34"/>
            <p:cNvSpPr txBox="1"/>
            <p:nvPr/>
          </p:nvSpPr>
          <p:spPr>
            <a:xfrm>
              <a:off x="9906000" y="4867562"/>
              <a:ext cx="86914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Arial" panose="020B0604020202020204"/>
                  <a:ea typeface="Arial" panose="020B0604020202020204"/>
                  <a:cs typeface="Arial" panose="020B0604020202020204"/>
                  <a:sym typeface="Arial" panose="020B0604020202020204"/>
                </a:rPr>
                <a:t>Rows</a:t>
              </a:r>
              <a:endParaRPr lang="en-IN" sz="2000" b="1">
                <a:solidFill>
                  <a:schemeClr val="dk1"/>
                </a:solidFill>
                <a:latin typeface="Arial" panose="020B0604020202020204"/>
                <a:ea typeface="Arial" panose="020B0604020202020204"/>
                <a:cs typeface="Arial" panose="020B0604020202020204"/>
                <a:sym typeface="Arial" panose="020B0604020202020204"/>
              </a:endParaRPr>
            </a:p>
          </p:txBody>
        </p:sp>
        <p:sp>
          <p:nvSpPr>
            <p:cNvPr id="403" name="Google Shape;403;p34"/>
            <p:cNvSpPr txBox="1"/>
            <p:nvPr/>
          </p:nvSpPr>
          <p:spPr>
            <a:xfrm>
              <a:off x="1556658" y="2819400"/>
              <a:ext cx="20056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In Relation: EMP</a:t>
              </a:r>
              <a:endParaRPr lang="en-IN" sz="1800" b="1">
                <a:solidFill>
                  <a:schemeClr val="dk1"/>
                </a:solidFill>
                <a:latin typeface="Arial" panose="020B0604020202020204"/>
                <a:ea typeface="Arial" panose="020B0604020202020204"/>
                <a:cs typeface="Arial" panose="020B0604020202020204"/>
                <a:sym typeface="Arial" panose="020B0604020202020204"/>
              </a:endParaRPr>
            </a:p>
          </p:txBody>
        </p:sp>
        <p:grpSp>
          <p:nvGrpSpPr>
            <p:cNvPr id="404" name="Google Shape;404;p34"/>
            <p:cNvGrpSpPr/>
            <p:nvPr/>
          </p:nvGrpSpPr>
          <p:grpSpPr>
            <a:xfrm>
              <a:off x="1600202" y="3159072"/>
              <a:ext cx="8305798" cy="3116712"/>
              <a:chOff x="1600202" y="3159072"/>
              <a:chExt cx="8305798" cy="3116712"/>
            </a:xfrm>
          </p:grpSpPr>
          <p:sp>
            <p:nvSpPr>
              <p:cNvPr id="405" name="Google Shape;405;p34"/>
              <p:cNvSpPr/>
              <p:nvPr/>
            </p:nvSpPr>
            <p:spPr>
              <a:xfrm>
                <a:off x="1611088" y="3505200"/>
                <a:ext cx="827312" cy="2514600"/>
              </a:xfrm>
              <a:prstGeom prst="leftBrace">
                <a:avLst>
                  <a:gd name="adj1" fmla="val 8333"/>
                  <a:gd name="adj2" fmla="val 47355"/>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grpSp>
            <p:nvGrpSpPr>
              <p:cNvPr id="406" name="Google Shape;406;p34"/>
              <p:cNvGrpSpPr/>
              <p:nvPr/>
            </p:nvGrpSpPr>
            <p:grpSpPr>
              <a:xfrm>
                <a:off x="1600202" y="3159072"/>
                <a:ext cx="8305798" cy="3116712"/>
                <a:chOff x="1600202" y="3159072"/>
                <a:chExt cx="8305798" cy="3116712"/>
              </a:xfrm>
            </p:grpSpPr>
            <p:grpSp>
              <p:nvGrpSpPr>
                <p:cNvPr id="407" name="Google Shape;407;p34"/>
                <p:cNvGrpSpPr/>
                <p:nvPr/>
              </p:nvGrpSpPr>
              <p:grpSpPr>
                <a:xfrm>
                  <a:off x="1600202" y="3159072"/>
                  <a:ext cx="1600198" cy="1536917"/>
                  <a:chOff x="1600202" y="3159072"/>
                  <a:chExt cx="1600198" cy="1536917"/>
                </a:xfrm>
              </p:grpSpPr>
              <p:cxnSp>
                <p:nvCxnSpPr>
                  <p:cNvPr id="408" name="Google Shape;408;p34"/>
                  <p:cNvCxnSpPr>
                    <a:stCxn id="405" idx="1"/>
                  </p:cNvCxnSpPr>
                  <p:nvPr/>
                </p:nvCxnSpPr>
                <p:spPr>
                  <a:xfrm rot="10800000">
                    <a:off x="1611088" y="3423089"/>
                    <a:ext cx="0" cy="1272900"/>
                  </a:xfrm>
                  <a:prstGeom prst="straightConnector1">
                    <a:avLst/>
                  </a:prstGeom>
                  <a:noFill/>
                  <a:ln w="19050" cap="flat" cmpd="sng">
                    <a:solidFill>
                      <a:schemeClr val="accent1"/>
                    </a:solidFill>
                    <a:prstDash val="solid"/>
                    <a:round/>
                    <a:headEnd type="none" w="sm" len="sm"/>
                    <a:tailEnd type="none" w="sm" len="sm"/>
                  </a:ln>
                </p:spPr>
              </p:cxnSp>
              <p:cxnSp>
                <p:nvCxnSpPr>
                  <p:cNvPr id="409" name="Google Shape;409;p34"/>
                  <p:cNvCxnSpPr/>
                  <p:nvPr/>
                </p:nvCxnSpPr>
                <p:spPr>
                  <a:xfrm rot="10800000">
                    <a:off x="1600202" y="3429000"/>
                    <a:ext cx="1600198" cy="0"/>
                  </a:xfrm>
                  <a:prstGeom prst="straightConnector1">
                    <a:avLst/>
                  </a:prstGeom>
                  <a:noFill/>
                  <a:ln w="19050" cap="flat" cmpd="sng">
                    <a:solidFill>
                      <a:schemeClr val="accent1"/>
                    </a:solidFill>
                    <a:prstDash val="solid"/>
                    <a:round/>
                    <a:headEnd type="none" w="sm" len="sm"/>
                    <a:tailEnd type="none" w="sm" len="sm"/>
                  </a:ln>
                </p:spPr>
              </p:cxnSp>
              <p:cxnSp>
                <p:nvCxnSpPr>
                  <p:cNvPr id="410" name="Google Shape;410;p34"/>
                  <p:cNvCxnSpPr/>
                  <p:nvPr/>
                </p:nvCxnSpPr>
                <p:spPr>
                  <a:xfrm rot="10800000">
                    <a:off x="3200400" y="3159072"/>
                    <a:ext cx="0" cy="279976"/>
                  </a:xfrm>
                  <a:prstGeom prst="straightConnector1">
                    <a:avLst/>
                  </a:prstGeom>
                  <a:noFill/>
                  <a:ln w="19050" cap="flat" cmpd="sng">
                    <a:solidFill>
                      <a:schemeClr val="accent1"/>
                    </a:solidFill>
                    <a:prstDash val="solid"/>
                    <a:round/>
                    <a:headEnd type="none" w="sm" len="sm"/>
                    <a:tailEnd type="triangle" w="med" len="med"/>
                  </a:ln>
                </p:spPr>
              </p:cxnSp>
            </p:grpSp>
            <p:grpSp>
              <p:nvGrpSpPr>
                <p:cNvPr id="411" name="Google Shape;411;p34"/>
                <p:cNvGrpSpPr/>
                <p:nvPr/>
              </p:nvGrpSpPr>
              <p:grpSpPr>
                <a:xfrm>
                  <a:off x="9098750" y="4565052"/>
                  <a:ext cx="807250" cy="1710732"/>
                  <a:chOff x="9098750" y="4565052"/>
                  <a:chExt cx="807250" cy="1710732"/>
                </a:xfrm>
              </p:grpSpPr>
              <p:cxnSp>
                <p:nvCxnSpPr>
                  <p:cNvPr id="412" name="Google Shape;412;p34"/>
                  <p:cNvCxnSpPr/>
                  <p:nvPr/>
                </p:nvCxnSpPr>
                <p:spPr>
                  <a:xfrm>
                    <a:off x="9636916" y="5085705"/>
                    <a:ext cx="269084" cy="0"/>
                  </a:xfrm>
                  <a:prstGeom prst="straightConnector1">
                    <a:avLst/>
                  </a:prstGeom>
                  <a:noFill/>
                  <a:ln w="19050" cap="flat" cmpd="sng">
                    <a:solidFill>
                      <a:schemeClr val="accent1"/>
                    </a:solidFill>
                    <a:prstDash val="solid"/>
                    <a:round/>
                    <a:headEnd type="none" w="sm" len="sm"/>
                    <a:tailEnd type="triangle" w="med" len="med"/>
                  </a:ln>
                </p:spPr>
              </p:cxnSp>
              <p:grpSp>
                <p:nvGrpSpPr>
                  <p:cNvPr id="413" name="Google Shape;413;p34"/>
                  <p:cNvGrpSpPr/>
                  <p:nvPr/>
                </p:nvGrpSpPr>
                <p:grpSpPr>
                  <a:xfrm>
                    <a:off x="9098750" y="4565052"/>
                    <a:ext cx="484351" cy="1710732"/>
                    <a:chOff x="9098750" y="4565052"/>
                    <a:chExt cx="484351" cy="1710732"/>
                  </a:xfrm>
                </p:grpSpPr>
                <p:cxnSp>
                  <p:nvCxnSpPr>
                    <p:cNvPr id="414" name="Google Shape;414;p34"/>
                    <p:cNvCxnSpPr/>
                    <p:nvPr/>
                  </p:nvCxnSpPr>
                  <p:spPr>
                    <a:xfrm rot="10800000">
                      <a:off x="9098750" y="4566726"/>
                      <a:ext cx="484351" cy="0"/>
                    </a:xfrm>
                    <a:prstGeom prst="straightConnector1">
                      <a:avLst/>
                    </a:prstGeom>
                    <a:noFill/>
                    <a:ln w="19050" cap="flat" cmpd="sng">
                      <a:solidFill>
                        <a:schemeClr val="accent1"/>
                      </a:solidFill>
                      <a:prstDash val="solid"/>
                      <a:round/>
                      <a:headEnd type="none" w="sm" len="sm"/>
                      <a:tailEnd type="triangle" w="med" len="med"/>
                    </a:ln>
                  </p:spPr>
                </p:cxnSp>
                <p:cxnSp>
                  <p:nvCxnSpPr>
                    <p:cNvPr id="415" name="Google Shape;415;p34"/>
                    <p:cNvCxnSpPr/>
                    <p:nvPr/>
                  </p:nvCxnSpPr>
                  <p:spPr>
                    <a:xfrm rot="10800000">
                      <a:off x="9098750" y="5742960"/>
                      <a:ext cx="484351" cy="0"/>
                    </a:xfrm>
                    <a:prstGeom prst="straightConnector1">
                      <a:avLst/>
                    </a:prstGeom>
                    <a:noFill/>
                    <a:ln w="19050" cap="flat" cmpd="sng">
                      <a:solidFill>
                        <a:schemeClr val="accent1"/>
                      </a:solidFill>
                      <a:prstDash val="solid"/>
                      <a:round/>
                      <a:headEnd type="none" w="sm" len="sm"/>
                      <a:tailEnd type="triangle" w="med" len="med"/>
                    </a:ln>
                  </p:spPr>
                </p:cxnSp>
                <p:cxnSp>
                  <p:nvCxnSpPr>
                    <p:cNvPr id="416" name="Google Shape;416;p34"/>
                    <p:cNvCxnSpPr/>
                    <p:nvPr/>
                  </p:nvCxnSpPr>
                  <p:spPr>
                    <a:xfrm rot="10800000">
                      <a:off x="9098750" y="4980960"/>
                      <a:ext cx="484351" cy="0"/>
                    </a:xfrm>
                    <a:prstGeom prst="straightConnector1">
                      <a:avLst/>
                    </a:prstGeom>
                    <a:noFill/>
                    <a:ln w="19050" cap="flat" cmpd="sng">
                      <a:solidFill>
                        <a:schemeClr val="accent1"/>
                      </a:solidFill>
                      <a:prstDash val="solid"/>
                      <a:round/>
                      <a:headEnd type="none" w="sm" len="sm"/>
                      <a:tailEnd type="triangle" w="med" len="med"/>
                    </a:ln>
                  </p:spPr>
                </p:cxnSp>
                <p:cxnSp>
                  <p:nvCxnSpPr>
                    <p:cNvPr id="417" name="Google Shape;417;p34"/>
                    <p:cNvCxnSpPr/>
                    <p:nvPr/>
                  </p:nvCxnSpPr>
                  <p:spPr>
                    <a:xfrm rot="10800000">
                      <a:off x="9098750" y="5361384"/>
                      <a:ext cx="484351" cy="0"/>
                    </a:xfrm>
                    <a:prstGeom prst="straightConnector1">
                      <a:avLst/>
                    </a:prstGeom>
                    <a:noFill/>
                    <a:ln w="19050" cap="flat" cmpd="sng">
                      <a:solidFill>
                        <a:schemeClr val="accent1"/>
                      </a:solidFill>
                      <a:prstDash val="solid"/>
                      <a:round/>
                      <a:headEnd type="none" w="sm" len="sm"/>
                      <a:tailEnd type="triangle" w="med" len="med"/>
                    </a:ln>
                  </p:spPr>
                </p:cxnSp>
                <p:cxnSp>
                  <p:nvCxnSpPr>
                    <p:cNvPr id="418" name="Google Shape;418;p34"/>
                    <p:cNvCxnSpPr/>
                    <p:nvPr/>
                  </p:nvCxnSpPr>
                  <p:spPr>
                    <a:xfrm>
                      <a:off x="9572730" y="4565052"/>
                      <a:ext cx="10370" cy="1710732"/>
                    </a:xfrm>
                    <a:prstGeom prst="straightConnector1">
                      <a:avLst/>
                    </a:prstGeom>
                    <a:noFill/>
                    <a:ln w="19050" cap="flat" cmpd="sng">
                      <a:solidFill>
                        <a:schemeClr val="accent1"/>
                      </a:solidFill>
                      <a:prstDash val="solid"/>
                      <a:round/>
                      <a:headEnd type="none" w="sm" len="sm"/>
                      <a:tailEnd type="triangle" w="med" len="med"/>
                    </a:ln>
                  </p:spPr>
                </p:cxnSp>
              </p:grpSp>
            </p:grpSp>
            <p:grpSp>
              <p:nvGrpSpPr>
                <p:cNvPr id="419" name="Google Shape;419;p34"/>
                <p:cNvGrpSpPr/>
                <p:nvPr/>
              </p:nvGrpSpPr>
              <p:grpSpPr>
                <a:xfrm>
                  <a:off x="2498412" y="3313668"/>
                  <a:ext cx="7315200" cy="648732"/>
                  <a:chOff x="2498412" y="3313668"/>
                  <a:chExt cx="7315200" cy="648732"/>
                </a:xfrm>
              </p:grpSpPr>
              <p:cxnSp>
                <p:nvCxnSpPr>
                  <p:cNvPr id="420" name="Google Shape;420;p34"/>
                  <p:cNvCxnSpPr/>
                  <p:nvPr/>
                </p:nvCxnSpPr>
                <p:spPr>
                  <a:xfrm rot="10800000">
                    <a:off x="5878284" y="3313668"/>
                    <a:ext cx="0" cy="293132"/>
                  </a:xfrm>
                  <a:prstGeom prst="straightConnector1">
                    <a:avLst/>
                  </a:prstGeom>
                  <a:noFill/>
                  <a:ln w="19050" cap="flat" cmpd="sng">
                    <a:solidFill>
                      <a:schemeClr val="accent1"/>
                    </a:solidFill>
                    <a:prstDash val="solid"/>
                    <a:round/>
                    <a:headEnd type="none" w="sm" len="sm"/>
                    <a:tailEnd type="triangle" w="med" len="med"/>
                  </a:ln>
                </p:spPr>
              </p:cxnSp>
              <p:grpSp>
                <p:nvGrpSpPr>
                  <p:cNvPr id="421" name="Google Shape;421;p34"/>
                  <p:cNvGrpSpPr/>
                  <p:nvPr/>
                </p:nvGrpSpPr>
                <p:grpSpPr>
                  <a:xfrm>
                    <a:off x="2498412" y="3657600"/>
                    <a:ext cx="7315200" cy="304800"/>
                    <a:chOff x="2498412" y="3657600"/>
                    <a:chExt cx="7315200" cy="304800"/>
                  </a:xfrm>
                </p:grpSpPr>
                <p:cxnSp>
                  <p:nvCxnSpPr>
                    <p:cNvPr id="422" name="Google Shape;422;p34"/>
                    <p:cNvCxnSpPr/>
                    <p:nvPr/>
                  </p:nvCxnSpPr>
                  <p:spPr>
                    <a:xfrm>
                      <a:off x="2503712" y="3659852"/>
                      <a:ext cx="0" cy="302548"/>
                    </a:xfrm>
                    <a:prstGeom prst="straightConnector1">
                      <a:avLst/>
                    </a:prstGeom>
                    <a:noFill/>
                    <a:ln w="19050" cap="flat" cmpd="sng">
                      <a:solidFill>
                        <a:schemeClr val="accent1"/>
                      </a:solidFill>
                      <a:prstDash val="solid"/>
                      <a:round/>
                      <a:headEnd type="none" w="sm" len="sm"/>
                      <a:tailEnd type="triangle" w="med" len="med"/>
                    </a:ln>
                  </p:spPr>
                </p:cxnSp>
                <p:cxnSp>
                  <p:nvCxnSpPr>
                    <p:cNvPr id="423" name="Google Shape;423;p34"/>
                    <p:cNvCxnSpPr/>
                    <p:nvPr/>
                  </p:nvCxnSpPr>
                  <p:spPr>
                    <a:xfrm>
                      <a:off x="3820885" y="3657600"/>
                      <a:ext cx="0" cy="302548"/>
                    </a:xfrm>
                    <a:prstGeom prst="straightConnector1">
                      <a:avLst/>
                    </a:prstGeom>
                    <a:noFill/>
                    <a:ln w="19050" cap="flat" cmpd="sng">
                      <a:solidFill>
                        <a:schemeClr val="accent1"/>
                      </a:solidFill>
                      <a:prstDash val="solid"/>
                      <a:round/>
                      <a:headEnd type="none" w="sm" len="sm"/>
                      <a:tailEnd type="triangle" w="med" len="med"/>
                    </a:ln>
                  </p:spPr>
                </p:cxnSp>
                <p:cxnSp>
                  <p:nvCxnSpPr>
                    <p:cNvPr id="424" name="Google Shape;424;p34"/>
                    <p:cNvCxnSpPr/>
                    <p:nvPr/>
                  </p:nvCxnSpPr>
                  <p:spPr>
                    <a:xfrm>
                      <a:off x="5421084" y="3657600"/>
                      <a:ext cx="0" cy="302548"/>
                    </a:xfrm>
                    <a:prstGeom prst="straightConnector1">
                      <a:avLst/>
                    </a:prstGeom>
                    <a:noFill/>
                    <a:ln w="19050" cap="flat" cmpd="sng">
                      <a:solidFill>
                        <a:schemeClr val="accent1"/>
                      </a:solidFill>
                      <a:prstDash val="solid"/>
                      <a:round/>
                      <a:headEnd type="none" w="sm" len="sm"/>
                      <a:tailEnd type="triangle" w="med" len="med"/>
                    </a:ln>
                  </p:spPr>
                </p:cxnSp>
                <p:cxnSp>
                  <p:nvCxnSpPr>
                    <p:cNvPr id="425" name="Google Shape;425;p34"/>
                    <p:cNvCxnSpPr/>
                    <p:nvPr/>
                  </p:nvCxnSpPr>
                  <p:spPr>
                    <a:xfrm>
                      <a:off x="7249884" y="3657600"/>
                      <a:ext cx="0" cy="302548"/>
                    </a:xfrm>
                    <a:prstGeom prst="straightConnector1">
                      <a:avLst/>
                    </a:prstGeom>
                    <a:noFill/>
                    <a:ln w="19050" cap="flat" cmpd="sng">
                      <a:solidFill>
                        <a:schemeClr val="accent1"/>
                      </a:solidFill>
                      <a:prstDash val="solid"/>
                      <a:round/>
                      <a:headEnd type="none" w="sm" len="sm"/>
                      <a:tailEnd type="triangle" w="med" len="med"/>
                    </a:ln>
                  </p:spPr>
                </p:cxnSp>
                <p:cxnSp>
                  <p:nvCxnSpPr>
                    <p:cNvPr id="426" name="Google Shape;426;p34"/>
                    <p:cNvCxnSpPr/>
                    <p:nvPr/>
                  </p:nvCxnSpPr>
                  <p:spPr>
                    <a:xfrm>
                      <a:off x="8693500" y="3667649"/>
                      <a:ext cx="4185" cy="270729"/>
                    </a:xfrm>
                    <a:prstGeom prst="straightConnector1">
                      <a:avLst/>
                    </a:prstGeom>
                    <a:noFill/>
                    <a:ln w="19050" cap="flat" cmpd="sng">
                      <a:solidFill>
                        <a:schemeClr val="accent1"/>
                      </a:solidFill>
                      <a:prstDash val="solid"/>
                      <a:round/>
                      <a:headEnd type="none" w="sm" len="sm"/>
                      <a:tailEnd type="triangle" w="med" len="med"/>
                    </a:ln>
                  </p:spPr>
                </p:cxnSp>
                <p:cxnSp>
                  <p:nvCxnSpPr>
                    <p:cNvPr id="427" name="Google Shape;427;p34"/>
                    <p:cNvCxnSpPr/>
                    <p:nvPr/>
                  </p:nvCxnSpPr>
                  <p:spPr>
                    <a:xfrm>
                      <a:off x="2498412" y="3666531"/>
                      <a:ext cx="7315200" cy="0"/>
                    </a:xfrm>
                    <a:prstGeom prst="straightConnector1">
                      <a:avLst/>
                    </a:prstGeom>
                    <a:noFill/>
                    <a:ln w="19050" cap="flat" cmpd="sng">
                      <a:solidFill>
                        <a:schemeClr val="accent1"/>
                      </a:solidFill>
                      <a:prstDash val="solid"/>
                      <a:round/>
                      <a:headEnd type="none" w="sm" len="sm"/>
                      <a:tailEnd type="triangle" w="med" len="med"/>
                    </a:ln>
                  </p:spPr>
                </p:cxnSp>
              </p:grpSp>
            </p:grpSp>
          </p:grpSp>
        </p:grpSp>
      </p:gr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0" showMasterSp="0">
  <p:cSld>
    <p:spTree>
      <p:nvGrpSpPr>
        <p:cNvPr id="3223" name="Shape 3223"/>
        <p:cNvGrpSpPr/>
        <p:nvPr/>
      </p:nvGrpSpPr>
      <p:grpSpPr>
        <a:xfrm>
          <a:off x="0" y="0"/>
          <a:ext cx="0" cy="0"/>
          <a:chOff x="0" y="0"/>
          <a:chExt cx="0" cy="0"/>
        </a:xfrm>
      </p:grpSpPr>
      <p:sp>
        <p:nvSpPr>
          <p:cNvPr id="3224" name="Google Shape;3224;p34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exception / signal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25" name="Google Shape;3225;p341"/>
          <p:cNvSpPr/>
          <p:nvPr/>
        </p:nvSpPr>
        <p:spPr>
          <a:xfrm>
            <a:off x="478800" y="767478"/>
            <a:ext cx="10040416"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PROCEDURE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procedurename()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a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101;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myException CONDITION FOR SQLSTATE '45000';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declare EXIT HANDLER FOR 1146 SELECT 'table not found';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EXIT HANDLER FOR 1064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a = 10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'ok';</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SIGNAL myException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'bad';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3229" name="Shape 3229"/>
        <p:cNvGrpSpPr/>
        <p:nvPr/>
      </p:nvGrpSpPr>
      <p:grpSpPr>
        <a:xfrm>
          <a:off x="0" y="0"/>
          <a:ext cx="0" cy="0"/>
          <a:chOff x="0" y="0"/>
          <a:chExt cx="0" cy="0"/>
        </a:xfrm>
      </p:grpSpPr>
      <p:sp>
        <p:nvSpPr>
          <p:cNvPr id="3230" name="Google Shape;3230;p342"/>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functions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31" name="Google Shape;3231;p342"/>
          <p:cNvSpPr/>
          <p:nvPr/>
        </p:nvSpPr>
        <p:spPr>
          <a:xfrm>
            <a:off x="498746" y="3103660"/>
            <a:ext cx="11377264" cy="70788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a:t>
            </a:r>
            <a:r>
              <a:rPr lang="en-IN" sz="2000">
                <a:solidFill>
                  <a:schemeClr val="dk1"/>
                </a:solidFill>
                <a:latin typeface="Arial" panose="020B0604020202020204"/>
                <a:ea typeface="Arial" panose="020B0604020202020204"/>
                <a:cs typeface="Arial" panose="020B0604020202020204"/>
                <a:sym typeface="Arial" panose="020B0604020202020204"/>
              </a:rPr>
              <a:t>RETURNS</a:t>
            </a:r>
            <a:r>
              <a:rPr lang="en-IN" sz="1600">
                <a:solidFill>
                  <a:schemeClr val="dk1"/>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clause may be specified </a:t>
            </a:r>
            <a:r>
              <a:rPr lang="en-IN" sz="1800" i="1">
                <a:solidFill>
                  <a:schemeClr val="dk1"/>
                </a:solidFill>
                <a:latin typeface="Arial" panose="020B0604020202020204"/>
                <a:ea typeface="Arial" panose="020B0604020202020204"/>
                <a:cs typeface="Arial" panose="020B0604020202020204"/>
                <a:sym typeface="Arial" panose="020B0604020202020204"/>
              </a:rPr>
              <a:t>only for a FUNCTION</a:t>
            </a:r>
            <a:r>
              <a:rPr lang="en-IN" sz="1800">
                <a:solidFill>
                  <a:schemeClr val="dk1"/>
                </a:solidFill>
                <a:latin typeface="Arial" panose="020B0604020202020204"/>
                <a:ea typeface="Arial" panose="020B0604020202020204"/>
                <a:cs typeface="Arial" panose="020B0604020202020204"/>
                <a:sym typeface="Arial" panose="020B0604020202020204"/>
              </a:rPr>
              <a:t>, for which it is mandatory. It indicates the return type of the function, and the function body must contain a </a:t>
            </a:r>
            <a:r>
              <a:rPr lang="en-IN" sz="2000">
                <a:solidFill>
                  <a:schemeClr val="dk1"/>
                </a:solidFill>
                <a:latin typeface="Arial" panose="020B0604020202020204"/>
                <a:ea typeface="Arial" panose="020B0604020202020204"/>
                <a:cs typeface="Arial" panose="020B0604020202020204"/>
                <a:sym typeface="Arial" panose="020B0604020202020204"/>
              </a:rPr>
              <a:t>RETURN</a:t>
            </a:r>
            <a:r>
              <a:rPr lang="en-IN" sz="1800">
                <a:solidFill>
                  <a:schemeClr val="dk1"/>
                </a:solidFill>
                <a:latin typeface="Arial" panose="020B0604020202020204"/>
                <a:ea typeface="Arial" panose="020B0604020202020204"/>
                <a:cs typeface="Arial" panose="020B0604020202020204"/>
                <a:sym typeface="Arial" panose="020B0604020202020204"/>
              </a:rPr>
              <a:t> value statement.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232" name="Google Shape;3232;p342"/>
          <p:cNvSpPr/>
          <p:nvPr/>
        </p:nvSpPr>
        <p:spPr>
          <a:xfrm>
            <a:off x="299356" y="3894277"/>
            <a:ext cx="11576654" cy="2462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22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800">
              <a:solidFill>
                <a:srgbClr val="FF0000"/>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ERROR 1415 (0A000): Not allowed to return a result set from a function</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457200" marR="0" lvl="1" indent="0" algn="l" rtl="0">
              <a:spcBef>
                <a:spcPts val="0"/>
              </a:spcBef>
              <a:spcAft>
                <a:spcPts val="0"/>
              </a:spcAft>
              <a:buNone/>
            </a:pPr>
            <a:r>
              <a:rPr lang="en-IN" sz="1800" b="0" i="0" u="none" strike="noStrike" cap="none">
                <a:solidFill>
                  <a:srgbClr val="FF0000"/>
                </a:solidFill>
                <a:latin typeface="Arial" panose="020B0604020202020204"/>
                <a:ea typeface="Arial" panose="020B0604020202020204"/>
                <a:cs typeface="Arial" panose="020B0604020202020204"/>
                <a:sym typeface="Arial" panose="020B0604020202020204"/>
              </a:rPr>
              <a:t>e.g</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1" indent="0" algn="l" rtl="0">
              <a:spcBef>
                <a:spcPts val="0"/>
              </a:spcBef>
              <a:spcAft>
                <a:spcPts val="0"/>
              </a:spcAft>
              <a:buNone/>
            </a:pP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IN" sz="1800" b="0" i="0" u="none" strike="noStrike" cap="none">
                <a:solidFill>
                  <a:srgbClr val="0077AA"/>
                </a:solidFill>
                <a:latin typeface="Arial" panose="020B0604020202020204"/>
                <a:ea typeface="Arial" panose="020B0604020202020204"/>
                <a:cs typeface="Arial" panose="020B0604020202020204"/>
                <a:sym typeface="Arial" panose="020B0604020202020204"/>
              </a:rPr>
              <a:t>SELECT</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IN" sz="1800" b="0" i="0" u="none" strike="noStrike" cap="none">
                <a:solidFill>
                  <a:srgbClr val="669900"/>
                </a:solidFill>
                <a:latin typeface="Arial" panose="020B0604020202020204"/>
                <a:ea typeface="Arial" panose="020B0604020202020204"/>
                <a:cs typeface="Arial" panose="020B0604020202020204"/>
                <a:sym typeface="Arial" panose="020B0604020202020204"/>
              </a:rPr>
              <a:t>"Hello World"</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IN" sz="1800" b="0" i="0" u="none" strike="noStrike" cap="none">
                <a:solidFill>
                  <a:srgbClr val="92D050"/>
                </a:solidFill>
                <a:latin typeface="Arial" panose="020B0604020202020204"/>
                <a:ea typeface="Arial" panose="020B0604020202020204"/>
                <a:cs typeface="Arial" panose="020B0604020202020204"/>
                <a:sym typeface="Arial" panose="020B0604020202020204"/>
              </a:rPr>
              <a:t>// will not work in FUNCTION</a:t>
            </a:r>
            <a:endParaRPr lang="en-IN" sz="1800" b="0" i="0" u="none" strike="noStrike" cap="none">
              <a:solidFill>
                <a:srgbClr val="92D050"/>
              </a:solidFill>
              <a:latin typeface="Arial" panose="020B0604020202020204"/>
              <a:ea typeface="Arial" panose="020B0604020202020204"/>
              <a:cs typeface="Arial" panose="020B0604020202020204"/>
              <a:sym typeface="Arial" panose="020B0604020202020204"/>
            </a:endParaRPr>
          </a:p>
          <a:p>
            <a:pPr marL="457200" marR="0" lvl="1" indent="0" algn="l" rtl="0">
              <a:spcBef>
                <a:spcPts val="0"/>
              </a:spcBef>
              <a:spcAft>
                <a:spcPts val="0"/>
              </a:spcAft>
              <a:buNone/>
            </a:pPr>
            <a:endParaRPr sz="400" b="0" i="0" u="none" strike="noStrike" cap="none">
              <a:solidFill>
                <a:srgbClr val="92D050"/>
              </a:solidFill>
              <a:latin typeface="Arial" panose="020B0604020202020204"/>
              <a:ea typeface="Arial" panose="020B0604020202020204"/>
              <a:cs typeface="Arial" panose="020B0604020202020204"/>
              <a:sym typeface="Arial" panose="020B0604020202020204"/>
            </a:endParaRPr>
          </a:p>
          <a:p>
            <a:pPr marL="457200" marR="0" lvl="1" indent="0" algn="l" rtl="0">
              <a:spcBef>
                <a:spcPts val="0"/>
              </a:spcBef>
              <a:spcAft>
                <a:spcPts val="0"/>
              </a:spcAft>
              <a:buNone/>
            </a:pP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IN" sz="1800" b="0" i="0" u="none" strike="noStrike" cap="none">
                <a:solidFill>
                  <a:srgbClr val="0077AA"/>
                </a:solidFill>
                <a:latin typeface="Arial" panose="020B0604020202020204"/>
                <a:ea typeface="Arial" panose="020B0604020202020204"/>
                <a:cs typeface="Arial" panose="020B0604020202020204"/>
                <a:sym typeface="Arial" panose="020B0604020202020204"/>
              </a:rPr>
              <a:t>SELECT</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IN" sz="1800" b="0" i="0" u="none" strike="noStrike" cap="none">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"Hello</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IN" sz="1800" b="0" i="0" u="none" strike="noStrike" cap="none">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World"</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IN" sz="1800" b="0" i="0" u="none" strike="noStrike" cap="none">
                <a:solidFill>
                  <a:srgbClr val="0077AA"/>
                </a:solidFill>
                <a:latin typeface="Arial" panose="020B0604020202020204"/>
                <a:ea typeface="Arial" panose="020B0604020202020204"/>
                <a:cs typeface="Arial" panose="020B0604020202020204"/>
                <a:sym typeface="Arial" panose="020B0604020202020204"/>
              </a:rPr>
              <a:t>INTO</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x;     </a:t>
            </a:r>
            <a:r>
              <a:rPr lang="en-IN" sz="1800" b="0" i="0" u="none" strike="noStrike" cap="none">
                <a:solidFill>
                  <a:srgbClr val="92D050"/>
                </a:solidFill>
                <a:latin typeface="Arial" panose="020B0604020202020204"/>
                <a:ea typeface="Arial" panose="020B0604020202020204"/>
                <a:cs typeface="Arial" panose="020B0604020202020204"/>
                <a:sym typeface="Arial" panose="020B0604020202020204"/>
              </a:rPr>
              <a:t>// will work in FUNCTION</a:t>
            </a:r>
            <a:endParaRPr lang="en-IN" sz="1800" b="0" i="0" u="none" strike="noStrike" cap="none">
              <a:solidFill>
                <a:srgbClr val="92D050"/>
              </a:solidFill>
              <a:latin typeface="Arial" panose="020B0604020202020204"/>
              <a:ea typeface="Arial" panose="020B0604020202020204"/>
              <a:cs typeface="Arial" panose="020B0604020202020204"/>
              <a:sym typeface="Arial" panose="020B0604020202020204"/>
            </a:endParaRPr>
          </a:p>
          <a:p>
            <a:pPr marL="285750" marR="0" lvl="1" indent="-247650" algn="l" rtl="0">
              <a:spcBef>
                <a:spcPts val="0"/>
              </a:spcBef>
              <a:spcAft>
                <a:spcPts val="0"/>
              </a:spcAft>
              <a:buClr>
                <a:schemeClr val="dk1"/>
              </a:buClr>
              <a:buSzPts val="600"/>
              <a:buFont typeface="Arial" panose="020B0604020202020204"/>
              <a:buNone/>
            </a:pPr>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285750" marR="0" lvl="1" indent="-285750" algn="l" rtl="0">
              <a:spcBef>
                <a:spcPts val="0"/>
              </a:spcBef>
              <a:spcAft>
                <a:spcPts val="0"/>
              </a:spcAft>
              <a:buClr>
                <a:schemeClr val="dk1"/>
              </a:buClr>
              <a:buSzPts val="1800"/>
              <a:buFont typeface="Arial" panose="020B0604020202020204"/>
              <a:buChar char="•"/>
            </a:pP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ERROR 1336 (0A000) : Dynamic SQL is not allowed in </a:t>
            </a:r>
            <a:r>
              <a:rPr lang="en-IN" sz="1800" b="1" i="0" u="none" strike="noStrike" cap="none">
                <a:solidFill>
                  <a:schemeClr val="dk1"/>
                </a:solidFill>
                <a:latin typeface="Arial" panose="020B0604020202020204"/>
                <a:ea typeface="Arial" panose="020B0604020202020204"/>
                <a:cs typeface="Arial" panose="020B0604020202020204"/>
                <a:sym typeface="Arial" panose="020B0604020202020204"/>
              </a:rPr>
              <a:t>stored function</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or </a:t>
            </a:r>
            <a:r>
              <a:rPr lang="en-IN" sz="1800" b="1" i="0" u="none" strike="noStrike" cap="none">
                <a:solidFill>
                  <a:schemeClr val="dk1"/>
                </a:solidFill>
                <a:latin typeface="Arial" panose="020B0604020202020204"/>
                <a:ea typeface="Arial" panose="020B0604020202020204"/>
                <a:cs typeface="Arial" panose="020B0604020202020204"/>
                <a:sym typeface="Arial" panose="020B0604020202020204"/>
              </a:rPr>
              <a:t>trigger</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285750" marR="0" lvl="1" indent="-247650" algn="l" rtl="0">
              <a:spcBef>
                <a:spcPts val="0"/>
              </a:spcBef>
              <a:spcAft>
                <a:spcPts val="0"/>
              </a:spcAft>
              <a:buClr>
                <a:schemeClr val="dk1"/>
              </a:buClr>
              <a:buSzPts val="600"/>
              <a:buFont typeface="Arial" panose="020B0604020202020204"/>
              <a:buNone/>
            </a:pPr>
            <a:endParaRPr sz="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285750" marR="0" lvl="1" indent="-285750" algn="l" rtl="0">
              <a:spcBef>
                <a:spcPts val="0"/>
              </a:spcBef>
              <a:spcAft>
                <a:spcPts val="0"/>
              </a:spcAft>
              <a:buClr>
                <a:schemeClr val="dk1"/>
              </a:buClr>
              <a:buSzPts val="1800"/>
              <a:buFont typeface="Arial" panose="020B0604020202020204"/>
              <a:buChar char="•"/>
            </a:pP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ERROR 1422 (HY000) : Explicit or implicit commit is not allowed in </a:t>
            </a:r>
            <a:r>
              <a:rPr lang="en-IN" sz="1800" b="1" i="0" u="none" strike="noStrike" cap="none">
                <a:solidFill>
                  <a:schemeClr val="dk1"/>
                </a:solidFill>
                <a:latin typeface="Arial" panose="020B0604020202020204"/>
                <a:ea typeface="Arial" panose="020B0604020202020204"/>
                <a:cs typeface="Arial" panose="020B0604020202020204"/>
                <a:sym typeface="Arial" panose="020B0604020202020204"/>
              </a:rPr>
              <a:t>stored function</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 or </a:t>
            </a:r>
            <a:r>
              <a:rPr lang="en-IN" sz="1800" b="1" i="0" u="none" strike="noStrike" cap="none">
                <a:solidFill>
                  <a:schemeClr val="dk1"/>
                </a:solidFill>
                <a:latin typeface="Arial" panose="020B0604020202020204"/>
                <a:ea typeface="Arial" panose="020B0604020202020204"/>
                <a:cs typeface="Arial" panose="020B0604020202020204"/>
                <a:sym typeface="Arial" panose="020B0604020202020204"/>
              </a:rPr>
              <a:t>trigger</a:t>
            </a:r>
            <a:r>
              <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lang="en-IN"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33" name="Google Shape;3233;p342"/>
          <p:cNvSpPr/>
          <p:nvPr/>
        </p:nvSpPr>
        <p:spPr>
          <a:xfrm>
            <a:off x="6384032" y="1158114"/>
            <a:ext cx="592935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3E5D77"/>
                </a:solidFill>
                <a:latin typeface="Gill Sans" panose="020B0502020104020203"/>
                <a:ea typeface="Gill Sans" panose="020B0502020104020203"/>
                <a:cs typeface="Gill Sans" panose="020B0502020104020203"/>
                <a:sym typeface="Gill Sans" panose="020B0502020104020203"/>
              </a:rPr>
              <a:t>SET GLOBAL log_bin_trust_function_creators = 1;</a:t>
            </a:r>
            <a:endParaRPr lang="en-IN" sz="2000">
              <a:solidFill>
                <a:srgbClr val="3E5D77"/>
              </a:solidFill>
              <a:latin typeface="Gill Sans" panose="020B0502020104020203"/>
              <a:ea typeface="Gill Sans" panose="020B0502020104020203"/>
              <a:cs typeface="Gill Sans" panose="020B0502020104020203"/>
              <a:sym typeface="Gill Sans" panose="020B0502020104020203"/>
            </a:endParaRPr>
          </a:p>
        </p:txBody>
      </p:sp>
      <p:sp>
        <p:nvSpPr>
          <p:cNvPr id="3234" name="Google Shape;3234;p342"/>
          <p:cNvSpPr/>
          <p:nvPr/>
        </p:nvSpPr>
        <p:spPr>
          <a:xfrm>
            <a:off x="258024" y="1178328"/>
            <a:ext cx="11617986" cy="110799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By default, all parameters are IN parameters.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cannot specify IN , OUT or INOUT modifiers to the parameters.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235" name="Google Shape;3235;p342"/>
          <p:cNvSpPr txBox="1"/>
          <p:nvPr/>
        </p:nvSpPr>
        <p:spPr>
          <a:xfrm>
            <a:off x="159697" y="147568"/>
            <a:ext cx="11814640" cy="8771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700">
                <a:solidFill>
                  <a:schemeClr val="dk1"/>
                </a:solidFill>
                <a:latin typeface="Gill Sans" panose="020B0502020104020203"/>
                <a:ea typeface="Gill Sans" panose="020B0502020104020203"/>
                <a:cs typeface="Gill Sans" panose="020B0502020104020203"/>
                <a:sym typeface="Gill Sans" panose="020B0502020104020203"/>
              </a:rPr>
              <a:t>A deterministic function always returns the same result for the same input parameters whereas a non-deterministic function returns different results for the same input parameters. If you don’t use DETERMINISTIC or NOT DETERMINISTIC , MySQL uses the NOT DETERMINISTIC option by default.</a:t>
            </a:r>
            <a:endParaRPr lang="en-IN" sz="17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3239" name="Shape 3239"/>
        <p:cNvGrpSpPr/>
        <p:nvPr/>
      </p:nvGrpSpPr>
      <p:grpSpPr>
        <a:xfrm>
          <a:off x="0" y="0"/>
          <a:ext cx="0" cy="0"/>
          <a:chOff x="0" y="0"/>
          <a:chExt cx="0" cy="0"/>
        </a:xfrm>
      </p:grpSpPr>
      <p:sp>
        <p:nvSpPr>
          <p:cNvPr id="3240" name="Google Shape;3240;p34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 defined function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41" name="Google Shape;3241;p343"/>
          <p:cNvSpPr/>
          <p:nvPr/>
        </p:nvSpPr>
        <p:spPr>
          <a:xfrm>
            <a:off x="478800" y="767478"/>
            <a:ext cx="10184432"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endPar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x = 1001;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42" name="Google Shape;3242;p343"/>
          <p:cNvSpPr/>
          <p:nvPr/>
        </p:nvSpPr>
        <p:spPr>
          <a:xfrm>
            <a:off x="478800" y="3868013"/>
            <a:ext cx="10184432"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functionname(para1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12</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endPar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total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SUM</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sal</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INTO total FROM emp WHERE job=para1;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total</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3246" name="Shape 3246"/>
        <p:cNvGrpSpPr/>
        <p:nvPr/>
      </p:nvGrpSpPr>
      <p:grpSpPr>
        <a:xfrm>
          <a:off x="0" y="0"/>
          <a:ext cx="0" cy="0"/>
          <a:chOff x="0" y="0"/>
          <a:chExt cx="0" cy="0"/>
        </a:xfrm>
      </p:grpSpPr>
      <p:sp>
        <p:nvSpPr>
          <p:cNvPr id="3247" name="Google Shape;3247;p34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 defined function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48" name="Google Shape;3248;p344"/>
          <p:cNvSpPr/>
          <p:nvPr/>
        </p:nvSpPr>
        <p:spPr>
          <a:xfrm>
            <a:off x="479376" y="1070734"/>
            <a:ext cx="11233248"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endPar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rPr>
              <a:t>return (SELECT MAX(deptno) + 1  FROM dept);</a:t>
            </a:r>
            <a:endPar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49" name="Google Shape;3249;p344"/>
          <p:cNvSpPr/>
          <p:nvPr/>
        </p:nvSpPr>
        <p:spPr>
          <a:xfrm>
            <a:off x="479376" y="3663022"/>
            <a:ext cx="11233248"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endPar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CONCAT(UPPER(LEFT(x,1)), SUBSTR(LOWER(x), 2 ));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3253" name="Shape 3253"/>
        <p:cNvGrpSpPr/>
        <p:nvPr/>
      </p:nvGrpSpPr>
      <p:grpSpPr>
        <a:xfrm>
          <a:off x="0" y="0"/>
          <a:ext cx="0" cy="0"/>
          <a:chOff x="0" y="0"/>
          <a:chExt cx="0" cy="0"/>
        </a:xfrm>
      </p:grpSpPr>
      <p:sp>
        <p:nvSpPr>
          <p:cNvPr id="3254" name="Google Shape;3254;p34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 defined function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55" name="Google Shape;3255;p345"/>
          <p:cNvSpPr/>
          <p:nvPr/>
        </p:nvSpPr>
        <p:spPr>
          <a:xfrm>
            <a:off x="479376" y="1069200"/>
            <a:ext cx="11233248" cy="535531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FUNCTION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(40)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y, z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(40) default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cnt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lbl:loop</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CAST(CHAR(FLOOR(65 + RAND() * 27)) as CHAR) INTO y;</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CAST(CHAR(FLOOR( 97 + RAND() * 27)) as CHAR) INTO z;</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x := CONCAT(x, y, z);</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cnt &gt; 2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leave 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cnt := cnt + 1;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loop 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    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3259" name="Shape 3259"/>
        <p:cNvGrpSpPr/>
        <p:nvPr/>
      </p:nvGrpSpPr>
      <p:grpSpPr>
        <a:xfrm>
          <a:off x="0" y="0"/>
          <a:ext cx="0" cy="0"/>
          <a:chOff x="0" y="0"/>
          <a:chExt cx="0" cy="0"/>
        </a:xfrm>
      </p:grpSpPr>
      <p:sp>
        <p:nvSpPr>
          <p:cNvPr id="3260" name="Google Shape;3260;p34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 defined function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61" name="Google Shape;3261;p346"/>
          <p:cNvSpPr/>
          <p:nvPr/>
        </p:nvSpPr>
        <p:spPr>
          <a:xfrm>
            <a:off x="479376" y="1069200"/>
            <a:ext cx="11233248"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FUNCTION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functionname(xx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50</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endParaRPr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BOOL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True INTO x FROM emp WHERE empno = xx;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x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rPr>
              <a:t>return (SELECT CONCAT(ename, " ", job, " ", sal) FROM emp WHERE empno = xx);</a:t>
            </a:r>
            <a:endPar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"deptno is not valid";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3265" name="Shape 3265"/>
        <p:cNvGrpSpPr/>
        <p:nvPr/>
      </p:nvGrpSpPr>
      <p:grpSpPr>
        <a:xfrm>
          <a:off x="0" y="0"/>
          <a:ext cx="0" cy="0"/>
          <a:chOff x="0" y="0"/>
          <a:chExt cx="0" cy="0"/>
        </a:xfrm>
      </p:grpSpPr>
      <p:sp>
        <p:nvSpPr>
          <p:cNvPr id="3266" name="Google Shape;3266;p34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 defined function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67" name="Google Shape;3267;p347"/>
          <p:cNvSpPr/>
          <p:nvPr/>
        </p:nvSpPr>
        <p:spPr>
          <a:xfrm>
            <a:off x="479376" y="1069200"/>
            <a:ext cx="11305256"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FUNCTION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no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distinct 'Number present' INTO x FROM t1 WHERE c1 = no;</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x is not null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no</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3271" name="Shape 3271"/>
        <p:cNvGrpSpPr/>
        <p:nvPr/>
      </p:nvGrpSpPr>
      <p:grpSpPr>
        <a:xfrm>
          <a:off x="0" y="0"/>
          <a:ext cx="0" cy="0"/>
          <a:chOff x="0" y="0"/>
          <a:chExt cx="0" cy="0"/>
        </a:xfrm>
      </p:grpSpPr>
      <p:sp>
        <p:nvSpPr>
          <p:cNvPr id="3272" name="Google Shape;3272;p34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 defined function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73" name="Google Shape;3273;p348"/>
          <p:cNvSpPr/>
          <p:nvPr/>
        </p:nvSpPr>
        <p:spPr>
          <a:xfrm>
            <a:off x="479376" y="1069200"/>
            <a:ext cx="11305256" cy="48013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FUNCTION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1000</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1000</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y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z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1000</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lbl:loop</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y := y+1;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z := TRIM</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CONCAT</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z, SUBSTR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 y,1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y &gt;= LENGTH</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leave 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loop 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SUBSTR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z, 1, LENGTH</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z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1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74" name="Google Shape;3274;p348"/>
          <p:cNvSpPr txBox="1"/>
          <p:nvPr/>
        </p:nvSpPr>
        <p:spPr>
          <a:xfrm>
            <a:off x="191344" y="209359"/>
            <a:ext cx="19442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C00000"/>
                </a:solidFill>
                <a:latin typeface="Gill Sans" panose="020B0502020104020203"/>
                <a:ea typeface="Gill Sans" panose="020B0502020104020203"/>
                <a:cs typeface="Gill Sans" panose="020B0502020104020203"/>
                <a:sym typeface="Gill Sans" panose="020B0502020104020203"/>
              </a:rPr>
              <a:t>GITA     | G,I,T,A</a:t>
            </a:r>
            <a:endParaRPr lang="en-IN" sz="1800">
              <a:solidFill>
                <a:srgbClr val="C0000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3278" name="Shape 3278"/>
        <p:cNvGrpSpPr/>
        <p:nvPr/>
      </p:nvGrpSpPr>
      <p:grpSpPr>
        <a:xfrm>
          <a:off x="0" y="0"/>
          <a:ext cx="0" cy="0"/>
          <a:chOff x="0" y="0"/>
          <a:chExt cx="0" cy="0"/>
        </a:xfrm>
      </p:grpSpPr>
      <p:sp>
        <p:nvSpPr>
          <p:cNvPr id="3279" name="Google Shape;3279;p34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 defined function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80" name="Google Shape;3280;p349"/>
          <p:cNvSpPr/>
          <p:nvPr/>
        </p:nvSpPr>
        <p:spPr>
          <a:xfrm>
            <a:off x="479376" y="1069200"/>
            <a:ext cx="11305256" cy="535531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FUNCTION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(1000</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1000</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y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z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1000</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lbl:loop</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y := y+1;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ASCII</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SUBSTR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 y, 1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NOT BETWEEN 48 AND 57 then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z  := CONCAT</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z, SUBSTR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 y, 1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y &gt; LENGTH</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leave 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loop 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SUBSTR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TRIM</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z</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 LENGTH</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z</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81" name="Google Shape;3281;p349"/>
          <p:cNvSpPr txBox="1"/>
          <p:nvPr/>
        </p:nvSpPr>
        <p:spPr>
          <a:xfrm>
            <a:off x="191344" y="209359"/>
            <a:ext cx="2160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C00000"/>
                </a:solidFill>
                <a:latin typeface="Gill Sans" panose="020B0502020104020203"/>
                <a:ea typeface="Gill Sans" panose="020B0502020104020203"/>
                <a:cs typeface="Gill Sans" panose="020B0502020104020203"/>
                <a:sym typeface="Gill Sans" panose="020B0502020104020203"/>
              </a:rPr>
              <a:t>6001GITA     | GITA</a:t>
            </a:r>
            <a:endParaRPr lang="en-IN" sz="1800">
              <a:solidFill>
                <a:srgbClr val="C0000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3285" name="Shape 3285"/>
        <p:cNvGrpSpPr/>
        <p:nvPr/>
      </p:nvGrpSpPr>
      <p:grpSpPr>
        <a:xfrm>
          <a:off x="0" y="0"/>
          <a:ext cx="0" cy="0"/>
          <a:chOff x="0" y="0"/>
          <a:chExt cx="0" cy="0"/>
        </a:xfrm>
      </p:grpSpPr>
      <p:sp>
        <p:nvSpPr>
          <p:cNvPr id="3286" name="Google Shape;3286;p35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 defined function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87" name="Google Shape;3287;p350"/>
          <p:cNvSpPr/>
          <p:nvPr/>
        </p:nvSpPr>
        <p:spPr>
          <a:xfrm>
            <a:off x="191344" y="1069200"/>
            <a:ext cx="11809312" cy="535531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FUNCTION IF 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FUNCTION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(1000)) RETURNS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y INT default 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z VARCHAR(1000) default "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lbl:loop</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y := y+1;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ASCII(SUBSTR( x, y, 1 )) NOT BETWEEN 65 AND 90 and  ASCII(SUBSTR( x, y, 1 )) not between 97 AND  122 then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z  := CONCAT( z, SUBSTR( x, y, 1 ));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y &gt; LENGTH(x)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leave 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loop lbl;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(SUBSTR(TRIM(z),1, LENGTH(z)));</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88" name="Google Shape;3288;p350"/>
          <p:cNvSpPr txBox="1"/>
          <p:nvPr/>
        </p:nvSpPr>
        <p:spPr>
          <a:xfrm>
            <a:off x="191344" y="209359"/>
            <a:ext cx="2160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C00000"/>
                </a:solidFill>
                <a:latin typeface="Gill Sans" panose="020B0502020104020203"/>
                <a:ea typeface="Gill Sans" panose="020B0502020104020203"/>
                <a:cs typeface="Gill Sans" panose="020B0502020104020203"/>
                <a:sym typeface="Gill Sans" panose="020B0502020104020203"/>
              </a:rPr>
              <a:t>GITA6001     | 6001</a:t>
            </a:r>
            <a:endParaRPr lang="en-IN" sz="1800">
              <a:solidFill>
                <a:srgbClr val="C0000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431" name="Shape 431"/>
        <p:cNvGrpSpPr/>
        <p:nvPr/>
      </p:nvGrpSpPr>
      <p:grpSpPr>
        <a:xfrm>
          <a:off x="0" y="0"/>
          <a:ext cx="0" cy="0"/>
          <a:chOff x="0" y="0"/>
          <a:chExt cx="0" cy="0"/>
        </a:xfrm>
      </p:grpSpPr>
      <p:sp>
        <p:nvSpPr>
          <p:cNvPr id="432" name="Google Shape;432;p35"/>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433" name="Google Shape;433;p35"/>
          <p:cNvSpPr/>
          <p:nvPr/>
        </p:nvSpPr>
        <p:spPr>
          <a:xfrm>
            <a:off x="407368" y="838200"/>
            <a:ext cx="11233248" cy="1077218"/>
          </a:xfrm>
          <a:prstGeom prst="rect">
            <a:avLst/>
          </a:prstGeom>
          <a:solidFill>
            <a:schemeClr val="lt1"/>
          </a:soli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IN" sz="3200">
                <a:solidFill>
                  <a:schemeClr val="dk1"/>
                </a:solidFill>
                <a:latin typeface="Arial" panose="020B0604020202020204"/>
                <a:ea typeface="Arial" panose="020B0604020202020204"/>
                <a:cs typeface="Arial" panose="020B0604020202020204"/>
                <a:sym typeface="Arial" panose="020B0604020202020204"/>
              </a:rPr>
              <a:t>In Entity Relationship(ER) Model attributes can be classified into the following types.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4" name="Google Shape;434;p35"/>
          <p:cNvSpPr/>
          <p:nvPr/>
        </p:nvSpPr>
        <p:spPr>
          <a:xfrm>
            <a:off x="407368" y="2640406"/>
            <a:ext cx="9955832" cy="1981825"/>
          </a:xfrm>
          <a:prstGeom prst="rect">
            <a:avLst/>
          </a:prstGeom>
          <a:solidFill>
            <a:schemeClr val="lt1"/>
          </a:solidFill>
          <a:ln>
            <a:noFill/>
          </a:ln>
        </p:spPr>
        <p:txBody>
          <a:bodyPr spcFirstLastPara="1" wrap="square" lIns="91425" tIns="45700" rIns="91425" bIns="45700" anchor="t" anchorCtr="0">
            <a:spAutoFit/>
          </a:bodyPr>
          <a:lstStyle/>
          <a:p>
            <a:pPr marL="0" marR="0" lvl="0" indent="-133350" algn="l" rtl="0">
              <a:lnSpc>
                <a:spcPct val="150000"/>
              </a:lnSpc>
              <a:spcBef>
                <a:spcPts val="0"/>
              </a:spcBef>
              <a:spcAft>
                <a:spcPts val="0"/>
              </a:spcAft>
              <a:buClr>
                <a:srgbClr val="518592"/>
              </a:buClr>
              <a:buSzPts val="2100"/>
              <a:buFont typeface="Arial" panose="020B0604020202020204"/>
              <a:buChar char="•"/>
            </a:pPr>
            <a:r>
              <a:rPr lang="en-IN" sz="2100">
                <a:solidFill>
                  <a:srgbClr val="518592"/>
                </a:solidFill>
                <a:latin typeface="Palatino Linotype" panose="02040502050505030304"/>
                <a:ea typeface="Palatino Linotype" panose="02040502050505030304"/>
                <a:cs typeface="Palatino Linotype" panose="02040502050505030304"/>
                <a:sym typeface="Palatino Linotype" panose="02040502050505030304"/>
              </a:rPr>
              <a:t> Simple/Atomic and Composite Attribute</a:t>
            </a:r>
            <a:endParaRPr lang="en-IN" sz="2100">
              <a:solidFill>
                <a:srgbClr val="518592"/>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133350" algn="l" rtl="0">
              <a:lnSpc>
                <a:spcPct val="150000"/>
              </a:lnSpc>
              <a:spcBef>
                <a:spcPts val="0"/>
              </a:spcBef>
              <a:spcAft>
                <a:spcPts val="0"/>
              </a:spcAft>
              <a:buClr>
                <a:srgbClr val="518592"/>
              </a:buClr>
              <a:buSzPts val="2100"/>
              <a:buFont typeface="Arial" panose="020B0604020202020204"/>
              <a:buChar char="•"/>
            </a:pPr>
            <a:r>
              <a:rPr lang="en-IN" sz="2100">
                <a:solidFill>
                  <a:srgbClr val="518592"/>
                </a:solidFill>
                <a:latin typeface="Palatino Linotype" panose="02040502050505030304"/>
                <a:ea typeface="Palatino Linotype" panose="02040502050505030304"/>
                <a:cs typeface="Palatino Linotype" panose="02040502050505030304"/>
                <a:sym typeface="Palatino Linotype" panose="02040502050505030304"/>
              </a:rPr>
              <a:t> Single Valued and Multi Valued attribute</a:t>
            </a:r>
            <a:endParaRPr lang="en-IN" sz="2100">
              <a:solidFill>
                <a:srgbClr val="518592"/>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133350" algn="l" rtl="0">
              <a:lnSpc>
                <a:spcPct val="150000"/>
              </a:lnSpc>
              <a:spcBef>
                <a:spcPts val="0"/>
              </a:spcBef>
              <a:spcAft>
                <a:spcPts val="0"/>
              </a:spcAft>
              <a:buClr>
                <a:srgbClr val="518592"/>
              </a:buClr>
              <a:buSzPts val="2100"/>
              <a:buFont typeface="Arial" panose="020B0604020202020204"/>
              <a:buChar char="•"/>
            </a:pPr>
            <a:r>
              <a:rPr lang="en-IN" sz="2100">
                <a:solidFill>
                  <a:srgbClr val="518592"/>
                </a:solidFill>
                <a:latin typeface="Palatino Linotype" panose="02040502050505030304"/>
                <a:ea typeface="Palatino Linotype" panose="02040502050505030304"/>
                <a:cs typeface="Palatino Linotype" panose="02040502050505030304"/>
                <a:sym typeface="Palatino Linotype" panose="02040502050505030304"/>
              </a:rPr>
              <a:t> Stored and Derived Attributes</a:t>
            </a:r>
            <a:endParaRPr lang="en-IN" sz="2100">
              <a:solidFill>
                <a:srgbClr val="518592"/>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133350" algn="l" rtl="0">
              <a:lnSpc>
                <a:spcPct val="150000"/>
              </a:lnSpc>
              <a:spcBef>
                <a:spcPts val="0"/>
              </a:spcBef>
              <a:spcAft>
                <a:spcPts val="0"/>
              </a:spcAft>
              <a:buClr>
                <a:srgbClr val="518592"/>
              </a:buClr>
              <a:buSzPts val="2100"/>
              <a:buFont typeface="Arial" panose="020B0604020202020204"/>
              <a:buChar char="•"/>
            </a:pPr>
            <a:r>
              <a:rPr lang="en-IN" sz="2100">
                <a:solidFill>
                  <a:srgbClr val="518592"/>
                </a:solidFill>
                <a:latin typeface="Palatino Linotype" panose="02040502050505030304"/>
                <a:ea typeface="Palatino Linotype" panose="02040502050505030304"/>
                <a:cs typeface="Palatino Linotype" panose="02040502050505030304"/>
                <a:sym typeface="Palatino Linotype" panose="02040502050505030304"/>
              </a:rPr>
              <a:t> Complex Attribute</a:t>
            </a:r>
            <a:endParaRPr lang="en-IN" sz="2100">
              <a:solidFill>
                <a:srgbClr val="518592"/>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435" name="Google Shape;435;p35"/>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attributes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436" name="Google Shape;436;p35"/>
          <p:cNvSpPr txBox="1"/>
          <p:nvPr/>
        </p:nvSpPr>
        <p:spPr>
          <a:xfrm>
            <a:off x="479376" y="5391337"/>
            <a:ext cx="11161240"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 SQL, the same name can be used for two (or more) attributes as long as the attributes are in different relations.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3292" name="Shape 3292"/>
        <p:cNvGrpSpPr/>
        <p:nvPr/>
      </p:nvGrpSpPr>
      <p:grpSpPr>
        <a:xfrm>
          <a:off x="0" y="0"/>
          <a:ext cx="0" cy="0"/>
          <a:chOff x="0" y="0"/>
          <a:chExt cx="0" cy="0"/>
        </a:xfrm>
      </p:grpSpPr>
      <p:sp>
        <p:nvSpPr>
          <p:cNvPr id="3293" name="Google Shape;3293;p35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user defined function - examples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294" name="Google Shape;3294;p351"/>
          <p:cNvSpPr/>
          <p:nvPr/>
        </p:nvSpPr>
        <p:spPr>
          <a:xfrm>
            <a:off x="478800" y="1069200"/>
            <a:ext cx="11304000"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FUNCTION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FUNCTION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functionname()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RETURNS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DETERMINISTIC</a:t>
            </a:r>
            <a:endParaRPr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41C6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rPr>
              <a:t>#CREATE TABLE temp (col1 INT);</a:t>
            </a:r>
            <a:endPar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rPr>
              <a:t>   #ALTER TABLE temp ADD col2 INT;</a:t>
            </a:r>
            <a:endPar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rPr>
              <a:t>   #DROP TABLE temp;</a:t>
            </a:r>
            <a:endPar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FD8603"/>
                </a:solidFill>
                <a:latin typeface="Quattrocento Sans" panose="020B0502050000020003"/>
                <a:ea typeface="Quattrocento Sans" panose="020B0502050000020003"/>
                <a:cs typeface="Quattrocento Sans" panose="020B0502050000020003"/>
                <a:sym typeface="Quattrocento Sans" panose="020B0502050000020003"/>
              </a:rPr>
              <a:t>return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"done";</a:t>
            </a:r>
            <a:endParaRPr sz="1800">
              <a:solidFill>
                <a:srgbClr val="41C6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295" name="Google Shape;3295;p351"/>
          <p:cNvSpPr txBox="1"/>
          <p:nvPr/>
        </p:nvSpPr>
        <p:spPr>
          <a:xfrm>
            <a:off x="479376" y="4415946"/>
            <a:ext cx="1130342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C00000"/>
                </a:solidFill>
                <a:latin typeface="Quattrocento Sans" panose="020B0502050000020003"/>
                <a:ea typeface="Quattrocento Sans" panose="020B0502050000020003"/>
                <a:cs typeface="Quattrocento Sans" panose="020B0502050000020003"/>
                <a:sym typeface="Quattrocento Sans" panose="020B0502050000020003"/>
              </a:rPr>
              <a:t>ERROR 1422 (HY000): </a:t>
            </a:r>
            <a:r>
              <a:rPr lang="en-IN" sz="2000" b="1">
                <a:solidFill>
                  <a:srgbClr val="C00000"/>
                </a:solidFill>
                <a:latin typeface="Quattrocento Sans" panose="020B0502050000020003"/>
                <a:ea typeface="Quattrocento Sans" panose="020B0502050000020003"/>
                <a:cs typeface="Quattrocento Sans" panose="020B0502050000020003"/>
                <a:sym typeface="Quattrocento Sans" panose="020B0502050000020003"/>
              </a:rPr>
              <a:t>Explicit or implicit commit </a:t>
            </a:r>
            <a:r>
              <a:rPr lang="en-IN" sz="2000">
                <a:solidFill>
                  <a:srgbClr val="C00000"/>
                </a:solidFill>
                <a:latin typeface="Quattrocento Sans" panose="020B0502050000020003"/>
                <a:ea typeface="Quattrocento Sans" panose="020B0502050000020003"/>
                <a:cs typeface="Quattrocento Sans" panose="020B0502050000020003"/>
                <a:sym typeface="Quattrocento Sans" panose="020B0502050000020003"/>
              </a:rPr>
              <a:t>is not allowed in stored function or trigger.</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3299" name="Shape 3299"/>
        <p:cNvGrpSpPr/>
        <p:nvPr/>
      </p:nvGrpSpPr>
      <p:grpSpPr>
        <a:xfrm>
          <a:off x="0" y="0"/>
          <a:ext cx="0" cy="0"/>
          <a:chOff x="0" y="0"/>
          <a:chExt cx="0" cy="0"/>
        </a:xfrm>
      </p:grpSpPr>
      <p:sp>
        <p:nvSpPr>
          <p:cNvPr id="3300" name="Google Shape;3300;p352"/>
          <p:cNvSpPr txBox="1"/>
          <p:nvPr/>
        </p:nvSpPr>
        <p:spPr>
          <a:xfrm>
            <a:off x="1676400" y="198884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triggers</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01" name="Google Shape;3301;p352"/>
          <p:cNvSpPr txBox="1"/>
          <p:nvPr/>
        </p:nvSpPr>
        <p:spPr>
          <a:xfrm>
            <a:off x="335360" y="2983632"/>
            <a:ext cx="11629292"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rgbClr val="171717"/>
                </a:solidFill>
                <a:latin typeface="Palatino Linotype" panose="02040502050505030304"/>
                <a:ea typeface="Palatino Linotype" panose="02040502050505030304"/>
                <a:cs typeface="Palatino Linotype" panose="02040502050505030304"/>
                <a:sym typeface="Palatino Linotype" panose="02040502050505030304"/>
              </a:rPr>
              <a:t>A trigger is a special type of stored procedure that automatically runs when an event occurs in the database server. DML triggers run when a user tries to modify data through a data manipulation language (DML) event. DML events are INSERT, UPDATE, or DELETE statements on a TABLE or VIEW.</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302" name="Google Shape;3302;p352"/>
          <p:cNvSpPr/>
          <p:nvPr/>
        </p:nvSpPr>
        <p:spPr>
          <a:xfrm>
            <a:off x="406574" y="4320386"/>
            <a:ext cx="11377264" cy="249299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just"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The trigger is always associated with the table named tbl_name, which must refer to a permanent table.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You cannot associate a trigger with a TEMPORARY table or a VIEW.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If you drop a table, any triggers for the table are also dropped.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ERROR 1415 (0A000): Not allowed to return a result set from a trigger.</a:t>
            </a: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303" name="Google Shape;3303;p352"/>
          <p:cNvSpPr txBox="1"/>
          <p:nvPr/>
        </p:nvSpPr>
        <p:spPr>
          <a:xfrm>
            <a:off x="119336" y="71333"/>
            <a:ext cx="11414062" cy="21852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i="0">
                <a:solidFill>
                  <a:srgbClr val="3A3A3A"/>
                </a:solidFill>
                <a:latin typeface="Work Sans"/>
                <a:ea typeface="Work Sans"/>
                <a:cs typeface="Work Sans"/>
                <a:sym typeface="Work Sans"/>
              </a:rPr>
              <a:t>Triggers are mainly required for the following purposes:</a:t>
            </a:r>
            <a:endParaRPr lang="en-IN" sz="1800" b="1" i="0">
              <a:solidFill>
                <a:srgbClr val="3A3A3A"/>
              </a:solidFill>
              <a:latin typeface="Work Sans"/>
              <a:ea typeface="Work Sans"/>
              <a:cs typeface="Work Sans"/>
              <a:sym typeface="Work Sans"/>
            </a:endParaRPr>
          </a:p>
          <a:p>
            <a:pPr marL="0" marR="0" lvl="0" indent="0" algn="l" rtl="0">
              <a:spcBef>
                <a:spcPts val="0"/>
              </a:spcBef>
              <a:spcAft>
                <a:spcPts val="0"/>
              </a:spcAft>
              <a:buNone/>
            </a:pPr>
            <a:endParaRPr sz="800" b="0" i="0">
              <a:solidFill>
                <a:srgbClr val="3A3A3A"/>
              </a:solidFill>
              <a:latin typeface="Work Sans"/>
              <a:ea typeface="Work Sans"/>
              <a:cs typeface="Work Sans"/>
              <a:sym typeface="Work Sans"/>
            </a:endParaRPr>
          </a:p>
          <a:p>
            <a:pPr marL="285750" marR="0" lvl="0" indent="-285750" algn="l" rtl="0">
              <a:spcBef>
                <a:spcPts val="0"/>
              </a:spcBef>
              <a:spcAft>
                <a:spcPts val="0"/>
              </a:spcAft>
              <a:buClr>
                <a:srgbClr val="3A3A3A"/>
              </a:buClr>
              <a:buSzPts val="1800"/>
              <a:buFont typeface="Arial" panose="020B0604020202020204"/>
              <a:buChar char="•"/>
            </a:pPr>
            <a:r>
              <a:rPr lang="en-IN" sz="1800" b="0" i="0">
                <a:solidFill>
                  <a:srgbClr val="3A3A3A"/>
                </a:solidFill>
                <a:latin typeface="Work Sans"/>
                <a:ea typeface="Work Sans"/>
                <a:cs typeface="Work Sans"/>
                <a:sym typeface="Work Sans"/>
              </a:rPr>
              <a:t>To maintain complex integrity constraints</a:t>
            </a:r>
            <a:endParaRPr lang="en-IN" sz="1800" b="0" i="0">
              <a:solidFill>
                <a:srgbClr val="3A3A3A"/>
              </a:solidFill>
              <a:latin typeface="Work Sans"/>
              <a:ea typeface="Work Sans"/>
              <a:cs typeface="Work Sans"/>
              <a:sym typeface="Work Sans"/>
            </a:endParaRPr>
          </a:p>
          <a:p>
            <a:pPr marL="285750" marR="0" lvl="0" indent="-260350" algn="l" rtl="0">
              <a:spcBef>
                <a:spcPts val="0"/>
              </a:spcBef>
              <a:spcAft>
                <a:spcPts val="0"/>
              </a:spcAft>
              <a:buClr>
                <a:schemeClr val="dk1"/>
              </a:buClr>
              <a:buSzPts val="400"/>
              <a:buFont typeface="Arial" panose="020B0604020202020204"/>
              <a:buNone/>
            </a:pPr>
            <a:endParaRPr sz="400" b="0" i="0">
              <a:solidFill>
                <a:srgbClr val="3A3A3A"/>
              </a:solidFill>
              <a:latin typeface="Work Sans"/>
              <a:ea typeface="Work Sans"/>
              <a:cs typeface="Work Sans"/>
              <a:sym typeface="Work Sans"/>
            </a:endParaRPr>
          </a:p>
          <a:p>
            <a:pPr marL="285750" marR="0" lvl="0" indent="-285750" algn="l" rtl="0">
              <a:spcBef>
                <a:spcPts val="0"/>
              </a:spcBef>
              <a:spcAft>
                <a:spcPts val="0"/>
              </a:spcAft>
              <a:buClr>
                <a:srgbClr val="3A3A3A"/>
              </a:buClr>
              <a:buSzPts val="1800"/>
              <a:buFont typeface="Arial" panose="020B0604020202020204"/>
              <a:buChar char="•"/>
            </a:pPr>
            <a:r>
              <a:rPr lang="en-IN" sz="1800" b="0" i="0">
                <a:solidFill>
                  <a:srgbClr val="3A3A3A"/>
                </a:solidFill>
                <a:latin typeface="Work Sans"/>
                <a:ea typeface="Work Sans"/>
                <a:cs typeface="Work Sans"/>
                <a:sym typeface="Work Sans"/>
              </a:rPr>
              <a:t>Auditing table information by recording the changes</a:t>
            </a:r>
            <a:endParaRPr lang="en-IN" sz="1800" b="0" i="0">
              <a:solidFill>
                <a:srgbClr val="3A3A3A"/>
              </a:solidFill>
              <a:latin typeface="Work Sans"/>
              <a:ea typeface="Work Sans"/>
              <a:cs typeface="Work Sans"/>
              <a:sym typeface="Work Sans"/>
            </a:endParaRPr>
          </a:p>
          <a:p>
            <a:pPr marL="285750" marR="0" lvl="0" indent="-260350" algn="l" rtl="0">
              <a:spcBef>
                <a:spcPts val="0"/>
              </a:spcBef>
              <a:spcAft>
                <a:spcPts val="0"/>
              </a:spcAft>
              <a:buClr>
                <a:schemeClr val="dk1"/>
              </a:buClr>
              <a:buSzPts val="400"/>
              <a:buFont typeface="Arial" panose="020B0604020202020204"/>
              <a:buNone/>
            </a:pPr>
            <a:endParaRPr sz="400" b="0" i="0">
              <a:solidFill>
                <a:srgbClr val="3A3A3A"/>
              </a:solidFill>
              <a:latin typeface="Work Sans"/>
              <a:ea typeface="Work Sans"/>
              <a:cs typeface="Work Sans"/>
              <a:sym typeface="Work Sans"/>
            </a:endParaRPr>
          </a:p>
          <a:p>
            <a:pPr marL="285750" marR="0" lvl="0" indent="-285750" algn="l" rtl="0">
              <a:spcBef>
                <a:spcPts val="0"/>
              </a:spcBef>
              <a:spcAft>
                <a:spcPts val="0"/>
              </a:spcAft>
              <a:buClr>
                <a:srgbClr val="3A3A3A"/>
              </a:buClr>
              <a:buSzPts val="1800"/>
              <a:buFont typeface="Arial" panose="020B0604020202020204"/>
              <a:buChar char="•"/>
            </a:pPr>
            <a:r>
              <a:rPr lang="en-IN" sz="1800" b="0" i="0">
                <a:solidFill>
                  <a:srgbClr val="3A3A3A"/>
                </a:solidFill>
                <a:latin typeface="Work Sans"/>
                <a:ea typeface="Work Sans"/>
                <a:cs typeface="Work Sans"/>
                <a:sym typeface="Work Sans"/>
              </a:rPr>
              <a:t>Signaling other program actions when changes are made to the table</a:t>
            </a:r>
            <a:endParaRPr lang="en-IN" sz="1800" b="0" i="0">
              <a:solidFill>
                <a:srgbClr val="3A3A3A"/>
              </a:solidFill>
              <a:latin typeface="Work Sans"/>
              <a:ea typeface="Work Sans"/>
              <a:cs typeface="Work Sans"/>
              <a:sym typeface="Work Sans"/>
            </a:endParaRPr>
          </a:p>
          <a:p>
            <a:pPr marL="285750" marR="0" lvl="0" indent="-260350" algn="l" rtl="0">
              <a:spcBef>
                <a:spcPts val="0"/>
              </a:spcBef>
              <a:spcAft>
                <a:spcPts val="0"/>
              </a:spcAft>
              <a:buClr>
                <a:schemeClr val="dk1"/>
              </a:buClr>
              <a:buSzPts val="400"/>
              <a:buFont typeface="Arial" panose="020B0604020202020204"/>
              <a:buNone/>
            </a:pPr>
            <a:endParaRPr sz="400" b="0" i="0">
              <a:solidFill>
                <a:srgbClr val="3A3A3A"/>
              </a:solidFill>
              <a:latin typeface="Work Sans"/>
              <a:ea typeface="Work Sans"/>
              <a:cs typeface="Work Sans"/>
              <a:sym typeface="Work Sans"/>
            </a:endParaRPr>
          </a:p>
          <a:p>
            <a:pPr marL="285750" marR="0" lvl="0" indent="-285750" algn="l" rtl="0">
              <a:spcBef>
                <a:spcPts val="0"/>
              </a:spcBef>
              <a:spcAft>
                <a:spcPts val="0"/>
              </a:spcAft>
              <a:buClr>
                <a:srgbClr val="3A3A3A"/>
              </a:buClr>
              <a:buSzPts val="1800"/>
              <a:buFont typeface="Arial" panose="020B0604020202020204"/>
              <a:buChar char="•"/>
            </a:pPr>
            <a:r>
              <a:rPr lang="en-IN" sz="1800" b="0" i="0">
                <a:solidFill>
                  <a:srgbClr val="3A3A3A"/>
                </a:solidFill>
                <a:latin typeface="Work Sans"/>
                <a:ea typeface="Work Sans"/>
                <a:cs typeface="Work Sans"/>
                <a:sym typeface="Work Sans"/>
              </a:rPr>
              <a:t>Enforcing complex business rules</a:t>
            </a:r>
            <a:endParaRPr lang="en-IN" sz="1800" b="0" i="0">
              <a:solidFill>
                <a:srgbClr val="3A3A3A"/>
              </a:solidFill>
              <a:latin typeface="Work Sans"/>
              <a:ea typeface="Work Sans"/>
              <a:cs typeface="Work Sans"/>
              <a:sym typeface="Work Sans"/>
            </a:endParaRPr>
          </a:p>
          <a:p>
            <a:pPr marL="285750" marR="0" lvl="0" indent="-260350" algn="l" rtl="0">
              <a:spcBef>
                <a:spcPts val="0"/>
              </a:spcBef>
              <a:spcAft>
                <a:spcPts val="0"/>
              </a:spcAft>
              <a:buClr>
                <a:schemeClr val="dk1"/>
              </a:buClr>
              <a:buSzPts val="400"/>
              <a:buFont typeface="Arial" panose="020B0604020202020204"/>
              <a:buNone/>
            </a:pPr>
            <a:endParaRPr sz="400" b="0" i="0">
              <a:solidFill>
                <a:srgbClr val="3A3A3A"/>
              </a:solidFill>
              <a:latin typeface="Work Sans"/>
              <a:ea typeface="Work Sans"/>
              <a:cs typeface="Work Sans"/>
              <a:sym typeface="Work Sans"/>
            </a:endParaRPr>
          </a:p>
          <a:p>
            <a:pPr marL="285750" marR="0" lvl="0" indent="-285750" algn="l" rtl="0">
              <a:spcBef>
                <a:spcPts val="0"/>
              </a:spcBef>
              <a:spcAft>
                <a:spcPts val="0"/>
              </a:spcAft>
              <a:buClr>
                <a:srgbClr val="3A3A3A"/>
              </a:buClr>
              <a:buSzPts val="1800"/>
              <a:buFont typeface="Arial" panose="020B0604020202020204"/>
              <a:buChar char="•"/>
            </a:pPr>
            <a:r>
              <a:rPr lang="en-IN" sz="1800" b="0" i="0">
                <a:solidFill>
                  <a:srgbClr val="3A3A3A"/>
                </a:solidFill>
                <a:latin typeface="Work Sans"/>
                <a:ea typeface="Work Sans"/>
                <a:cs typeface="Work Sans"/>
                <a:sym typeface="Work Sans"/>
              </a:rPr>
              <a:t>Preventing invalid transactions</a:t>
            </a:r>
            <a:endParaRPr lang="en-IN" sz="1800" b="0" i="0">
              <a:solidFill>
                <a:srgbClr val="3A3A3A"/>
              </a:solidFill>
              <a:latin typeface="Work Sans"/>
              <a:ea typeface="Work Sans"/>
              <a:cs typeface="Work Sans"/>
              <a:sym typeface="Work Sans"/>
            </a:endParaRPr>
          </a:p>
        </p:txBody>
      </p:sp>
      <p:sp>
        <p:nvSpPr>
          <p:cNvPr id="3304" name="Google Shape;3304;p352"/>
          <p:cNvSpPr txBox="1"/>
          <p:nvPr/>
        </p:nvSpPr>
        <p:spPr>
          <a:xfrm>
            <a:off x="9048328" y="106757"/>
            <a:ext cx="302433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i="0">
                <a:solidFill>
                  <a:srgbClr val="C00000"/>
                </a:solidFill>
                <a:latin typeface="Open Sans"/>
                <a:ea typeface="Open Sans"/>
                <a:cs typeface="Open Sans"/>
                <a:sym typeface="Open Sans"/>
              </a:rPr>
              <a:t>Triggers activate only for changes made to tables by SQL statements.</a:t>
            </a:r>
            <a:endParaRPr sz="1800">
              <a:solidFill>
                <a:srgbClr val="C0000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3308" name="Shape 3308"/>
        <p:cNvGrpSpPr/>
        <p:nvPr/>
      </p:nvGrpSpPr>
      <p:grpSpPr>
        <a:xfrm>
          <a:off x="0" y="0"/>
          <a:ext cx="0" cy="0"/>
          <a:chOff x="0" y="0"/>
          <a:chExt cx="0" cy="0"/>
        </a:xfrm>
      </p:grpSpPr>
      <p:sp>
        <p:nvSpPr>
          <p:cNvPr id="3309" name="Google Shape;3309;p35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trigger </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10" name="Google Shape;3310;p353"/>
          <p:cNvSpPr/>
          <p:nvPr/>
        </p:nvSpPr>
        <p:spPr>
          <a:xfrm>
            <a:off x="490690" y="1624732"/>
            <a:ext cx="11005910" cy="2154436"/>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 TRIGGER trigger_name</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trigger_time trigger_event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ON tbl_name FOR EACH ROW</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trigger_body</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trigger_time: { BEFORE | AFTER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trigger_event: { INSERT | UPDATE | DELETE }</a:t>
            </a:r>
            <a:endParaRPr lang="en-IN"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3311" name="Google Shape;3311;p353"/>
          <p:cNvSpPr/>
          <p:nvPr/>
        </p:nvSpPr>
        <p:spPr>
          <a:xfrm>
            <a:off x="490690" y="838200"/>
            <a:ext cx="110059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trigger is always associated with the table named tbl_name, which must refer to a permanent table.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312" name="Google Shape;3312;p353"/>
          <p:cNvSpPr/>
          <p:nvPr/>
        </p:nvSpPr>
        <p:spPr>
          <a:xfrm>
            <a:off x="490690" y="4283804"/>
            <a:ext cx="10819369" cy="369332"/>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SHOW CREATE TRIGGER </a:t>
            </a:r>
            <a:r>
              <a:rPr lang="en-IN" sz="1800">
                <a:solidFill>
                  <a:schemeClr val="dk1"/>
                </a:solidFill>
                <a:latin typeface="Arial" panose="020B0604020202020204"/>
                <a:ea typeface="Arial" panose="020B0604020202020204"/>
                <a:cs typeface="Arial" panose="020B0604020202020204"/>
                <a:sym typeface="Arial" panose="020B0604020202020204"/>
              </a:rPr>
              <a:t>trigger_name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313" name="Google Shape;3313;p353"/>
          <p:cNvSpPr/>
          <p:nvPr/>
        </p:nvSpPr>
        <p:spPr>
          <a:xfrm>
            <a:off x="490690" y="5117122"/>
            <a:ext cx="6981957" cy="400110"/>
          </a:xfrm>
          <a:prstGeom prst="rect">
            <a:avLst/>
          </a:prstGeom>
          <a:solidFill>
            <a:srgbClr val="DC525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C000"/>
                </a:solidFill>
                <a:latin typeface="Arial" panose="020B0604020202020204"/>
                <a:ea typeface="Arial" panose="020B0604020202020204"/>
                <a:cs typeface="Arial" panose="020B0604020202020204"/>
                <a:sym typeface="Arial" panose="020B0604020202020204"/>
              </a:rPr>
              <a:t>DESC INFORMATION_SCHEMA.TRIGGERS</a:t>
            </a:r>
            <a:endParaRPr lang="en-IN" sz="2000">
              <a:solidFill>
                <a:srgbClr val="FFC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3317" name="Shape 3317"/>
        <p:cNvGrpSpPr/>
        <p:nvPr/>
      </p:nvGrpSpPr>
      <p:grpSpPr>
        <a:xfrm>
          <a:off x="0" y="0"/>
          <a:ext cx="0" cy="0"/>
          <a:chOff x="0" y="0"/>
          <a:chExt cx="0" cy="0"/>
        </a:xfrm>
      </p:grpSpPr>
      <p:sp>
        <p:nvSpPr>
          <p:cNvPr id="3318" name="Google Shape;3318;p35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19" name="Google Shape;3319;p354"/>
          <p:cNvSpPr/>
          <p:nvPr/>
        </p:nvSpPr>
        <p:spPr>
          <a:xfrm>
            <a:off x="407368" y="992917"/>
            <a:ext cx="11377264" cy="4524315"/>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You put the trigger name after the CREATE TRIGGER statement. The trigger name should follow the naming convention [trigger time]_[table name]_[trigger event], for example before_employees_update.</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Trigger activation time can be BEFORE or AFTER. You must specify the activation time when you define a trigger. You use the BEFORE keyword if you want to process action prior to the change is made on the table and AFTER if you need to process action after the change is made.</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trigger event can be INSERT, UPDATE or DELETE. This event causes the trigger to be invoked. A trigger only can be invoked by one event. To define a trigger that is invoked by multiple events, you have to define multiple triggers, one for each event.</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trigger must be associated with a specific table. Without a table trigger would not exist therefore you have to specify the table name after the ON keyword.</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You place the SQL statements between BEGIN and END block. This is where you define the logic for the trigger.</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3323" name="Shape 3323"/>
        <p:cNvGrpSpPr/>
        <p:nvPr/>
      </p:nvGrpSpPr>
      <p:grpSpPr>
        <a:xfrm>
          <a:off x="0" y="0"/>
          <a:ext cx="0" cy="0"/>
          <a:chOff x="0" y="0"/>
          <a:chExt cx="0" cy="0"/>
        </a:xfrm>
      </p:grpSpPr>
      <p:sp>
        <p:nvSpPr>
          <p:cNvPr id="3324" name="Google Shape;3324;p35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what is trigger_time  and  trigger_event ?</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25" name="Google Shape;3325;p355"/>
          <p:cNvSpPr/>
          <p:nvPr/>
        </p:nvSpPr>
        <p:spPr>
          <a:xfrm>
            <a:off x="407368" y="982469"/>
            <a:ext cx="11449272"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trigger_time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trigger_time is the trigger action time. It can be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BEFORE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or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AFTER</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to indicate that the trigger activates before or after each row to be modified.</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326" name="Google Shape;3326;p355"/>
          <p:cNvSpPr/>
          <p:nvPr/>
        </p:nvSpPr>
        <p:spPr>
          <a:xfrm>
            <a:off x="407368" y="1916832"/>
            <a:ext cx="11449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trigger_event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trigger_event indicates the kind of operation that activates the trigger.</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327" name="Google Shape;3327;p355"/>
          <p:cNvSpPr/>
          <p:nvPr/>
        </p:nvSpPr>
        <p:spPr>
          <a:xfrm>
            <a:off x="463972" y="4797152"/>
            <a:ext cx="11103842" cy="14157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DROP TABLE and TRUNCATE TABLE statements on the table do not activate this trigger, because they do not use DELETE.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Dropping a partition does not activate DELETE triggers, either.</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328" name="Google Shape;3328;p355"/>
          <p:cNvSpPr/>
          <p:nvPr/>
        </p:nvSpPr>
        <p:spPr>
          <a:xfrm>
            <a:off x="478582" y="2636912"/>
            <a:ext cx="11089232" cy="178510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INSERT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The trigger activates whenever a new row is inserted into the table; for example</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through INSERT statements.</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UPDATE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The trigger activates whenever a row is modified; for example,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through UPDATE statements.</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1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DELETE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The trigger activates whenever a row is deleted from the table; for example,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through DELETE and REPLACE statements.</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3332" name="Shape 3332"/>
        <p:cNvGrpSpPr/>
        <p:nvPr/>
      </p:nvGrpSpPr>
      <p:grpSpPr>
        <a:xfrm>
          <a:off x="0" y="0"/>
          <a:ext cx="0" cy="0"/>
          <a:chOff x="0" y="0"/>
          <a:chExt cx="0" cy="0"/>
        </a:xfrm>
      </p:grpSpPr>
      <p:sp>
        <p:nvSpPr>
          <p:cNvPr id="3333" name="Google Shape;3333;p35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before and after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34" name="Google Shape;3334;p356"/>
          <p:cNvSpPr/>
          <p:nvPr/>
        </p:nvSpPr>
        <p:spPr>
          <a:xfrm>
            <a:off x="335360" y="990601"/>
            <a:ext cx="11521280" cy="2585323"/>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If a BEFORE trigger fails, the operation on the corresponding row is not performed.</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just" rtl="0">
              <a:spcBef>
                <a:spcPts val="0"/>
              </a:spcBef>
              <a:spcAft>
                <a:spcPts val="0"/>
              </a:spcAft>
              <a:buClr>
                <a:schemeClr val="dk1"/>
              </a:buClr>
              <a:buSzPts val="1800"/>
              <a:buFont typeface="Arial" panose="020B0604020202020204"/>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BEFORE trigger is activated by the attempt to insert or modify the row or delete the row, regardless of whether the attempt subsequently succeeds.</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just" rtl="0">
              <a:spcBef>
                <a:spcPts val="0"/>
              </a:spcBef>
              <a:spcAft>
                <a:spcPts val="0"/>
              </a:spcAft>
              <a:buClr>
                <a:schemeClr val="dk1"/>
              </a:buClr>
              <a:buSzPts val="1800"/>
              <a:buFont typeface="Arial" panose="020B0604020202020204"/>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An AFTER trigger is executed only if any BEFORE triggers and the row operation execute successfully.</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just" rtl="0">
              <a:spcBef>
                <a:spcPts val="0"/>
              </a:spcBef>
              <a:spcAft>
                <a:spcPts val="0"/>
              </a:spcAft>
              <a:buClr>
                <a:schemeClr val="dk1"/>
              </a:buClr>
              <a:buSzPts val="1800"/>
              <a:buFont typeface="Arial" panose="020B0604020202020204"/>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An error during either a BEFORE or AFTER trigger results in failure of the entire statement that caused trigger invocation.</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showMasterSp="0">
  <p:cSld>
    <p:spTree>
      <p:nvGrpSpPr>
        <p:cNvPr id="3338" name="Shape 3338"/>
        <p:cNvGrpSpPr/>
        <p:nvPr/>
      </p:nvGrpSpPr>
      <p:grpSpPr>
        <a:xfrm>
          <a:off x="0" y="0"/>
          <a:ext cx="0" cy="0"/>
          <a:chOff x="0" y="0"/>
          <a:chExt cx="0" cy="0"/>
        </a:xfrm>
      </p:grpSpPr>
      <p:sp>
        <p:nvSpPr>
          <p:cNvPr id="3339" name="Google Shape;3339;p35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new and old</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40" name="Google Shape;3340;p357"/>
          <p:cNvSpPr/>
          <p:nvPr/>
        </p:nvSpPr>
        <p:spPr>
          <a:xfrm>
            <a:off x="479376" y="838201"/>
            <a:ext cx="11306224" cy="64633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OLD</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NEW</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keywords enable you to access columns in the rows affected by a trigger.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OLD</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NEW</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are MySQL extensions to triggers; they are not case sensitive.</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341" name="Google Shape;3341;p357"/>
          <p:cNvSpPr/>
          <p:nvPr/>
        </p:nvSpPr>
        <p:spPr>
          <a:xfrm>
            <a:off x="479376" y="1688069"/>
            <a:ext cx="1130525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518592"/>
                </a:solidFill>
                <a:latin typeface="Palatino Linotype" panose="02040502050505030304"/>
                <a:ea typeface="Palatino Linotype" panose="02040502050505030304"/>
                <a:cs typeface="Palatino Linotype" panose="02040502050505030304"/>
                <a:sym typeface="Palatino Linotype" panose="02040502050505030304"/>
              </a:rPr>
              <a:t>A column named with OLD is read only. In a BEFORE trigger, you can also change its value with SET NEW.col_name = value.</a:t>
            </a:r>
            <a:endParaRPr lang="en-IN" sz="2000">
              <a:solidFill>
                <a:srgbClr val="518592"/>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342" name="Google Shape;3342;p357"/>
          <p:cNvSpPr/>
          <p:nvPr/>
        </p:nvSpPr>
        <p:spPr>
          <a:xfrm>
            <a:off x="479376" y="2630270"/>
            <a:ext cx="11305256" cy="144655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 an INSERT trigger, only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NEW.col_name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can be used; there is no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OLD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row.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just"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 a DELETE trigger, only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OLD.col_name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can be used; there is no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NEW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row.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34950" algn="just" rtl="0">
              <a:spcBef>
                <a:spcPts val="0"/>
              </a:spcBef>
              <a:spcAft>
                <a:spcPts val="0"/>
              </a:spcAft>
              <a:buClr>
                <a:schemeClr val="dk1"/>
              </a:buClr>
              <a:buSzPts val="800"/>
              <a:buFont typeface="Arial" panose="020B0604020202020204"/>
              <a:buNone/>
            </a:pPr>
            <a:endParaRPr sz="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just"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In an UPDATE trigger, you can use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OLD.col_name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to refer to the columns of a row before it is updated and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NEW.col_name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to refer to the columns of the row after it is updated.</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343" name="Google Shape;3343;p357"/>
          <p:cNvSpPr/>
          <p:nvPr/>
        </p:nvSpPr>
        <p:spPr>
          <a:xfrm>
            <a:off x="479376" y="4419601"/>
            <a:ext cx="1130525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trigger occurs. This can either be BEFORE or AFTER an INSERT, UPDATE or DELETE. A BEFORE trigger must be used if you need to modify incoming data. An AFTER trigger must be used if you want to reference the new/changed record as a foreign key for a record in another table.</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344" name="Google Shape;3344;p357"/>
          <p:cNvSpPr/>
          <p:nvPr/>
        </p:nvSpPr>
        <p:spPr>
          <a:xfrm>
            <a:off x="6803460" y="6085821"/>
            <a:ext cx="498117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0070C0"/>
                </a:solidFill>
                <a:latin typeface="Gill Sans" panose="020B0502020104020203"/>
                <a:ea typeface="Gill Sans" panose="020B0502020104020203"/>
                <a:cs typeface="Gill Sans" panose="020B0502020104020203"/>
                <a:sym typeface="Gill Sans" panose="020B0502020104020203"/>
              </a:rPr>
              <a:t>A column named with OLD is read only.</a:t>
            </a:r>
            <a:endParaRPr lang="en-IN" sz="2000" b="1">
              <a:solidFill>
                <a:srgbClr val="0070C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showMasterSp="0">
  <p:cSld>
    <p:spTree>
      <p:nvGrpSpPr>
        <p:cNvPr id="3348" name="Shape 3348"/>
        <p:cNvGrpSpPr/>
        <p:nvPr/>
      </p:nvGrpSpPr>
      <p:grpSpPr>
        <a:xfrm>
          <a:off x="0" y="0"/>
          <a:ext cx="0" cy="0"/>
          <a:chOff x="0" y="0"/>
          <a:chExt cx="0" cy="0"/>
        </a:xfrm>
      </p:grpSpPr>
      <p:sp>
        <p:nvSpPr>
          <p:cNvPr id="3349" name="Google Shape;3349;p35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NOTE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50" name="Google Shape;3350;p358"/>
          <p:cNvSpPr/>
          <p:nvPr/>
        </p:nvSpPr>
        <p:spPr>
          <a:xfrm>
            <a:off x="119336" y="838200"/>
            <a:ext cx="12072664"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trigger cannot use the </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CALL</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statement to invoke stored procedures that return data to the client or that use dynamic SQL. (Stored procedures are permitted to return data to the trigger through OUT or INOUT parameters.)</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showMasterSp="0">
  <p:cSld>
    <p:spTree>
      <p:nvGrpSpPr>
        <p:cNvPr id="3354" name="Shape 3354"/>
        <p:cNvGrpSpPr/>
        <p:nvPr/>
      </p:nvGrpSpPr>
      <p:grpSpPr>
        <a:xfrm>
          <a:off x="0" y="0"/>
          <a:ext cx="0" cy="0"/>
          <a:chOff x="0" y="0"/>
          <a:chExt cx="0" cy="0"/>
        </a:xfrm>
      </p:grpSpPr>
      <p:sp>
        <p:nvSpPr>
          <p:cNvPr id="3355" name="Google Shape;3355;p35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drop trigger </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56" name="Google Shape;3356;p359"/>
          <p:cNvSpPr/>
          <p:nvPr/>
        </p:nvSpPr>
        <p:spPr>
          <a:xfrm>
            <a:off x="591133" y="1881664"/>
            <a:ext cx="1101403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DROP TRIGGER [IF EXISTS] [schema_name.]trigger_name</a:t>
            </a:r>
            <a:endParaRPr lang="en-IN"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3357" name="Google Shape;3357;p359"/>
          <p:cNvSpPr/>
          <p:nvPr/>
        </p:nvSpPr>
        <p:spPr>
          <a:xfrm>
            <a:off x="496221" y="838201"/>
            <a:ext cx="1120393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This statement drops a trigger. The schema (database) name is optional. If the schema is omitted, the trigger is dropped from the default schema.</a:t>
            </a:r>
            <a:endParaRPr sz="1800" b="1">
              <a:solidFill>
                <a:schemeClr val="dk1"/>
              </a:solidFill>
              <a:latin typeface="Arial" panose="020B0604020202020204"/>
              <a:ea typeface="Arial" panose="020B0604020202020204"/>
              <a:cs typeface="Arial" panose="020B0604020202020204"/>
              <a:sym typeface="Arial" panose="020B0604020202020204"/>
            </a:endParaRPr>
          </a:p>
        </p:txBody>
      </p:sp>
      <p:sp>
        <p:nvSpPr>
          <p:cNvPr id="3358" name="Google Shape;3358;p359"/>
          <p:cNvSpPr/>
          <p:nvPr/>
        </p:nvSpPr>
        <p:spPr>
          <a:xfrm>
            <a:off x="591133" y="2648129"/>
            <a:ext cx="110140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If you drop a table, any triggers for the table are also dropped. </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359" name="Google Shape;3359;p359"/>
          <p:cNvSpPr/>
          <p:nvPr/>
        </p:nvSpPr>
        <p:spPr>
          <a:xfrm>
            <a:off x="695400" y="3886201"/>
            <a:ext cx="1100475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As of MySQL 5.7.2, 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showMasterSp="0">
  <p:cSld>
    <p:spTree>
      <p:nvGrpSpPr>
        <p:cNvPr id="3364" name="Shape 3364"/>
        <p:cNvGrpSpPr/>
        <p:nvPr/>
      </p:nvGrpSpPr>
      <p:grpSpPr>
        <a:xfrm>
          <a:off x="0" y="0"/>
          <a:ext cx="0" cy="0"/>
          <a:chOff x="0" y="0"/>
          <a:chExt cx="0" cy="0"/>
        </a:xfrm>
      </p:grpSpPr>
      <p:sp>
        <p:nvSpPr>
          <p:cNvPr id="3365" name="Google Shape;3365;p36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66" name="Google Shape;3366;p360"/>
          <p:cNvSpPr/>
          <p:nvPr/>
        </p:nvSpPr>
        <p:spPr>
          <a:xfrm>
            <a:off x="623392" y="788076"/>
            <a:ext cx="1108923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'Hello World';  </a:t>
            </a:r>
            <a:r>
              <a:rPr lang="en-IN" sz="1800">
                <a:solidFill>
                  <a:srgbClr val="92D050"/>
                </a:solidFill>
                <a:latin typeface="Quattrocento Sans" panose="020B0502050000020003"/>
                <a:ea typeface="Quattrocento Sans" panose="020B0502050000020003"/>
                <a:cs typeface="Quattrocento Sans" panose="020B0502050000020003"/>
                <a:sym typeface="Quattrocento Sans" panose="020B0502050000020003"/>
              </a:rPr>
              <a:t>#error</a:t>
            </a:r>
            <a:endParaRPr lang="en-IN" sz="1800">
              <a:solidFill>
                <a:srgbClr val="92D050"/>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67" name="Google Shape;3367;p360"/>
          <p:cNvSpPr/>
          <p:nvPr/>
        </p:nvSpPr>
        <p:spPr>
          <a:xfrm>
            <a:off x="623392" y="3429000"/>
            <a:ext cx="8686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0C0"/>
                </a:solidFill>
                <a:latin typeface="Gill Sans" panose="020B0502020104020203"/>
                <a:ea typeface="Gill Sans" panose="020B0502020104020203"/>
                <a:cs typeface="Gill Sans" panose="020B0502020104020203"/>
                <a:sym typeface="Gill Sans" panose="020B0502020104020203"/>
              </a:rPr>
              <a:t>ERROR 1415 (0A000): Not allowed to return a result set from a trigger</a:t>
            </a:r>
            <a:endParaRPr lang="en-IN" sz="2000">
              <a:solidFill>
                <a:srgbClr val="0070C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440" name="Shape 440"/>
        <p:cNvGrpSpPr/>
        <p:nvPr/>
      </p:nvGrpSpPr>
      <p:grpSpPr>
        <a:xfrm>
          <a:off x="0" y="0"/>
          <a:ext cx="0" cy="0"/>
          <a:chOff x="0" y="0"/>
          <a:chExt cx="0" cy="0"/>
        </a:xfrm>
      </p:grpSpPr>
      <p:sp>
        <p:nvSpPr>
          <p:cNvPr id="441" name="Google Shape;441;p36"/>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442" name="Google Shape;442;p36"/>
          <p:cNvSpPr/>
          <p:nvPr/>
        </p:nvSpPr>
        <p:spPr>
          <a:xfrm>
            <a:off x="191344" y="188640"/>
            <a:ext cx="8424936" cy="2631490"/>
          </a:xfrm>
          <a:prstGeom prst="rect">
            <a:avLst/>
          </a:prstGeom>
          <a:noFill/>
          <a:ln>
            <a:noFill/>
          </a:ln>
        </p:spPr>
        <p:txBody>
          <a:bodyPr spcFirstLastPara="1" wrap="square" lIns="91425" tIns="45700" rIns="91425" bIns="45700" anchor="ctr" anchorCtr="0">
            <a:spAutoFit/>
          </a:bodyPr>
          <a:lstStyle/>
          <a:p>
            <a:pPr marL="0" marR="0" lvl="0" indent="-114300" algn="l" rtl="0">
              <a:spcBef>
                <a:spcPts val="0"/>
              </a:spcBef>
              <a:spcAft>
                <a:spcPts val="0"/>
              </a:spcAft>
              <a:buClr>
                <a:schemeClr val="dk1"/>
              </a:buClr>
              <a:buSzPts val="1800"/>
              <a:buFont typeface="Palatino Linotype" panose="020405020505050303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Simple / Atomic Attribute       --VS--        Composite Attribute</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(Can’t be divided further)</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(Can be divided further)</a:t>
            </a:r>
            <a:endPar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7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114300" algn="l" rtl="0">
              <a:spcBef>
                <a:spcPts val="0"/>
              </a:spcBef>
              <a:spcAft>
                <a:spcPts val="0"/>
              </a:spcAft>
              <a:buClr>
                <a:schemeClr val="dk1"/>
              </a:buClr>
              <a:buSzPts val="1800"/>
              <a:buFont typeface="Palatino Linotype" panose="020405020505050303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Single Value Attribute             --VS--        Multi Valued Attribute </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(Only One value)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(Multiple values)</a:t>
            </a:r>
            <a:endPar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7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endParaRPr sz="7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114300" algn="l" rtl="0">
              <a:spcBef>
                <a:spcPts val="0"/>
              </a:spcBef>
              <a:spcAft>
                <a:spcPts val="0"/>
              </a:spcAft>
              <a:buClr>
                <a:schemeClr val="dk1"/>
              </a:buClr>
              <a:buSzPts val="1800"/>
              <a:buFont typeface="Palatino Linotype" panose="020405020505050303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Stored Attribute                        --VS--        Derived Attribute</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(Only One value)</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(Virtual)</a:t>
            </a:r>
            <a:endPar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7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114300" algn="l" rtl="0">
              <a:spcBef>
                <a:spcPts val="0"/>
              </a:spcBef>
              <a:spcAft>
                <a:spcPts val="0"/>
              </a:spcAft>
              <a:buClr>
                <a:schemeClr val="dk1"/>
              </a:buClr>
              <a:buSzPts val="1800"/>
              <a:buFont typeface="Palatino Linotype" panose="020405020505050303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Complex Attribute </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(Composite &amp; Multivalued)</a:t>
            </a:r>
            <a:endPar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443" name="Google Shape;443;p36"/>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attributes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444" name="Google Shape;444;p36"/>
          <p:cNvSpPr txBox="1"/>
          <p:nvPr/>
        </p:nvSpPr>
        <p:spPr>
          <a:xfrm>
            <a:off x="191344" y="3140968"/>
            <a:ext cx="11593288"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Atomic Attribute: </a:t>
            </a:r>
            <a:r>
              <a:rPr lang="en-IN" sz="1800" b="0" i="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An attribute that cannot be divided into smaller independent attribute is known as </a:t>
            </a:r>
            <a:r>
              <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atomic attribute</a:t>
            </a:r>
            <a:r>
              <a:rPr lang="en-IN" sz="1800" b="0" i="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b="0" i="0">
              <a:solidFill>
                <a:srgbClr val="2F2E2E"/>
              </a:solidFill>
              <a:latin typeface="Palatino Linotype" panose="02040502050505030304"/>
              <a:ea typeface="Palatino Linotype" panose="02040502050505030304"/>
              <a:cs typeface="Palatino Linotype" panose="02040502050505030304"/>
              <a:sym typeface="Palatino Linotype" panose="02040502050505030304"/>
            </a:endParaRPr>
          </a:p>
          <a:p>
            <a:pPr marL="273050" marR="0" lvl="0" indent="0" algn="l" rtl="0">
              <a:spcBef>
                <a:spcPts val="0"/>
              </a:spcBef>
              <a:spcAft>
                <a:spcPts val="0"/>
              </a:spcAft>
              <a:buNone/>
            </a:pP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 </a:t>
            </a:r>
            <a:r>
              <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ID’s, PRN, </a:t>
            </a:r>
            <a:r>
              <a:rPr lang="en-IN" sz="1800" b="0" i="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age, gender, zip, </a:t>
            </a:r>
            <a:r>
              <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marital status cannot further divide.</a:t>
            </a:r>
            <a:endPar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endParaRPr>
          </a:p>
          <a:p>
            <a:pPr marL="273050" marR="0" lvl="0" indent="0" algn="l" rtl="0">
              <a:spcBef>
                <a:spcPts val="0"/>
              </a:spcBef>
              <a:spcAft>
                <a:spcPts val="0"/>
              </a:spcAft>
              <a:buNone/>
            </a:pPr>
            <a:endParaRPr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Single Value Attribute: </a:t>
            </a:r>
            <a:r>
              <a:rPr lang="en-IN" sz="1800" b="0" i="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An attribute that has only single value is known as </a:t>
            </a:r>
            <a:r>
              <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single valued attribute.</a:t>
            </a:r>
            <a:endParaRPr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endParaRPr>
          </a:p>
          <a:p>
            <a:pPr marL="273050" marR="0" lvl="0" indent="0" algn="l" rtl="0">
              <a:spcBef>
                <a:spcPts val="0"/>
              </a:spcBef>
              <a:spcAft>
                <a:spcPts val="0"/>
              </a:spcAft>
              <a:buNone/>
            </a:pP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 </a:t>
            </a:r>
            <a:r>
              <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manufactured part can have only one serial number, voter card,</a:t>
            </a:r>
            <a:r>
              <a:rPr lang="en-IN" sz="1800" b="0" i="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 blood group, price, quantity, branch can have only one value.</a:t>
            </a:r>
            <a:endParaRPr lang="en-IN" sz="1800" b="0" i="0">
              <a:solidFill>
                <a:srgbClr val="2F2E2E"/>
              </a:solidFill>
              <a:latin typeface="Palatino Linotype" panose="02040502050505030304"/>
              <a:ea typeface="Palatino Linotype" panose="02040502050505030304"/>
              <a:cs typeface="Palatino Linotype" panose="02040502050505030304"/>
              <a:sym typeface="Palatino Linotype" panose="02040502050505030304"/>
            </a:endParaRPr>
          </a:p>
          <a:p>
            <a:pPr marL="273050" marR="0" lvl="0" indent="0" algn="l" rtl="0">
              <a:spcBef>
                <a:spcPts val="0"/>
              </a:spcBef>
              <a:spcAft>
                <a:spcPts val="0"/>
              </a:spcAft>
              <a:buNone/>
            </a:pPr>
            <a:endParaRPr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Stored Attribute: </a:t>
            </a:r>
            <a:r>
              <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The stored attribute are such attributes which are already stored in the database and from which the value of another attribute is derived.</a:t>
            </a:r>
            <a:endPar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endParaRPr>
          </a:p>
          <a:p>
            <a:pPr marL="273050" marR="0" lvl="0" indent="0" algn="l" rtl="0">
              <a:spcBef>
                <a:spcPts val="0"/>
              </a:spcBef>
              <a:spcAft>
                <a:spcPts val="0"/>
              </a:spcAft>
              <a:buNone/>
            </a:pP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 </a:t>
            </a:r>
            <a:r>
              <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(HRA, DA…) can be derive from salary, age can be derived from </a:t>
            </a:r>
            <a:r>
              <a:rPr lang="en-IN" sz="1800" b="0" i="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DoB, t</a:t>
            </a:r>
            <a:r>
              <a:rPr lang="en-IN"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rPr>
              <a:t>otal marks or average marks of a student can be derived from marks.</a:t>
            </a:r>
            <a:endParaRPr sz="1800">
              <a:solidFill>
                <a:srgbClr val="2F2E2E"/>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445" name="Google Shape;445;p36"/>
          <p:cNvSpPr txBox="1"/>
          <p:nvPr/>
        </p:nvSpPr>
        <p:spPr>
          <a:xfrm>
            <a:off x="7608168" y="1035886"/>
            <a:ext cx="4487144"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rgbClr val="374151"/>
                </a:solidFill>
                <a:latin typeface="Palatino Linotype" panose="02040502050505030304"/>
                <a:ea typeface="Palatino Linotype" panose="02040502050505030304"/>
                <a:cs typeface="Palatino Linotype" panose="02040502050505030304"/>
                <a:sym typeface="Palatino Linotype" panose="02040502050505030304"/>
              </a:rPr>
              <a:t>Employee ID: An employee ID can be a composite attribute, which is composed of sub-attributes such as department code, job code, and employee number.</a:t>
            </a:r>
            <a:endParaRPr lang="en-IN" sz="2000" b="0" i="0">
              <a:solidFill>
                <a:srgbClr val="37415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showMasterSp="0">
  <p:cSld>
    <p:spTree>
      <p:nvGrpSpPr>
        <p:cNvPr id="3371" name="Shape 3371"/>
        <p:cNvGrpSpPr/>
        <p:nvPr/>
      </p:nvGrpSpPr>
      <p:grpSpPr>
        <a:xfrm>
          <a:off x="0" y="0"/>
          <a:ext cx="0" cy="0"/>
          <a:chOff x="0" y="0"/>
          <a:chExt cx="0" cy="0"/>
        </a:xfrm>
      </p:grpSpPr>
      <p:sp>
        <p:nvSpPr>
          <p:cNvPr id="3372" name="Google Shape;3372;p36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73" name="Google Shape;3373;p361"/>
          <p:cNvSpPr/>
          <p:nvPr/>
        </p:nvSpPr>
        <p:spPr>
          <a:xfrm>
            <a:off x="478800" y="2677887"/>
            <a:ext cx="1108923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UPDATE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EACH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d1 VALUES</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OLD.dname, NEW.dname</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74" name="Google Shape;3374;p361"/>
          <p:cNvSpPr/>
          <p:nvPr/>
        </p:nvSpPr>
        <p:spPr>
          <a:xfrm>
            <a:off x="478800" y="4761362"/>
            <a:ext cx="1108923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DELETE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EACH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d VALUES</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OLD.deptno, OLD.dname, OLD.loc, OLD.pwd, now(), user()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75" name="Google Shape;3375;p361"/>
          <p:cNvSpPr/>
          <p:nvPr/>
        </p:nvSpPr>
        <p:spPr>
          <a:xfrm>
            <a:off x="478800" y="548680"/>
            <a:ext cx="1108923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EACH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d1 VALUES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NEW.deptno, NEW.dname, NEW.loc, NEW.pwd</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3379" name="Shape 3379"/>
        <p:cNvGrpSpPr/>
        <p:nvPr/>
      </p:nvGrpSpPr>
      <p:grpSpPr>
        <a:xfrm>
          <a:off x="0" y="0"/>
          <a:ext cx="0" cy="0"/>
          <a:chOff x="0" y="0"/>
          <a:chExt cx="0" cy="0"/>
        </a:xfrm>
      </p:grpSpPr>
      <p:grpSp>
        <p:nvGrpSpPr>
          <p:cNvPr id="3380" name="Google Shape;3380;p362"/>
          <p:cNvGrpSpPr/>
          <p:nvPr/>
        </p:nvGrpSpPr>
        <p:grpSpPr>
          <a:xfrm>
            <a:off x="133326" y="1474906"/>
            <a:ext cx="11843244" cy="3416320"/>
            <a:chOff x="133326" y="1474906"/>
            <a:chExt cx="11843244" cy="3416320"/>
          </a:xfrm>
        </p:grpSpPr>
        <p:sp>
          <p:nvSpPr>
            <p:cNvPr id="3381" name="Google Shape;3381;p362"/>
            <p:cNvSpPr/>
            <p:nvPr/>
          </p:nvSpPr>
          <p:spPr>
            <a:xfrm>
              <a:off x="133326" y="1474906"/>
              <a:ext cx="5746650"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COUNT(*) INTO x FROM dept;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x &gt; </a:t>
              </a:r>
              <a:r>
                <a:rPr lang="en-IN" sz="1800">
                  <a:solidFill>
                    <a:srgbClr val="990055"/>
                  </a:solidFill>
                  <a:latin typeface="Quattrocento Sans" panose="020B0502050000020003"/>
                  <a:ea typeface="Quattrocento Sans" panose="020B0502050000020003"/>
                  <a:cs typeface="Quattrocento Sans" panose="020B0502050000020003"/>
                  <a:sym typeface="Quattrocento Sans" panose="020B0502050000020003"/>
                </a:rPr>
                <a:t>4</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'error’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82" name="Google Shape;3382;p362"/>
            <p:cNvSpPr/>
            <p:nvPr/>
          </p:nvSpPr>
          <p:spPr>
            <a:xfrm>
              <a:off x="6066606" y="1474906"/>
              <a:ext cx="5909964"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 INSERT 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COUNT(*) INTO x FROM dept;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x &gt; </a:t>
              </a:r>
              <a:r>
                <a:rPr lang="en-IN" sz="1800">
                  <a:solidFill>
                    <a:srgbClr val="990055"/>
                  </a:solidFill>
                  <a:latin typeface="Quattrocento Sans" panose="020B0502050000020003"/>
                  <a:ea typeface="Quattrocento Sans" panose="020B0502050000020003"/>
                  <a:cs typeface="Quattrocento Sans" panose="020B0502050000020003"/>
                  <a:sym typeface="Quattrocento Sans" panose="020B0502050000020003"/>
                </a:rPr>
                <a:t>4</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'error’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grpSp>
      <p:sp>
        <p:nvSpPr>
          <p:cNvPr id="3383" name="Google Shape;3383;p362"/>
          <p:cNvSpPr txBox="1"/>
          <p:nvPr/>
        </p:nvSpPr>
        <p:spPr>
          <a:xfrm>
            <a:off x="190224" y="683196"/>
            <a:ext cx="6985895"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B38806"/>
                </a:solidFill>
                <a:latin typeface="Arial" panose="020B0604020202020204"/>
                <a:ea typeface="Arial" panose="020B0604020202020204"/>
                <a:cs typeface="Arial" panose="020B0604020202020204"/>
                <a:sym typeface="Arial" panose="020B0604020202020204"/>
              </a:rPr>
              <a:t>Difference between BEFORE and AFTER trigger.</a:t>
            </a:r>
            <a:endParaRPr sz="2200">
              <a:solidFill>
                <a:srgbClr val="B38806"/>
              </a:solidFill>
              <a:latin typeface="Gill Sans" panose="020B0502020104020203"/>
              <a:ea typeface="Gill Sans" panose="020B0502020104020203"/>
              <a:cs typeface="Gill Sans" panose="020B0502020104020203"/>
              <a:sym typeface="Gill Sans" panose="020B0502020104020203"/>
            </a:endParaRPr>
          </a:p>
        </p:txBody>
      </p:sp>
      <p:sp>
        <p:nvSpPr>
          <p:cNvPr id="3384" name="Google Shape;3384;p36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3388" name="Shape 3388"/>
        <p:cNvGrpSpPr/>
        <p:nvPr/>
      </p:nvGrpSpPr>
      <p:grpSpPr>
        <a:xfrm>
          <a:off x="0" y="0"/>
          <a:ext cx="0" cy="0"/>
          <a:chOff x="0" y="0"/>
          <a:chExt cx="0" cy="0"/>
        </a:xfrm>
      </p:grpSpPr>
      <p:grpSp>
        <p:nvGrpSpPr>
          <p:cNvPr id="3389" name="Google Shape;3389;p363"/>
          <p:cNvGrpSpPr/>
          <p:nvPr/>
        </p:nvGrpSpPr>
        <p:grpSpPr>
          <a:xfrm>
            <a:off x="109292" y="2924944"/>
            <a:ext cx="11963372" cy="2308324"/>
            <a:chOff x="156192" y="1474906"/>
            <a:chExt cx="11916472" cy="2308324"/>
          </a:xfrm>
        </p:grpSpPr>
        <p:sp>
          <p:nvSpPr>
            <p:cNvPr id="3390" name="Google Shape;3390;p363"/>
            <p:cNvSpPr/>
            <p:nvPr/>
          </p:nvSpPr>
          <p:spPr>
            <a:xfrm>
              <a:off x="156192" y="1474906"/>
              <a:ext cx="6106690"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temp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temp1 VALUES(NEW.c1);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91" name="Google Shape;3391;p363"/>
            <p:cNvSpPr/>
            <p:nvPr/>
          </p:nvSpPr>
          <p:spPr>
            <a:xfrm>
              <a:off x="6192094" y="1474906"/>
              <a:ext cx="5880570"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 INSERT 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temp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temp1 VALUES(NEW.c1);</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grpSp>
      <p:sp>
        <p:nvSpPr>
          <p:cNvPr id="3392" name="Google Shape;3392;p363"/>
          <p:cNvSpPr txBox="1"/>
          <p:nvPr/>
        </p:nvSpPr>
        <p:spPr>
          <a:xfrm>
            <a:off x="190224" y="683196"/>
            <a:ext cx="6985895"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B38806"/>
                </a:solidFill>
                <a:latin typeface="Arial" panose="020B0604020202020204"/>
                <a:ea typeface="Arial" panose="020B0604020202020204"/>
                <a:cs typeface="Arial" panose="020B0604020202020204"/>
                <a:sym typeface="Arial" panose="020B0604020202020204"/>
              </a:rPr>
              <a:t>Difference between BEFORE and AFTER trigger.</a:t>
            </a:r>
            <a:endParaRPr sz="2200">
              <a:solidFill>
                <a:srgbClr val="B38806"/>
              </a:solidFill>
              <a:latin typeface="Gill Sans" panose="020B0502020104020203"/>
              <a:ea typeface="Gill Sans" panose="020B0502020104020203"/>
              <a:cs typeface="Gill Sans" panose="020B0502020104020203"/>
              <a:sym typeface="Gill Sans" panose="020B0502020104020203"/>
            </a:endParaRPr>
          </a:p>
        </p:txBody>
      </p:sp>
      <p:sp>
        <p:nvSpPr>
          <p:cNvPr id="3393" name="Google Shape;3393;p36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394" name="Google Shape;3394;p363"/>
          <p:cNvSpPr txBox="1"/>
          <p:nvPr/>
        </p:nvSpPr>
        <p:spPr>
          <a:xfrm>
            <a:off x="190224" y="1556792"/>
            <a:ext cx="7345936" cy="7694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TABLE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temp(c1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C00000"/>
                </a:solidFill>
                <a:latin typeface="Quattrocento Sans" panose="020B0502050000020003"/>
                <a:ea typeface="Quattrocento Sans" panose="020B0502050000020003"/>
                <a:cs typeface="Quattrocento Sans" panose="020B0502050000020003"/>
                <a:sym typeface="Quattrocento Sans" panose="020B0502050000020003"/>
              </a:rPr>
              <a:t>PRIMARY KEY AUTO_INCREMENT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c2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TABLE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temp1(c1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95" name="Google Shape;3395;p363"/>
          <p:cNvSpPr txBox="1"/>
          <p:nvPr/>
        </p:nvSpPr>
        <p:spPr>
          <a:xfrm>
            <a:off x="190224" y="5647313"/>
            <a:ext cx="4825656" cy="7694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 INTO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temp1</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VALUES</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DEFAULT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990055"/>
                </a:solidFill>
                <a:latin typeface="Quattrocento Sans" panose="020B0502050000020003"/>
                <a:ea typeface="Quattrocento Sans" panose="020B0502050000020003"/>
                <a:cs typeface="Quattrocento Sans" panose="020B0502050000020003"/>
                <a:sym typeface="Quattrocento Sans" panose="020B0502050000020003"/>
              </a:rPr>
              <a:t>100</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SELECT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FROM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temp1;</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endParaRPr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396" name="Google Shape;3396;p363"/>
          <p:cNvSpPr txBox="1"/>
          <p:nvPr/>
        </p:nvSpPr>
        <p:spPr>
          <a:xfrm>
            <a:off x="6168950" y="5647313"/>
            <a:ext cx="4825656" cy="76944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 INTO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temp1</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VALUES</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DEFAULT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990055"/>
                </a:solidFill>
                <a:latin typeface="Quattrocento Sans" panose="020B0502050000020003"/>
                <a:ea typeface="Quattrocento Sans" panose="020B0502050000020003"/>
                <a:cs typeface="Quattrocento Sans" panose="020B0502050000020003"/>
                <a:sym typeface="Quattrocento Sans" panose="020B0502050000020003"/>
              </a:rPr>
              <a:t>100</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34950" algn="l" rtl="0">
              <a:spcBef>
                <a:spcPts val="0"/>
              </a:spcBef>
              <a:spcAft>
                <a:spcPts val="0"/>
              </a:spcAft>
              <a:buClr>
                <a:schemeClr val="dk1"/>
              </a:buClr>
              <a:buSzPts val="800"/>
              <a:buFont typeface="Arial" panose="020B0604020202020204"/>
              <a:buNone/>
            </a:pPr>
            <a:endParaRPr sz="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SELECT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FROM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temp1;</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endParaRPr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MasterSp="0">
  <p:cSld>
    <p:spTree>
      <p:nvGrpSpPr>
        <p:cNvPr id="3400" name="Shape 3400"/>
        <p:cNvGrpSpPr/>
        <p:nvPr/>
      </p:nvGrpSpPr>
      <p:grpSpPr>
        <a:xfrm>
          <a:off x="0" y="0"/>
          <a:ext cx="0" cy="0"/>
          <a:chOff x="0" y="0"/>
          <a:chExt cx="0" cy="0"/>
        </a:xfrm>
      </p:grpSpPr>
      <p:sp>
        <p:nvSpPr>
          <p:cNvPr id="3401" name="Google Shape;3401;p36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02" name="Google Shape;3402;p364"/>
          <p:cNvSpPr/>
          <p:nvPr/>
        </p:nvSpPr>
        <p:spPr>
          <a:xfrm>
            <a:off x="478800" y="2422043"/>
            <a:ext cx="11089232" cy="424731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dump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x = NEW.id mod 3;</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x = 0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disk3 VALUES(NEW.id, NEW.name, NEW.salary, NEW.isActive);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elseif x = 2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disk2 VALUES(NEW.id, NEW.name, NEW.salary, NEW.isActive);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elseif x = 1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disk1 VALUES(NEW.id, NEW.name, NEW.salary, NEW.isActive);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03" name="Google Shape;3403;p364"/>
          <p:cNvSpPr txBox="1"/>
          <p:nvPr/>
        </p:nvSpPr>
        <p:spPr>
          <a:xfrm>
            <a:off x="478800" y="727536"/>
            <a:ext cx="11089232"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TABLE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dump, disk1, disk2, disk3;</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TABLE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dump(id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primary key auto_increment, name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 salary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isActive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BOOL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TABLE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disk1(id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name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 salary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isActive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BOOL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TABLE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disk2(id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name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 salary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isActive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BOOL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TABLE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disk3(id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name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 salary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isActive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BOOL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showMasterSp="0">
  <p:cSld>
    <p:spTree>
      <p:nvGrpSpPr>
        <p:cNvPr id="3407" name="Shape 3407"/>
        <p:cNvGrpSpPr/>
        <p:nvPr/>
      </p:nvGrpSpPr>
      <p:grpSpPr>
        <a:xfrm>
          <a:off x="0" y="0"/>
          <a:ext cx="0" cy="0"/>
          <a:chOff x="0" y="0"/>
          <a:chExt cx="0" cy="0"/>
        </a:xfrm>
      </p:grpSpPr>
      <p:sp>
        <p:nvSpPr>
          <p:cNvPr id="3408" name="Google Shape;3408;p36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09" name="Google Shape;3409;p365"/>
          <p:cNvSpPr/>
          <p:nvPr/>
        </p:nvSpPr>
        <p:spPr>
          <a:xfrm>
            <a:off x="478800" y="2948684"/>
            <a:ext cx="10032032"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DATE_FORMAT </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now</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'%W'</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'Wednesday'</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'Invalid'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10" name="Google Shape;3410;p365"/>
          <p:cNvSpPr/>
          <p:nvPr/>
        </p:nvSpPr>
        <p:spPr>
          <a:xfrm>
            <a:off x="478800" y="585330"/>
            <a:ext cx="1003203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d VALUES </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NEW.deptno, NEW.dname, NEW.loc, NEW.pwd,  now</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user</a:t>
            </a:r>
            <a:r>
              <a:rPr lang="en-IN" sz="1800">
                <a:solidFill>
                  <a:srgbClr val="A5A5A5"/>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Sp="0">
  <p:cSld>
    <p:spTree>
      <p:nvGrpSpPr>
        <p:cNvPr id="3414" name="Shape 3414"/>
        <p:cNvGrpSpPr/>
        <p:nvPr/>
      </p:nvGrpSpPr>
      <p:grpSpPr>
        <a:xfrm>
          <a:off x="0" y="0"/>
          <a:ext cx="0" cy="0"/>
          <a:chOff x="0" y="0"/>
          <a:chExt cx="0" cy="0"/>
        </a:xfrm>
      </p:grpSpPr>
      <p:sp>
        <p:nvSpPr>
          <p:cNvPr id="3415" name="Google Shape;3415;p36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16" name="Google Shape;3416;p366"/>
          <p:cNvSpPr/>
          <p:nvPr/>
        </p:nvSpPr>
        <p:spPr>
          <a:xfrm>
            <a:off x="479376" y="455761"/>
            <a:ext cx="10873208" cy="369331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EACH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msg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NEW.dname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'A'</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NEW.dname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'Apple'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msg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'My error message'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msg;</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17" name="Google Shape;3417;p366"/>
          <p:cNvSpPr/>
          <p:nvPr/>
        </p:nvSpPr>
        <p:spPr>
          <a:xfrm>
            <a:off x="479376" y="4149080"/>
            <a:ext cx="11161240"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EACH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NEW.deptno &lt; 50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'Invalid department number'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showMasterSp="0">
  <p:cSld>
    <p:spTree>
      <p:nvGrpSpPr>
        <p:cNvPr id="3421" name="Shape 3421"/>
        <p:cNvGrpSpPr/>
        <p:nvPr/>
      </p:nvGrpSpPr>
      <p:grpSpPr>
        <a:xfrm>
          <a:off x="0" y="0"/>
          <a:ext cx="0" cy="0"/>
          <a:chOff x="0" y="0"/>
          <a:chExt cx="0" cy="0"/>
        </a:xfrm>
      </p:grpSpPr>
      <p:sp>
        <p:nvSpPr>
          <p:cNvPr id="3422" name="Google Shape;3422;p36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23" name="Google Shape;3423;p367"/>
          <p:cNvSpPr/>
          <p:nvPr/>
        </p:nvSpPr>
        <p:spPr>
          <a:xfrm>
            <a:off x="479376" y="3623609"/>
            <a:ext cx="11161240"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emp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NEW</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.sal &lt;= 0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NEW</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.sal = 25000;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24" name="Google Shape;3424;p367"/>
          <p:cNvSpPr/>
          <p:nvPr/>
        </p:nvSpPr>
        <p:spPr>
          <a:xfrm>
            <a:off x="5231903" y="4916270"/>
            <a:ext cx="525658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FF0000"/>
                </a:solidFill>
                <a:latin typeface="Gill Sans" panose="020B0502020104020203"/>
                <a:ea typeface="Gill Sans" panose="020B0502020104020203"/>
                <a:cs typeface="Gill Sans" panose="020B0502020104020203"/>
                <a:sym typeface="Gill Sans" panose="020B0502020104020203"/>
              </a:rPr>
              <a:t>ERROR 1362 (HY000): Updating of NEW row is not allowed in after trigger</a:t>
            </a:r>
            <a:endParaRPr lang="en-IN" sz="1800">
              <a:solidFill>
                <a:srgbClr val="FF0000"/>
              </a:solidFill>
              <a:latin typeface="Gill Sans" panose="020B0502020104020203"/>
              <a:ea typeface="Gill Sans" panose="020B0502020104020203"/>
              <a:cs typeface="Gill Sans" panose="020B0502020104020203"/>
              <a:sym typeface="Gill Sans" panose="020B0502020104020203"/>
            </a:endParaRPr>
          </a:p>
        </p:txBody>
      </p:sp>
      <p:sp>
        <p:nvSpPr>
          <p:cNvPr id="3425" name="Google Shape;3425;p367"/>
          <p:cNvSpPr/>
          <p:nvPr/>
        </p:nvSpPr>
        <p:spPr>
          <a:xfrm>
            <a:off x="479376" y="6265275"/>
            <a:ext cx="95770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633E31"/>
                </a:solidFill>
                <a:latin typeface="Arial" panose="020B0604020202020204"/>
                <a:ea typeface="Arial" panose="020B0604020202020204"/>
                <a:cs typeface="Arial" panose="020B0604020202020204"/>
                <a:sym typeface="Arial" panose="020B0604020202020204"/>
              </a:rPr>
              <a:t>mysql&gt;</a:t>
            </a:r>
            <a:r>
              <a:rPr lang="en-IN" sz="1800">
                <a:solidFill>
                  <a:schemeClr val="dk1"/>
                </a:solidFill>
                <a:latin typeface="Arial" panose="020B0604020202020204"/>
                <a:ea typeface="Arial" panose="020B0604020202020204"/>
                <a:cs typeface="Arial" panose="020B0604020202020204"/>
                <a:sym typeface="Arial" panose="020B0604020202020204"/>
              </a:rPr>
              <a:t> INSERT INTO emp (empno,  ename,  sal,  mgr,  deptno) VALUES(1, ‘ abc',   -10000,  7788, 10);</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426" name="Google Shape;3426;p367"/>
          <p:cNvSpPr/>
          <p:nvPr/>
        </p:nvSpPr>
        <p:spPr>
          <a:xfrm>
            <a:off x="479376" y="620688"/>
            <a:ext cx="11161240"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EACH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NEW</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.deptno &lt; 50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'Invalid department number'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showMasterSp="0">
  <p:cSld>
    <p:spTree>
      <p:nvGrpSpPr>
        <p:cNvPr id="3430" name="Shape 3430"/>
        <p:cNvGrpSpPr/>
        <p:nvPr/>
      </p:nvGrpSpPr>
      <p:grpSpPr>
        <a:xfrm>
          <a:off x="0" y="0"/>
          <a:ext cx="0" cy="0"/>
          <a:chOff x="0" y="0"/>
          <a:chExt cx="0" cy="0"/>
        </a:xfrm>
      </p:grpSpPr>
      <p:sp>
        <p:nvSpPr>
          <p:cNvPr id="3431" name="Google Shape;3431;p36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32" name="Google Shape;3432;p368"/>
          <p:cNvSpPr/>
          <p:nvPr/>
        </p:nvSpPr>
        <p:spPr>
          <a:xfrm>
            <a:off x="479376" y="605586"/>
            <a:ext cx="11521280"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city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msg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(100);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NEW</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.c1 &lt;&gt;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'Pune'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msg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'Invalid city name'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msg;</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33" name="Google Shape;3433;p368"/>
          <p:cNvSpPr/>
          <p:nvPr/>
        </p:nvSpPr>
        <p:spPr>
          <a:xfrm>
            <a:off x="479376" y="3919118"/>
            <a:ext cx="11521280"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NEW.dname = upper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NEW.dname</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34" name="Google Shape;3434;p368"/>
          <p:cNvSpPr/>
          <p:nvPr/>
        </p:nvSpPr>
        <p:spPr>
          <a:xfrm>
            <a:off x="767408" y="5965805"/>
            <a:ext cx="47244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633E31"/>
                </a:solidFill>
                <a:latin typeface="Arial" panose="020B0604020202020204"/>
                <a:ea typeface="Arial" panose="020B0604020202020204"/>
                <a:cs typeface="Arial" panose="020B0604020202020204"/>
                <a:sym typeface="Arial" panose="020B0604020202020204"/>
              </a:rPr>
              <a:t>mysql&gt;</a:t>
            </a:r>
            <a:r>
              <a:rPr lang="en-IN" sz="1800">
                <a:solidFill>
                  <a:schemeClr val="dk1"/>
                </a:solidFill>
                <a:latin typeface="Arial" panose="020B0604020202020204"/>
                <a:ea typeface="Arial" panose="020B0604020202020204"/>
                <a:cs typeface="Arial" panose="020B0604020202020204"/>
                <a:sym typeface="Arial" panose="020B0604020202020204"/>
              </a:rPr>
              <a:t> INSERT INTO dept VALUES(2,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'abc'</a:t>
            </a:r>
            <a:r>
              <a:rPr lang="en-IN" sz="1800">
                <a:solidFill>
                  <a:schemeClr val="dk1"/>
                </a:solidFill>
                <a:latin typeface="Arial" panose="020B0604020202020204"/>
                <a:ea typeface="Arial" panose="020B0604020202020204"/>
                <a:cs typeface="Arial" panose="020B0604020202020204"/>
                <a:sym typeface="Arial" panose="020B0604020202020204"/>
              </a:rPr>
              <a:t>, 2, 2);</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showMasterSp="0">
  <p:cSld>
    <p:spTree>
      <p:nvGrpSpPr>
        <p:cNvPr id="3438" name="Shape 3438"/>
        <p:cNvGrpSpPr/>
        <p:nvPr/>
      </p:nvGrpSpPr>
      <p:grpSpPr>
        <a:xfrm>
          <a:off x="0" y="0"/>
          <a:ext cx="0" cy="0"/>
          <a:chOff x="0" y="0"/>
          <a:chExt cx="0" cy="0"/>
        </a:xfrm>
      </p:grpSpPr>
      <p:sp>
        <p:nvSpPr>
          <p:cNvPr id="3439" name="Google Shape;3439;p36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40" name="Google Shape;3440;p369"/>
          <p:cNvSpPr/>
          <p:nvPr/>
        </p:nvSpPr>
        <p:spPr>
          <a:xfrm>
            <a:off x="478800" y="3435270"/>
            <a:ext cx="11377264"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x =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SELECT MAX(deptno) + 1 FROM dept</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NEW</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.deptno = 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41" name="Google Shape;3441;p369"/>
          <p:cNvSpPr txBox="1"/>
          <p:nvPr/>
        </p:nvSpPr>
        <p:spPr>
          <a:xfrm>
            <a:off x="478800" y="605586"/>
            <a:ext cx="10009112"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EACH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MAX(id) + 1 INTO x FROM log;</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log VALUES</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x,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'Data inserted'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curdate(),curtime(), user()</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3445" name="Shape 3445"/>
        <p:cNvGrpSpPr/>
        <p:nvPr/>
      </p:nvGrpSpPr>
      <p:grpSpPr>
        <a:xfrm>
          <a:off x="0" y="0"/>
          <a:ext cx="0" cy="0"/>
          <a:chOff x="0" y="0"/>
          <a:chExt cx="0" cy="0"/>
        </a:xfrm>
      </p:grpSpPr>
      <p:sp>
        <p:nvSpPr>
          <p:cNvPr id="3446" name="Google Shape;3446;p370"/>
          <p:cNvSpPr/>
          <p:nvPr/>
        </p:nvSpPr>
        <p:spPr>
          <a:xfrm>
            <a:off x="335594" y="3723997"/>
            <a:ext cx="10585176"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 EXISTS </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Arial" panose="020B0604020202020204"/>
                <a:ea typeface="Arial" panose="020B0604020202020204"/>
                <a:cs typeface="Arial" panose="020B0604020202020204"/>
                <a:sym typeface="Arial" panose="020B0604020202020204"/>
              </a:rPr>
              <a:t>tempCustomer</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EACH</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default 0;</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SELECT</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MAX(CAST(SUBSTR(customerID, 6)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AS</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signed)) + 1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INTO</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x FR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O</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M tempCustomer;</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set</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NEW.customerID := concat('Cust-', x);</a:t>
            </a:r>
            <a:endParaRPr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rgbClr val="0C0C0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47" name="Google Shape;3447;p370"/>
          <p:cNvSpPr/>
          <p:nvPr/>
        </p:nvSpPr>
        <p:spPr>
          <a:xfrm>
            <a:off x="335594" y="332656"/>
            <a:ext cx="338414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tempCustomer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customerID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customerName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448" name="Google Shape;3448;p370"/>
          <p:cNvSpPr txBox="1"/>
          <p:nvPr/>
        </p:nvSpPr>
        <p:spPr>
          <a:xfrm>
            <a:off x="335594" y="1628800"/>
            <a:ext cx="609600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tempCustomer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'Cust-1001'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tempCustomer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'Cust-2001'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'sharmin'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tempCustomer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'Cust-003'</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'ruhan'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tempCustomer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'Cust-0075'</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'sangita'</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tempCustomer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'Cust-75'</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'bandish'</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tempCustomer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'Cust-5'</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'vrushali'</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449" name="Google Shape;3449;p37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449" name="Shape 449"/>
        <p:cNvGrpSpPr/>
        <p:nvPr/>
      </p:nvGrpSpPr>
      <p:grpSpPr>
        <a:xfrm>
          <a:off x="0" y="0"/>
          <a:ext cx="0" cy="0"/>
          <a:chOff x="0" y="0"/>
          <a:chExt cx="0" cy="0"/>
        </a:xfrm>
      </p:grpSpPr>
      <p:sp>
        <p:nvSpPr>
          <p:cNvPr id="450" name="Google Shape;450;p37"/>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Composite</a:t>
            </a:r>
            <a:r>
              <a:rPr lang="en-IN" sz="4800" b="1">
                <a:solidFill>
                  <a:schemeClr val="dk1"/>
                </a:solidFill>
                <a:latin typeface="Arial" panose="020B0604020202020204"/>
                <a:ea typeface="Arial" panose="020B0604020202020204"/>
                <a:cs typeface="Arial" panose="020B0604020202020204"/>
                <a:sym typeface="Arial" panose="020B0604020202020204"/>
              </a:rPr>
              <a:t> </a:t>
            </a:r>
            <a:r>
              <a:rPr lang="en-IN" sz="4800" b="1">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VS </a:t>
            </a: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Multi</a:t>
            </a:r>
            <a:r>
              <a:rPr lang="en-IN" sz="4800" b="1">
                <a:solidFill>
                  <a:schemeClr val="dk1"/>
                </a:solidFill>
                <a:latin typeface="Arial" panose="020B0604020202020204"/>
                <a:ea typeface="Arial" panose="020B0604020202020204"/>
                <a:cs typeface="Arial" panose="020B0604020202020204"/>
                <a:sym typeface="Arial" panose="020B0604020202020204"/>
              </a:rPr>
              <a:t> </a:t>
            </a: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Valued</a:t>
            </a:r>
            <a:r>
              <a:rPr lang="en-IN" sz="4800" b="1">
                <a:solidFill>
                  <a:schemeClr val="dk1"/>
                </a:solidFill>
                <a:latin typeface="Arial" panose="020B0604020202020204"/>
                <a:ea typeface="Arial" panose="020B0604020202020204"/>
                <a:cs typeface="Arial" panose="020B0604020202020204"/>
                <a:sym typeface="Arial" panose="020B0604020202020204"/>
              </a:rPr>
              <a:t> </a:t>
            </a: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Attribute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showMasterSp="0">
  <p:cSld>
    <p:spTree>
      <p:nvGrpSpPr>
        <p:cNvPr id="3453" name="Shape 3453"/>
        <p:cNvGrpSpPr/>
        <p:nvPr/>
      </p:nvGrpSpPr>
      <p:grpSpPr>
        <a:xfrm>
          <a:off x="0" y="0"/>
          <a:ext cx="0" cy="0"/>
          <a:chOff x="0" y="0"/>
          <a:chExt cx="0" cy="0"/>
        </a:xfrm>
      </p:grpSpPr>
      <p:sp>
        <p:nvSpPr>
          <p:cNvPr id="3454" name="Google Shape;3454;p37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55" name="Google Shape;3455;p371"/>
          <p:cNvSpPr/>
          <p:nvPr/>
        </p:nvSpPr>
        <p:spPr>
          <a:xfrm>
            <a:off x="478800" y="584776"/>
            <a:ext cx="11377264"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emp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x = </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SELECT deptno FROM dept WHERE deptno = </a:t>
            </a:r>
            <a:r>
              <a:rPr lang="en-IN" sz="1800">
                <a:solidFill>
                  <a:srgbClr val="262626"/>
                </a:solidFill>
                <a:latin typeface="Quattrocento Sans" panose="020B0502050000020003"/>
                <a:ea typeface="Quattrocento Sans" panose="020B0502050000020003"/>
                <a:cs typeface="Quattrocento Sans" panose="020B0502050000020003"/>
                <a:sym typeface="Quattrocento Sans" panose="020B0502050000020003"/>
              </a:rPr>
              <a:t>NEW</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.deptno</a:t>
            </a:r>
            <a:r>
              <a:rPr lang="en-IN" sz="1800">
                <a:solidFill>
                  <a:srgbClr val="7F7F7F"/>
                </a:solidFill>
                <a:latin typeface="Quattrocento Sans" panose="020B0502050000020003"/>
                <a:ea typeface="Quattrocento Sans" panose="020B0502050000020003"/>
                <a:cs typeface="Quattrocento Sans" panose="020B0502050000020003"/>
                <a:sym typeface="Quattrocento Sans" panose="020B0502050000020003"/>
              </a:rPr>
              <a: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x is null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'error’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56" name="Google Shape;3456;p371"/>
          <p:cNvSpPr txBox="1"/>
          <p:nvPr/>
        </p:nvSpPr>
        <p:spPr>
          <a:xfrm>
            <a:off x="478800" y="3933056"/>
            <a:ext cx="11377264"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MAX(deptno)  + 1 INTO x FROM dept;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NEW.deptno := 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showMasterSp="0">
  <p:cSld>
    <p:spTree>
      <p:nvGrpSpPr>
        <p:cNvPr id="3460" name="Shape 3460"/>
        <p:cNvGrpSpPr/>
        <p:nvPr/>
      </p:nvGrpSpPr>
      <p:grpSpPr>
        <a:xfrm>
          <a:off x="0" y="0"/>
          <a:ext cx="0" cy="0"/>
          <a:chOff x="0" y="0"/>
          <a:chExt cx="0" cy="0"/>
        </a:xfrm>
      </p:grpSpPr>
      <p:sp>
        <p:nvSpPr>
          <p:cNvPr id="3461" name="Google Shape;3461;p37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62" name="Google Shape;3462;p372"/>
          <p:cNvSpPr txBox="1"/>
          <p:nvPr/>
        </p:nvSpPr>
        <p:spPr>
          <a:xfrm>
            <a:off x="479376" y="584775"/>
            <a:ext cx="8352928"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triggername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dept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NEW.dname = TRIM(NEW.dname);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NEW.loc = TRIM(NEW.loc);</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NEW.pwd = TRIM(NEW.pwd);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showMasterSp="0">
  <p:cSld>
    <p:spTree>
      <p:nvGrpSpPr>
        <p:cNvPr id="3466" name="Shape 3466"/>
        <p:cNvGrpSpPr/>
        <p:nvPr/>
      </p:nvGrpSpPr>
      <p:grpSpPr>
        <a:xfrm>
          <a:off x="0" y="0"/>
          <a:ext cx="0" cy="0"/>
          <a:chOff x="0" y="0"/>
          <a:chExt cx="0" cy="0"/>
        </a:xfrm>
      </p:grpSpPr>
      <p:sp>
        <p:nvSpPr>
          <p:cNvPr id="3467" name="Google Shape;3467;p37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68" name="Google Shape;3468;p373"/>
          <p:cNvSpPr txBox="1"/>
          <p:nvPr/>
        </p:nvSpPr>
        <p:spPr>
          <a:xfrm>
            <a:off x="478800" y="959237"/>
            <a:ext cx="11449848" cy="347787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IF EXISTS </a:t>
            </a:r>
            <a:r>
              <a:rPr lang="en-IN" sz="1800">
                <a:solidFill>
                  <a:schemeClr val="dk1"/>
                </a:solidFill>
                <a:latin typeface="Arial" panose="020B0604020202020204"/>
                <a:ea typeface="Arial" panose="020B0604020202020204"/>
                <a:cs typeface="Arial" panose="020B0604020202020204"/>
                <a:sym typeface="Arial" panose="020B0604020202020204"/>
              </a:rPr>
              <a:t>item;</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 IF EXISTS </a:t>
            </a:r>
            <a:r>
              <a:rPr lang="en-IN" sz="1800">
                <a:solidFill>
                  <a:schemeClr val="dk1"/>
                </a:solidFill>
                <a:latin typeface="Arial" panose="020B0604020202020204"/>
                <a:ea typeface="Arial" panose="020B0604020202020204"/>
                <a:cs typeface="Arial" panose="020B0604020202020204"/>
                <a:sym typeface="Arial" panose="020B0604020202020204"/>
              </a:rPr>
              <a:t>warehouse;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 IF EXISTS </a:t>
            </a:r>
            <a:r>
              <a:rPr lang="en-IN" sz="1800">
                <a:solidFill>
                  <a:schemeClr val="dk1"/>
                </a:solidFill>
                <a:latin typeface="Arial" panose="020B0604020202020204"/>
                <a:ea typeface="Arial" panose="020B0604020202020204"/>
                <a:cs typeface="Arial" panose="020B0604020202020204"/>
                <a:sym typeface="Arial" panose="020B0604020202020204"/>
              </a:rPr>
              <a:t>item_in_warehouse;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 IF EXISTS </a:t>
            </a:r>
            <a:r>
              <a:rPr lang="en-IN" sz="1800">
                <a:solidFill>
                  <a:schemeClr val="dk1"/>
                </a:solidFill>
                <a:latin typeface="Arial" panose="020B0604020202020204"/>
                <a:ea typeface="Arial" panose="020B0604020202020204"/>
                <a:cs typeface="Arial" panose="020B0604020202020204"/>
                <a:sym typeface="Arial" panose="020B0604020202020204"/>
              </a:rPr>
              <a:t>item_ordered;</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item</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itemname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20</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 TABLE </a:t>
            </a:r>
            <a:r>
              <a:rPr lang="en-IN" sz="1800">
                <a:solidFill>
                  <a:schemeClr val="dk1"/>
                </a:solidFill>
                <a:latin typeface="Arial" panose="020B0604020202020204"/>
                <a:ea typeface="Arial" panose="020B0604020202020204"/>
                <a:cs typeface="Arial" panose="020B0604020202020204"/>
                <a:sym typeface="Arial" panose="020B0604020202020204"/>
              </a:rPr>
              <a:t>warehouse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warehouse_id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warehouse_name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channel_id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item_in_warehouse</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PRIMARY KEY AUTO_INCREMENT</a:t>
            </a:r>
            <a:r>
              <a:rPr lang="en-IN" sz="1800">
                <a:solidFill>
                  <a:schemeClr val="dk1"/>
                </a:solidFill>
                <a:latin typeface="Arial" panose="020B0604020202020204"/>
                <a:ea typeface="Arial" panose="020B0604020202020204"/>
                <a:cs typeface="Arial" panose="020B0604020202020204"/>
                <a:sym typeface="Arial" panose="020B0604020202020204"/>
              </a:rPr>
              <a:t>, item_id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warehouse_id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minimum_stock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rol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stock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item_ordered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orderID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itemID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orderDate </a:t>
            </a:r>
            <a:r>
              <a:rPr lang="en-IN" sz="1800">
                <a:solidFill>
                  <a:srgbClr val="834689"/>
                </a:solidFill>
                <a:latin typeface="Arial" panose="020B0604020202020204"/>
                <a:ea typeface="Arial" panose="020B0604020202020204"/>
                <a:cs typeface="Arial" panose="020B0604020202020204"/>
                <a:sym typeface="Arial" panose="020B0604020202020204"/>
              </a:rPr>
              <a:t>DATE</a:t>
            </a:r>
            <a:r>
              <a:rPr lang="en-IN" sz="1800">
                <a:solidFill>
                  <a:schemeClr val="dk1"/>
                </a:solidFill>
                <a:latin typeface="Arial" panose="020B0604020202020204"/>
                <a:ea typeface="Arial" panose="020B0604020202020204"/>
                <a:cs typeface="Arial" panose="020B0604020202020204"/>
                <a:sym typeface="Arial" panose="020B0604020202020204"/>
              </a:rPr>
              <a:t>, orderTime </a:t>
            </a:r>
            <a:r>
              <a:rPr lang="en-IN" sz="1800">
                <a:solidFill>
                  <a:srgbClr val="834689"/>
                </a:solidFill>
                <a:latin typeface="Arial" panose="020B0604020202020204"/>
                <a:ea typeface="Arial" panose="020B0604020202020204"/>
                <a:cs typeface="Arial" panose="020B0604020202020204"/>
                <a:sym typeface="Arial" panose="020B0604020202020204"/>
              </a:rPr>
              <a:t>TIME</a:t>
            </a:r>
            <a:r>
              <a:rPr lang="en-IN" sz="1800">
                <a:solidFill>
                  <a:schemeClr val="dk1"/>
                </a:solidFill>
                <a:latin typeface="Arial" panose="020B0604020202020204"/>
                <a:ea typeface="Arial" panose="020B0604020202020204"/>
                <a:cs typeface="Arial" panose="020B0604020202020204"/>
                <a:sym typeface="Arial" panose="020B0604020202020204"/>
              </a:rPr>
              <a:t>, qty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469" name="Google Shape;3469;p373"/>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item, warehouse</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item_ordered, …</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showMasterSp="0">
  <p:cSld>
    <p:spTree>
      <p:nvGrpSpPr>
        <p:cNvPr id="3473" name="Shape 3473"/>
        <p:cNvGrpSpPr/>
        <p:nvPr/>
      </p:nvGrpSpPr>
      <p:grpSpPr>
        <a:xfrm>
          <a:off x="0" y="0"/>
          <a:ext cx="0" cy="0"/>
          <a:chOff x="0" y="0"/>
          <a:chExt cx="0" cy="0"/>
        </a:xfrm>
      </p:grpSpPr>
      <p:sp>
        <p:nvSpPr>
          <p:cNvPr id="3474" name="Google Shape;3474;p37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75" name="Google Shape;3475;p374"/>
          <p:cNvSpPr txBox="1"/>
          <p:nvPr/>
        </p:nvSpPr>
        <p:spPr>
          <a:xfrm>
            <a:off x="478800" y="936000"/>
            <a:ext cx="8352928"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 </a:t>
            </a:r>
            <a:r>
              <a:rPr lang="en-IN" sz="1800">
                <a:solidFill>
                  <a:srgbClr val="669900"/>
                </a:solidFill>
                <a:latin typeface="Arial" panose="020B0604020202020204"/>
                <a:ea typeface="Arial" panose="020B0604020202020204"/>
                <a:cs typeface="Arial" panose="020B0604020202020204"/>
                <a:sym typeface="Arial" panose="020B0604020202020204"/>
              </a:rPr>
              <a:t>'SPORTS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SHOES'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 </a:t>
            </a:r>
            <a:r>
              <a:rPr lang="en-IN" sz="1800">
                <a:solidFill>
                  <a:srgbClr val="669900"/>
                </a:solidFill>
                <a:latin typeface="Arial" panose="020B0604020202020204"/>
                <a:ea typeface="Arial" panose="020B0604020202020204"/>
                <a:cs typeface="Arial" panose="020B0604020202020204"/>
                <a:sym typeface="Arial" panose="020B0604020202020204"/>
              </a:rPr>
              <a:t>'CASUAL SHOES'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3, </a:t>
            </a:r>
            <a:r>
              <a:rPr lang="en-IN" sz="1800">
                <a:solidFill>
                  <a:srgbClr val="669900"/>
                </a:solidFill>
                <a:latin typeface="Arial" panose="020B0604020202020204"/>
                <a:ea typeface="Arial" panose="020B0604020202020204"/>
                <a:cs typeface="Arial" panose="020B0604020202020204"/>
                <a:sym typeface="Arial" panose="020B0604020202020204"/>
              </a:rPr>
              <a:t>'T-SHIRTS'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 </a:t>
            </a:r>
            <a:r>
              <a:rPr lang="en-IN" sz="1800">
                <a:solidFill>
                  <a:srgbClr val="669900"/>
                </a:solidFill>
                <a:latin typeface="Arial" panose="020B0604020202020204"/>
                <a:ea typeface="Arial" panose="020B0604020202020204"/>
                <a:cs typeface="Arial" panose="020B0604020202020204"/>
                <a:sym typeface="Arial" panose="020B0604020202020204"/>
              </a:rPr>
              <a:t>'JEANS'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5, </a:t>
            </a:r>
            <a:r>
              <a:rPr lang="en-IN" sz="1800">
                <a:solidFill>
                  <a:srgbClr val="669900"/>
                </a:solidFill>
                <a:latin typeface="Arial" panose="020B0604020202020204"/>
                <a:ea typeface="Arial" panose="020B0604020202020204"/>
                <a:cs typeface="Arial" panose="020B0604020202020204"/>
                <a:sym typeface="Arial" panose="020B0604020202020204"/>
              </a:rPr>
              <a:t>'JACKETS'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6, </a:t>
            </a:r>
            <a:r>
              <a:rPr lang="en-IN" sz="1800">
                <a:solidFill>
                  <a:srgbClr val="669900"/>
                </a:solidFill>
                <a:latin typeface="Arial" panose="020B0604020202020204"/>
                <a:ea typeface="Arial" panose="020B0604020202020204"/>
                <a:cs typeface="Arial" panose="020B0604020202020204"/>
                <a:sym typeface="Arial" panose="020B0604020202020204"/>
              </a:rPr>
              <a:t>'SWEATERS'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7, </a:t>
            </a:r>
            <a:r>
              <a:rPr lang="en-IN" sz="1800">
                <a:solidFill>
                  <a:srgbClr val="669900"/>
                </a:solidFill>
                <a:latin typeface="Arial" panose="020B0604020202020204"/>
                <a:ea typeface="Arial" panose="020B0604020202020204"/>
                <a:cs typeface="Arial" panose="020B0604020202020204"/>
                <a:sym typeface="Arial" panose="020B0604020202020204"/>
              </a:rPr>
              <a:t>'WATCHES’</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warehouse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143, </a:t>
            </a:r>
            <a:r>
              <a:rPr lang="en-IN" sz="1800">
                <a:solidFill>
                  <a:srgbClr val="669900"/>
                </a:solidFill>
                <a:latin typeface="Arial" panose="020B0604020202020204"/>
                <a:ea typeface="Arial" panose="020B0604020202020204"/>
                <a:cs typeface="Arial" panose="020B0604020202020204"/>
                <a:sym typeface="Arial" panose="020B0604020202020204"/>
              </a:rPr>
              <a:t>'AC Warehouse'</a:t>
            </a:r>
            <a:r>
              <a:rPr lang="en-IN" sz="1800">
                <a:solidFill>
                  <a:schemeClr val="dk1"/>
                </a:solidFill>
                <a:latin typeface="Arial" panose="020B0604020202020204"/>
                <a:ea typeface="Arial" panose="020B0604020202020204"/>
                <a:cs typeface="Arial" panose="020B0604020202020204"/>
                <a:sym typeface="Arial" panose="020B0604020202020204"/>
              </a:rPr>
              <a:t>, 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warehouse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156, </a:t>
            </a:r>
            <a:r>
              <a:rPr lang="en-IN" sz="1800">
                <a:solidFill>
                  <a:srgbClr val="669900"/>
                </a:solidFill>
                <a:latin typeface="Arial" panose="020B0604020202020204"/>
                <a:ea typeface="Arial" panose="020B0604020202020204"/>
                <a:cs typeface="Arial" panose="020B0604020202020204"/>
                <a:sym typeface="Arial" panose="020B0604020202020204"/>
              </a:rPr>
              <a:t>'National'</a:t>
            </a:r>
            <a:r>
              <a:rPr lang="en-IN" sz="1800">
                <a:solidFill>
                  <a:schemeClr val="dk1"/>
                </a:solidFill>
                <a:latin typeface="Arial" panose="020B0604020202020204"/>
                <a:ea typeface="Arial" panose="020B0604020202020204"/>
                <a:cs typeface="Arial" panose="020B0604020202020204"/>
                <a:sym typeface="Arial" panose="020B0604020202020204"/>
              </a:rPr>
              <a:t>, 2</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warehouse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231, </a:t>
            </a:r>
            <a:r>
              <a:rPr lang="en-IN" sz="1800">
                <a:solidFill>
                  <a:srgbClr val="669900"/>
                </a:solidFill>
                <a:latin typeface="Arial" panose="020B0604020202020204"/>
                <a:ea typeface="Arial" panose="020B0604020202020204"/>
                <a:cs typeface="Arial" panose="020B0604020202020204"/>
                <a:sym typeface="Arial" panose="020B0604020202020204"/>
              </a:rPr>
              <a:t>'Global'</a:t>
            </a:r>
            <a:r>
              <a:rPr lang="en-IN" sz="1800">
                <a:solidFill>
                  <a:schemeClr val="dk1"/>
                </a:solidFill>
                <a:latin typeface="Arial" panose="020B0604020202020204"/>
                <a:ea typeface="Arial" panose="020B0604020202020204"/>
                <a:cs typeface="Arial" panose="020B0604020202020204"/>
                <a:sym typeface="Arial" panose="020B0604020202020204"/>
              </a:rPr>
              <a:t>, 3);</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warehouse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254, </a:t>
            </a:r>
            <a:r>
              <a:rPr lang="en-IN" sz="1800">
                <a:solidFill>
                  <a:srgbClr val="669900"/>
                </a:solidFill>
                <a:latin typeface="Arial" panose="020B0604020202020204"/>
                <a:ea typeface="Arial" panose="020B0604020202020204"/>
                <a:cs typeface="Arial" panose="020B0604020202020204"/>
                <a:sym typeface="Arial" panose="020B0604020202020204"/>
              </a:rPr>
              <a:t>'NON-STOP'</a:t>
            </a:r>
            <a:r>
              <a:rPr lang="en-IN" sz="1800">
                <a:solidFill>
                  <a:schemeClr val="dk1"/>
                </a:solidFill>
                <a:latin typeface="Arial" panose="020B0604020202020204"/>
                <a:ea typeface="Arial" panose="020B0604020202020204"/>
                <a:cs typeface="Arial" panose="020B0604020202020204"/>
                <a:sym typeface="Arial" panose="020B0604020202020204"/>
              </a:rPr>
              <a:t>, 2</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warehouse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321, </a:t>
            </a:r>
            <a:r>
              <a:rPr lang="en-IN" sz="1800">
                <a:solidFill>
                  <a:srgbClr val="669900"/>
                </a:solidFill>
                <a:latin typeface="Arial" panose="020B0604020202020204"/>
                <a:ea typeface="Arial" panose="020B0604020202020204"/>
                <a:cs typeface="Arial" panose="020B0604020202020204"/>
                <a:sym typeface="Arial" panose="020B0604020202020204"/>
              </a:rPr>
              <a:t>'Migrant System'</a:t>
            </a:r>
            <a:r>
              <a:rPr lang="en-IN" sz="1800">
                <a:solidFill>
                  <a:schemeClr val="dk1"/>
                </a:solidFill>
                <a:latin typeface="Arial" panose="020B0604020202020204"/>
                <a:ea typeface="Arial" panose="020B0604020202020204"/>
                <a:cs typeface="Arial" panose="020B0604020202020204"/>
                <a:sym typeface="Arial" panose="020B0604020202020204"/>
              </a:rPr>
              <a:t>, 2</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warehouse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7F7F7F"/>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464, </a:t>
            </a:r>
            <a:r>
              <a:rPr lang="en-IN" sz="1800">
                <a:solidFill>
                  <a:srgbClr val="669900"/>
                </a:solidFill>
                <a:latin typeface="Arial" panose="020B0604020202020204"/>
                <a:ea typeface="Arial" panose="020B0604020202020204"/>
                <a:cs typeface="Arial" panose="020B0604020202020204"/>
                <a:sym typeface="Arial" panose="020B0604020202020204"/>
              </a:rPr>
              <a:t>'Blaze'</a:t>
            </a:r>
            <a:r>
              <a:rPr lang="en-IN" sz="1800">
                <a:solidFill>
                  <a:schemeClr val="dk1"/>
                </a:solidFill>
                <a:latin typeface="Arial" panose="020B0604020202020204"/>
                <a:ea typeface="Arial" panose="020B0604020202020204"/>
                <a:cs typeface="Arial" panose="020B0604020202020204"/>
                <a:sym typeface="Arial" panose="020B0604020202020204"/>
              </a:rPr>
              <a:t>, 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476" name="Google Shape;3476;p374"/>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Item, warehouse</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item_ordered, …</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showMasterSp="0">
  <p:cSld>
    <p:spTree>
      <p:nvGrpSpPr>
        <p:cNvPr id="3480" name="Shape 3480"/>
        <p:cNvGrpSpPr/>
        <p:nvPr/>
      </p:nvGrpSpPr>
      <p:grpSpPr>
        <a:xfrm>
          <a:off x="0" y="0"/>
          <a:ext cx="0" cy="0"/>
          <a:chOff x="0" y="0"/>
          <a:chExt cx="0" cy="0"/>
        </a:xfrm>
      </p:grpSpPr>
      <p:sp>
        <p:nvSpPr>
          <p:cNvPr id="3481" name="Google Shape;3481;p37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82" name="Google Shape;3482;p375"/>
          <p:cNvSpPr txBox="1"/>
          <p:nvPr/>
        </p:nvSpPr>
        <p:spPr>
          <a:xfrm>
            <a:off x="478800" y="682818"/>
            <a:ext cx="11582367" cy="397031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1, 143</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2, 156</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3, 231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5, 254</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3, 321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 INTO </a:t>
            </a:r>
            <a:r>
              <a:rPr lang="en-IN" sz="1800">
                <a:solidFill>
                  <a:schemeClr val="dk1"/>
                </a:solidFill>
                <a:latin typeface="Arial" panose="020B0604020202020204"/>
                <a:ea typeface="Arial" panose="020B0604020202020204"/>
                <a:cs typeface="Arial" panose="020B0604020202020204"/>
                <a:sym typeface="Arial" panose="020B0604020202020204"/>
              </a:rPr>
              <a:t>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1, 464</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 INTO </a:t>
            </a:r>
            <a:r>
              <a:rPr lang="en-IN" sz="1800">
                <a:solidFill>
                  <a:schemeClr val="dk1"/>
                </a:solidFill>
                <a:latin typeface="Arial" panose="020B0604020202020204"/>
                <a:ea typeface="Arial" panose="020B0604020202020204"/>
                <a:cs typeface="Arial" panose="020B0604020202020204"/>
                <a:sym typeface="Arial" panose="020B0604020202020204"/>
              </a:rPr>
              <a:t>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6, 156</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 INTO </a:t>
            </a:r>
            <a:r>
              <a:rPr lang="en-IN" sz="1800">
                <a:solidFill>
                  <a:schemeClr val="dk1"/>
                </a:solidFill>
                <a:latin typeface="Arial" panose="020B0604020202020204"/>
                <a:ea typeface="Arial" panose="020B0604020202020204"/>
                <a:cs typeface="Arial" panose="020B0604020202020204"/>
                <a:sym typeface="Arial" panose="020B0604020202020204"/>
              </a:rPr>
              <a:t>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1, 156</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 INTO </a:t>
            </a:r>
            <a:r>
              <a:rPr lang="en-IN" sz="1800">
                <a:solidFill>
                  <a:schemeClr val="dk1"/>
                </a:solidFill>
                <a:latin typeface="Arial" panose="020B0604020202020204"/>
                <a:ea typeface="Arial" panose="020B0604020202020204"/>
                <a:cs typeface="Arial" panose="020B0604020202020204"/>
                <a:sym typeface="Arial" panose="020B0604020202020204"/>
              </a:rPr>
              <a:t>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7, 464</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 INTO </a:t>
            </a:r>
            <a:r>
              <a:rPr lang="en-IN" sz="1800">
                <a:solidFill>
                  <a:schemeClr val="dk1"/>
                </a:solidFill>
                <a:latin typeface="Arial" panose="020B0604020202020204"/>
                <a:ea typeface="Arial" panose="020B0604020202020204"/>
                <a:cs typeface="Arial" panose="020B0604020202020204"/>
                <a:sym typeface="Arial" panose="020B0604020202020204"/>
              </a:rPr>
              <a:t>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6, 321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 INTO </a:t>
            </a:r>
            <a:r>
              <a:rPr lang="en-IN" sz="1800">
                <a:solidFill>
                  <a:schemeClr val="dk1"/>
                </a:solidFill>
                <a:latin typeface="Arial" panose="020B0604020202020204"/>
                <a:ea typeface="Arial" panose="020B0604020202020204"/>
                <a:cs typeface="Arial" panose="020B0604020202020204"/>
                <a:sym typeface="Arial" panose="020B0604020202020204"/>
              </a:rPr>
              <a:t>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5, 464</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 INTO </a:t>
            </a:r>
            <a:r>
              <a:rPr lang="en-IN" sz="1800">
                <a:solidFill>
                  <a:schemeClr val="dk1"/>
                </a:solidFill>
                <a:latin typeface="Arial" panose="020B0604020202020204"/>
                <a:ea typeface="Arial" panose="020B0604020202020204"/>
                <a:cs typeface="Arial" panose="020B0604020202020204"/>
                <a:sym typeface="Arial" panose="020B0604020202020204"/>
              </a:rPr>
              <a:t>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4, 321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 INTO </a:t>
            </a:r>
            <a:r>
              <a:rPr lang="en-IN" sz="1800">
                <a:solidFill>
                  <a:schemeClr val="dk1"/>
                </a:solidFill>
                <a:latin typeface="Arial" panose="020B0604020202020204"/>
                <a:ea typeface="Arial" panose="020B0604020202020204"/>
                <a:cs typeface="Arial" panose="020B0604020202020204"/>
                <a:sym typeface="Arial" panose="020B0604020202020204"/>
              </a:rPr>
              <a:t>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3, 464</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 INTO </a:t>
            </a:r>
            <a:r>
              <a:rPr lang="en-IN" sz="1800">
                <a:solidFill>
                  <a:schemeClr val="dk1"/>
                </a:solidFill>
                <a:latin typeface="Arial" panose="020B0604020202020204"/>
                <a:ea typeface="Arial" panose="020B0604020202020204"/>
                <a:cs typeface="Arial" panose="020B0604020202020204"/>
                <a:sym typeface="Arial" panose="020B0604020202020204"/>
              </a:rPr>
              <a:t>item_in_warehouse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item_id, warehouse_id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6, 231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483" name="Google Shape;3483;p375"/>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Item, warehouse</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item_ordered, …</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Sp="0">
  <p:cSld>
    <p:spTree>
      <p:nvGrpSpPr>
        <p:cNvPr id="3487" name="Shape 3487"/>
        <p:cNvGrpSpPr/>
        <p:nvPr/>
      </p:nvGrpSpPr>
      <p:grpSpPr>
        <a:xfrm>
          <a:off x="0" y="0"/>
          <a:ext cx="0" cy="0"/>
          <a:chOff x="0" y="0"/>
          <a:chExt cx="0" cy="0"/>
        </a:xfrm>
      </p:grpSpPr>
      <p:sp>
        <p:nvSpPr>
          <p:cNvPr id="3488" name="Google Shape;3488;p376"/>
          <p:cNvSpPr txBox="1"/>
          <p:nvPr/>
        </p:nvSpPr>
        <p:spPr>
          <a:xfrm>
            <a:off x="479376" y="584776"/>
            <a:ext cx="9793088" cy="369331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insert_in_item_ordered;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insert_in_item_ordered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item_ordered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NEW.orderDate := current_date();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NEW.orderTime := current_time();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itemID INTO x FROM item WHERE itemID = NEW.itemID;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x is null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"Item not found in item table!"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89" name="Google Shape;3489;p37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90" name="Google Shape;3490;p376"/>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Item, warehouse</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item_ordered, …</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Sp="0">
  <p:cSld>
    <p:spTree>
      <p:nvGrpSpPr>
        <p:cNvPr id="3494" name="Shape 3494"/>
        <p:cNvGrpSpPr/>
        <p:nvPr/>
      </p:nvGrpSpPr>
      <p:grpSpPr>
        <a:xfrm>
          <a:off x="0" y="0"/>
          <a:ext cx="0" cy="0"/>
          <a:chOff x="0" y="0"/>
          <a:chExt cx="0" cy="0"/>
        </a:xfrm>
      </p:grpSpPr>
      <p:sp>
        <p:nvSpPr>
          <p:cNvPr id="3495" name="Google Shape;3495;p377"/>
          <p:cNvSpPr txBox="1"/>
          <p:nvPr/>
        </p:nvSpPr>
        <p:spPr>
          <a:xfrm>
            <a:off x="479376" y="573629"/>
            <a:ext cx="11665296"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itemid_primarykey;</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itemid_primarykey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item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itemid INTO x FROM item WHERE itemid = NEW.itemid;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x is null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'itemid already present, cannot insert duplicate itemid.'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96" name="Google Shape;3496;p37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497" name="Google Shape;3497;p377"/>
          <p:cNvSpPr txBox="1"/>
          <p:nvPr/>
        </p:nvSpPr>
        <p:spPr>
          <a:xfrm>
            <a:off x="479376" y="4005064"/>
            <a:ext cx="11089232"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readOnlyItemName;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readOnlyItemName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AFTER UPDATE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item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'Product name is read-only and it can not be changed.'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498" name="Google Shape;3498;p377"/>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Item, warehouse</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item_ordered, …</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showMasterSp="0">
  <p:cSld>
    <p:spTree>
      <p:nvGrpSpPr>
        <p:cNvPr id="3502" name="Shape 3502"/>
        <p:cNvGrpSpPr/>
        <p:nvPr/>
      </p:nvGrpSpPr>
      <p:grpSpPr>
        <a:xfrm>
          <a:off x="0" y="0"/>
          <a:ext cx="0" cy="0"/>
          <a:chOff x="0" y="0"/>
          <a:chExt cx="0" cy="0"/>
        </a:xfrm>
      </p:grpSpPr>
      <p:sp>
        <p:nvSpPr>
          <p:cNvPr id="3503" name="Google Shape;3503;p37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04" name="Google Shape;3504;p378"/>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Item, warehouse</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item_ordered, …</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
        <p:nvSpPr>
          <p:cNvPr id="3505" name="Google Shape;3505;p378"/>
          <p:cNvSpPr txBox="1"/>
          <p:nvPr/>
        </p:nvSpPr>
        <p:spPr>
          <a:xfrm>
            <a:off x="478800" y="616034"/>
            <a:ext cx="11233824"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insert_item_in_warehouse;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insert_item_in_warehouse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item_in_warehouse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itemNotFound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BOOL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True;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warehouseNotFound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BOOL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default True;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False INTO warehouseNotFound FROM item WHERE itemid = NEW.item_id;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False INTO warehouseFound FROM warehouse WHERE warehouse_id = NEW.warehouse_id;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itemNotFound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'Item not found!’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warehouseNotFound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'Warehouse not found!’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showMasterSp="0">
  <p:cSld>
    <p:spTree>
      <p:nvGrpSpPr>
        <p:cNvPr id="3509" name="Shape 3509"/>
        <p:cNvGrpSpPr/>
        <p:nvPr/>
      </p:nvGrpSpPr>
      <p:grpSpPr>
        <a:xfrm>
          <a:off x="0" y="0"/>
          <a:ext cx="0" cy="0"/>
          <a:chOff x="0" y="0"/>
          <a:chExt cx="0" cy="0"/>
        </a:xfrm>
      </p:grpSpPr>
      <p:sp>
        <p:nvSpPr>
          <p:cNvPr id="3510" name="Google Shape;3510;p37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11" name="Google Shape;3511;p379"/>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Item, warehouse</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3200" i="1">
                <a:solidFill>
                  <a:srgbClr val="A5A5A5"/>
                </a:solidFill>
                <a:latin typeface="Arial" panose="020B0604020202020204"/>
                <a:ea typeface="Arial" panose="020B0604020202020204"/>
                <a:cs typeface="Arial" panose="020B0604020202020204"/>
                <a:sym typeface="Arial" panose="020B0604020202020204"/>
              </a:rPr>
              <a:t>item_ordered, …</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
        <p:nvSpPr>
          <p:cNvPr id="3512" name="Google Shape;3512;p379"/>
          <p:cNvSpPr txBox="1"/>
          <p:nvPr/>
        </p:nvSpPr>
        <p:spPr>
          <a:xfrm>
            <a:off x="478800" y="616034"/>
            <a:ext cx="11665296"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calculate_minimum_stock_ROL;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calculate_minimum_stock_ROL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item_in_warehouse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_minimum_stock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_ROL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_minimum_stock := NEW.stock / 2;</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_ROL := _minimum_stock * .25;</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NEW.minimum_stock := _minimum_stock;</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NEW.ROL := _ROL;</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showMasterSp="0">
  <p:cSld>
    <p:spTree>
      <p:nvGrpSpPr>
        <p:cNvPr id="3516" name="Shape 3516"/>
        <p:cNvGrpSpPr/>
        <p:nvPr/>
      </p:nvGrpSpPr>
      <p:grpSpPr>
        <a:xfrm>
          <a:off x="0" y="0"/>
          <a:ext cx="0" cy="0"/>
          <a:chOff x="0" y="0"/>
          <a:chExt cx="0" cy="0"/>
        </a:xfrm>
      </p:grpSpPr>
      <p:sp>
        <p:nvSpPr>
          <p:cNvPr id="3517" name="Google Shape;3517;p380"/>
          <p:cNvSpPr txBox="1"/>
          <p:nvPr/>
        </p:nvSpPr>
        <p:spPr>
          <a:xfrm>
            <a:off x="478800" y="936000"/>
            <a:ext cx="11665296"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DROP TABLE IF EXISTS </a:t>
            </a:r>
            <a:r>
              <a:rPr lang="en-IN" sz="1800">
                <a:solidFill>
                  <a:schemeClr val="dk1"/>
                </a:solidFill>
                <a:latin typeface="Arial" panose="020B0604020202020204"/>
                <a:ea typeface="Arial" panose="020B0604020202020204"/>
                <a:cs typeface="Arial" panose="020B0604020202020204"/>
                <a:sym typeface="Arial" panose="020B0604020202020204"/>
              </a:rPr>
              <a:t>customer_Account;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customer_Account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667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accountID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667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customerName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667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account_Type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667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openDate </a:t>
            </a:r>
            <a:r>
              <a:rPr lang="en-IN" sz="1800">
                <a:solidFill>
                  <a:srgbClr val="834689"/>
                </a:solidFill>
                <a:latin typeface="Arial" panose="020B0604020202020204"/>
                <a:ea typeface="Arial" panose="020B0604020202020204"/>
                <a:cs typeface="Arial" panose="020B0604020202020204"/>
                <a:sym typeface="Arial" panose="020B0604020202020204"/>
              </a:rPr>
              <a:t>DATE</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6670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phone_number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12</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6670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518" name="Google Shape;3518;p38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19" name="Google Shape;3519;p380"/>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Bank</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454" name="Shape 454"/>
        <p:cNvGrpSpPr/>
        <p:nvPr/>
      </p:nvGrpSpPr>
      <p:grpSpPr>
        <a:xfrm>
          <a:off x="0" y="0"/>
          <a:ext cx="0" cy="0"/>
          <a:chOff x="0" y="0"/>
          <a:chExt cx="0" cy="0"/>
        </a:xfrm>
      </p:grpSpPr>
      <p:sp>
        <p:nvSpPr>
          <p:cNvPr id="455" name="Google Shape;455;p38"/>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composite / multi valued attributes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456" name="Google Shape;456;p38"/>
          <p:cNvSpPr/>
          <p:nvPr/>
        </p:nvSpPr>
        <p:spPr>
          <a:xfrm>
            <a:off x="479377" y="332656"/>
            <a:ext cx="313079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rgbClr val="2658E6"/>
                </a:solidFill>
                <a:latin typeface="Arial" panose="020B0604020202020204"/>
                <a:ea typeface="Arial" panose="020B0604020202020204"/>
                <a:cs typeface="Arial" panose="020B0604020202020204"/>
                <a:sym typeface="Arial" panose="020B0604020202020204"/>
              </a:rPr>
              <a:t>Composite Attribute</a:t>
            </a:r>
            <a:endParaRPr sz="2400">
              <a:solidFill>
                <a:srgbClr val="2658E6"/>
              </a:solidFill>
              <a:latin typeface="Gill Sans" panose="020B0502020104020203"/>
              <a:ea typeface="Gill Sans" panose="020B0502020104020203"/>
              <a:cs typeface="Gill Sans" panose="020B0502020104020203"/>
              <a:sym typeface="Gill Sans" panose="020B0502020104020203"/>
            </a:endParaRPr>
          </a:p>
        </p:txBody>
      </p:sp>
      <p:sp>
        <p:nvSpPr>
          <p:cNvPr id="457" name="Google Shape;457;p38"/>
          <p:cNvSpPr/>
          <p:nvPr/>
        </p:nvSpPr>
        <p:spPr>
          <a:xfrm>
            <a:off x="479376" y="4047455"/>
            <a:ext cx="34183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rgbClr val="2658E6"/>
                </a:solidFill>
                <a:latin typeface="Arial" panose="020B0604020202020204"/>
                <a:ea typeface="Arial" panose="020B0604020202020204"/>
                <a:cs typeface="Arial" panose="020B0604020202020204"/>
                <a:sym typeface="Arial" panose="020B0604020202020204"/>
              </a:rPr>
              <a:t>Multi Valued Attribute </a:t>
            </a:r>
            <a:endParaRPr sz="2400">
              <a:solidFill>
                <a:srgbClr val="2658E6"/>
              </a:solidFill>
              <a:latin typeface="Gill Sans" panose="020B0502020104020203"/>
              <a:ea typeface="Gill Sans" panose="020B0502020104020203"/>
              <a:cs typeface="Gill Sans" panose="020B0502020104020203"/>
              <a:sym typeface="Gill Sans" panose="020B0502020104020203"/>
            </a:endParaRPr>
          </a:p>
        </p:txBody>
      </p:sp>
      <p:sp>
        <p:nvSpPr>
          <p:cNvPr id="458" name="Google Shape;458;p38"/>
          <p:cNvSpPr/>
          <p:nvPr/>
        </p:nvSpPr>
        <p:spPr>
          <a:xfrm>
            <a:off x="479376" y="861864"/>
            <a:ext cx="9883824" cy="12130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b="1">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Person Entity</a:t>
            </a:r>
            <a:endParaRPr lang="en-IN" sz="2200" b="1">
              <a:solidFill>
                <a:srgbClr val="473935"/>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62626"/>
              </a:buClr>
              <a:buSzPts val="1800"/>
              <a:buFont typeface="Arial" panose="020B0604020202020204"/>
              <a:buChar char="•"/>
            </a:pPr>
            <a:r>
              <a:rPr lang="en-IN" sz="1800" b="1" i="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Name</a:t>
            </a:r>
            <a:r>
              <a:rPr lang="en-IN" sz="1800" b="1">
                <a:solidFill>
                  <a:srgbClr val="518592"/>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attribute: ( firstName, middleName, and lastName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62626"/>
              </a:buClr>
              <a:buSzPts val="1800"/>
              <a:buFont typeface="Arial" panose="020B0604020202020204"/>
              <a:buChar char="•"/>
            </a:pPr>
            <a:r>
              <a:rPr lang="en-IN" sz="1800" b="1" i="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PhoneNumber</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attribute: ( countryCode, cityCode, and phoneNumber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459" name="Google Shape;459;p38"/>
          <p:cNvSpPr/>
          <p:nvPr/>
        </p:nvSpPr>
        <p:spPr>
          <a:xfrm>
            <a:off x="479376" y="4665581"/>
            <a:ext cx="9883824" cy="2050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b="1">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Person Entity</a:t>
            </a:r>
            <a:endParaRPr lang="en-IN" sz="2200" b="1">
              <a:solidFill>
                <a:srgbClr val="473935"/>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62626"/>
              </a:buClr>
              <a:buSzPts val="1800"/>
              <a:buFont typeface="Arial" panose="020B0604020202020204"/>
              <a:buChar char="•"/>
            </a:pPr>
            <a:r>
              <a:rPr lang="en-IN" sz="1800" b="1" i="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Hobbies</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attribute: [ reading, hiking, hockey, skiing, photography, </a:t>
            </a:r>
            <a:r>
              <a:rPr lang="en-IN" sz="1800">
                <a:solidFill>
                  <a:srgbClr val="7F7F7F"/>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62626"/>
              </a:buClr>
              <a:buSzPts val="1800"/>
              <a:buFont typeface="Arial" panose="020B0604020202020204"/>
              <a:buChar char="•"/>
            </a:pPr>
            <a:r>
              <a:rPr lang="en-IN" sz="1800" b="1" i="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SpokenLanguages</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attribute: [ Hindi, Marathi, Gujarati, English, </a:t>
            </a:r>
            <a:r>
              <a:rPr lang="en-IN" sz="1800">
                <a:solidFill>
                  <a:srgbClr val="7F7F7F"/>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62626"/>
              </a:buClr>
              <a:buSzPts val="1800"/>
              <a:buFont typeface="Arial" panose="020B0604020202020204"/>
              <a:buChar char="•"/>
            </a:pPr>
            <a:r>
              <a:rPr lang="en-IN" sz="1800" b="1" i="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Degrees</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attribute</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[ 10</a:t>
            </a:r>
            <a:r>
              <a:rPr lang="en-IN" sz="1800" baseline="30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12</a:t>
            </a:r>
            <a:r>
              <a:rPr lang="en-IN" sz="1800" baseline="30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BE, ME, PhD, </a:t>
            </a:r>
            <a:r>
              <a:rPr lang="en-IN" sz="1800">
                <a:solidFill>
                  <a:srgbClr val="7F7F7F"/>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lnSpc>
                <a:spcPct val="150000"/>
              </a:lnSpc>
              <a:spcBef>
                <a:spcPts val="0"/>
              </a:spcBef>
              <a:spcAft>
                <a:spcPts val="0"/>
              </a:spcAft>
              <a:buClr>
                <a:srgbClr val="262626"/>
              </a:buClr>
              <a:buSzPts val="1800"/>
              <a:buFont typeface="Arial" panose="020B0604020202020204"/>
              <a:buChar char="•"/>
            </a:pPr>
            <a:r>
              <a:rPr lang="en-IN" sz="1800" b="1" i="1">
                <a:solidFill>
                  <a:srgbClr val="262626"/>
                </a:solidFill>
                <a:latin typeface="Palatino Linotype" panose="02040502050505030304"/>
                <a:ea typeface="Palatino Linotype" panose="02040502050505030304"/>
                <a:cs typeface="Palatino Linotype" panose="02040502050505030304"/>
                <a:sym typeface="Palatino Linotype" panose="02040502050505030304"/>
              </a:rPr>
              <a:t>emailID</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attribute</a:t>
            </a:r>
            <a:r>
              <a:rPr lang="en-IN" sz="18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 saleel@gmail.com, salil@yahoomail.com, </a:t>
            </a:r>
            <a:r>
              <a:rPr lang="en-IN" sz="1800">
                <a:solidFill>
                  <a:srgbClr val="7F7F7F"/>
                </a:solidFill>
                <a:latin typeface="Palatino Linotype" panose="02040502050505030304"/>
                <a:ea typeface="Palatino Linotype" panose="02040502050505030304"/>
                <a:cs typeface="Palatino Linotype" panose="02040502050505030304"/>
                <a:sym typeface="Palatino Linotype" panose="02040502050505030304"/>
              </a:rPr>
              <a:t>. .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grpSp>
        <p:nvGrpSpPr>
          <p:cNvPr id="460" name="Google Shape;460;p38"/>
          <p:cNvGrpSpPr/>
          <p:nvPr/>
        </p:nvGrpSpPr>
        <p:grpSpPr>
          <a:xfrm>
            <a:off x="623392" y="2204864"/>
            <a:ext cx="7272808" cy="1512167"/>
            <a:chOff x="1850572" y="2570650"/>
            <a:chExt cx="7896225" cy="1536099"/>
          </a:xfrm>
        </p:grpSpPr>
        <p:pic>
          <p:nvPicPr>
            <p:cNvPr id="461" name="Google Shape;461;p38"/>
            <p:cNvPicPr preferRelativeResize="0"/>
            <p:nvPr/>
          </p:nvPicPr>
          <p:blipFill rotWithShape="1">
            <a:blip r:embed="rId1"/>
            <a:srcRect/>
            <a:stretch>
              <a:fillRect/>
            </a:stretch>
          </p:blipFill>
          <p:spPr>
            <a:xfrm>
              <a:off x="1900917" y="2570650"/>
              <a:ext cx="1543050" cy="419100"/>
            </a:xfrm>
            <a:prstGeom prst="rect">
              <a:avLst/>
            </a:prstGeom>
            <a:noFill/>
            <a:ln>
              <a:noFill/>
            </a:ln>
          </p:spPr>
        </p:pic>
        <p:pic>
          <p:nvPicPr>
            <p:cNvPr id="462" name="Google Shape;462;p38"/>
            <p:cNvPicPr preferRelativeResize="0"/>
            <p:nvPr/>
          </p:nvPicPr>
          <p:blipFill rotWithShape="1">
            <a:blip r:embed="rId2"/>
            <a:srcRect/>
            <a:stretch>
              <a:fillRect/>
            </a:stretch>
          </p:blipFill>
          <p:spPr>
            <a:xfrm>
              <a:off x="1879147" y="3165889"/>
              <a:ext cx="5819775" cy="371475"/>
            </a:xfrm>
            <a:prstGeom prst="rect">
              <a:avLst/>
            </a:prstGeom>
            <a:noFill/>
            <a:ln>
              <a:noFill/>
            </a:ln>
          </p:spPr>
        </p:pic>
        <p:pic>
          <p:nvPicPr>
            <p:cNvPr id="463" name="Google Shape;463;p38"/>
            <p:cNvPicPr preferRelativeResize="0"/>
            <p:nvPr/>
          </p:nvPicPr>
          <p:blipFill rotWithShape="1">
            <a:blip r:embed="rId3"/>
            <a:srcRect/>
            <a:stretch>
              <a:fillRect/>
            </a:stretch>
          </p:blipFill>
          <p:spPr>
            <a:xfrm>
              <a:off x="1850572" y="3735274"/>
              <a:ext cx="7896225" cy="371475"/>
            </a:xfrm>
            <a:prstGeom prst="rect">
              <a:avLst/>
            </a:prstGeom>
            <a:noFill/>
            <a:ln>
              <a:noFill/>
            </a:ln>
          </p:spPr>
        </p:pic>
        <p:cxnSp>
          <p:nvCxnSpPr>
            <p:cNvPr id="464" name="Google Shape;464;p38"/>
            <p:cNvCxnSpPr/>
            <p:nvPr/>
          </p:nvCxnSpPr>
          <p:spPr>
            <a:xfrm>
              <a:off x="2514600" y="2895601"/>
              <a:ext cx="0" cy="328977"/>
            </a:xfrm>
            <a:prstGeom prst="straightConnector1">
              <a:avLst/>
            </a:prstGeom>
            <a:noFill/>
            <a:ln w="28575" cap="flat" cmpd="sng">
              <a:solidFill>
                <a:srgbClr val="FF0000"/>
              </a:solidFill>
              <a:prstDash val="solid"/>
              <a:round/>
              <a:headEnd type="none" w="sm" len="sm"/>
              <a:tailEnd type="triangle" w="med" len="med"/>
            </a:ln>
          </p:spPr>
        </p:cxnSp>
        <p:cxnSp>
          <p:nvCxnSpPr>
            <p:cNvPr id="465" name="Google Shape;465;p38"/>
            <p:cNvCxnSpPr/>
            <p:nvPr/>
          </p:nvCxnSpPr>
          <p:spPr>
            <a:xfrm>
              <a:off x="2514600" y="3481024"/>
              <a:ext cx="0" cy="328977"/>
            </a:xfrm>
            <a:prstGeom prst="straightConnector1">
              <a:avLst/>
            </a:prstGeom>
            <a:noFill/>
            <a:ln w="28575" cap="flat" cmpd="sng">
              <a:solidFill>
                <a:srgbClr val="FF0000"/>
              </a:solidFill>
              <a:prstDash val="solid"/>
              <a:round/>
              <a:headEnd type="none" w="sm" len="sm"/>
              <a:tailEnd type="triangle" w="med" len="med"/>
            </a:ln>
          </p:spPr>
        </p:cxnSp>
        <p:cxnSp>
          <p:nvCxnSpPr>
            <p:cNvPr id="466" name="Google Shape;466;p38"/>
            <p:cNvCxnSpPr/>
            <p:nvPr/>
          </p:nvCxnSpPr>
          <p:spPr>
            <a:xfrm>
              <a:off x="2514601" y="3060088"/>
              <a:ext cx="2752827" cy="0"/>
            </a:xfrm>
            <a:prstGeom prst="straightConnector1">
              <a:avLst/>
            </a:prstGeom>
            <a:noFill/>
            <a:ln w="28575" cap="flat" cmpd="sng">
              <a:solidFill>
                <a:srgbClr val="FF0000"/>
              </a:solidFill>
              <a:prstDash val="solid"/>
              <a:round/>
              <a:headEnd type="none" w="sm" len="sm"/>
              <a:tailEnd type="triangle" w="med" len="med"/>
            </a:ln>
          </p:spPr>
        </p:cxnSp>
        <p:cxnSp>
          <p:nvCxnSpPr>
            <p:cNvPr id="467" name="Google Shape;467;p38"/>
            <p:cNvCxnSpPr/>
            <p:nvPr/>
          </p:nvCxnSpPr>
          <p:spPr>
            <a:xfrm>
              <a:off x="2508188" y="3635828"/>
              <a:ext cx="3664013" cy="0"/>
            </a:xfrm>
            <a:prstGeom prst="straightConnector1">
              <a:avLst/>
            </a:prstGeom>
            <a:noFill/>
            <a:ln w="28575" cap="flat" cmpd="sng">
              <a:solidFill>
                <a:srgbClr val="FF0000"/>
              </a:solidFill>
              <a:prstDash val="solid"/>
              <a:round/>
              <a:headEnd type="none" w="sm" len="sm"/>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showMasterSp="0">
  <p:cSld>
    <p:spTree>
      <p:nvGrpSpPr>
        <p:cNvPr id="3523" name="Shape 3523"/>
        <p:cNvGrpSpPr/>
        <p:nvPr/>
      </p:nvGrpSpPr>
      <p:grpSpPr>
        <a:xfrm>
          <a:off x="0" y="0"/>
          <a:ext cx="0" cy="0"/>
          <a:chOff x="0" y="0"/>
          <a:chExt cx="0" cy="0"/>
        </a:xfrm>
      </p:grpSpPr>
      <p:sp>
        <p:nvSpPr>
          <p:cNvPr id="3524" name="Google Shape;3524;p38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25" name="Google Shape;3525;p381"/>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Bank</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
        <p:nvSpPr>
          <p:cNvPr id="3526" name="Google Shape;3526;p381"/>
          <p:cNvSpPr txBox="1"/>
          <p:nvPr/>
        </p:nvSpPr>
        <p:spPr>
          <a:xfrm>
            <a:off x="478800" y="572400"/>
            <a:ext cx="11161816" cy="48013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customer_AccountID;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customer_AccountID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INSERT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ON</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customer_account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EACH</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int;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ifnull(max(cast(substr(accountID, 5) AS UNSIGNED)),0 ) + 1 INTO x FROM customer_account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WHERE account_Type = NEW.account_Type;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NEW.account_Type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'saving'</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NEW.accountID = concat('S/A-', 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elseif NEW.account_Type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'current'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NEW.accountID = concat('C/A-', 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else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"Invalid Account Type!"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showMasterSp="0">
  <p:cSld>
    <p:spTree>
      <p:nvGrpSpPr>
        <p:cNvPr id="3530" name="Shape 3530"/>
        <p:cNvGrpSpPr/>
        <p:nvPr/>
      </p:nvGrpSpPr>
      <p:grpSpPr>
        <a:xfrm>
          <a:off x="0" y="0"/>
          <a:ext cx="0" cy="0"/>
          <a:chOff x="0" y="0"/>
          <a:chExt cx="0" cy="0"/>
        </a:xfrm>
      </p:grpSpPr>
      <p:sp>
        <p:nvSpPr>
          <p:cNvPr id="3531" name="Google Shape;3531;p38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32" name="Google Shape;3532;p382"/>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Bank</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
        <p:nvSpPr>
          <p:cNvPr id="3533" name="Google Shape;3533;p382"/>
          <p:cNvSpPr txBox="1"/>
          <p:nvPr/>
        </p:nvSpPr>
        <p:spPr>
          <a:xfrm>
            <a:off x="478800" y="572400"/>
            <a:ext cx="10188623"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customer_phone;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customer_phone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customer_account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NEW.phone_number := rpad(left(NEW.phone_number, 4), 10, 'x');</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534" name="Google Shape;3534;p382"/>
          <p:cNvSpPr txBox="1"/>
          <p:nvPr/>
        </p:nvSpPr>
        <p:spPr>
          <a:xfrm>
            <a:off x="478800" y="3068960"/>
            <a:ext cx="10188623"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open_date;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open_date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customer_account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NEW.opendate &gt; curDate()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'Invalid Opening Date!'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73050"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showMasterSp="0">
  <p:cSld>
    <p:spTree>
      <p:nvGrpSpPr>
        <p:cNvPr id="3538" name="Shape 3538"/>
        <p:cNvGrpSpPr/>
        <p:nvPr/>
      </p:nvGrpSpPr>
      <p:grpSpPr>
        <a:xfrm>
          <a:off x="0" y="0"/>
          <a:ext cx="0" cy="0"/>
          <a:chOff x="0" y="0"/>
          <a:chExt cx="0" cy="0"/>
        </a:xfrm>
      </p:grpSpPr>
      <p:sp>
        <p:nvSpPr>
          <p:cNvPr id="3539" name="Google Shape;3539;p38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40" name="Google Shape;3540;p383"/>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Bank</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
        <p:nvSpPr>
          <p:cNvPr id="3541" name="Google Shape;3541;p383"/>
          <p:cNvSpPr txBox="1"/>
          <p:nvPr/>
        </p:nvSpPr>
        <p:spPr>
          <a:xfrm>
            <a:off x="478800" y="572400"/>
            <a:ext cx="10188623"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showCustomerAccount;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showCustomerAccount()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SELECT * FROM customer_Account;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542" name="Google Shape;3542;p383"/>
          <p:cNvSpPr txBox="1"/>
          <p:nvPr/>
        </p:nvSpPr>
        <p:spPr>
          <a:xfrm>
            <a:off x="478800" y="2870934"/>
            <a:ext cx="10188623"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lock_issue_card;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lock_issue_card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credit_card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@TRIGGER_DISABLED is False or cast(@TRIGGER_DISABLED as char) is null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@TRIGGER_DISABLED := True;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'You cannot insert data in issue_card table'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Sp="0">
  <p:cSld>
    <p:spTree>
      <p:nvGrpSpPr>
        <p:cNvPr id="3546" name="Shape 3546"/>
        <p:cNvGrpSpPr/>
        <p:nvPr/>
      </p:nvGrpSpPr>
      <p:grpSpPr>
        <a:xfrm>
          <a:off x="0" y="0"/>
          <a:ext cx="0" cy="0"/>
          <a:chOff x="0" y="0"/>
          <a:chExt cx="0" cy="0"/>
        </a:xfrm>
      </p:grpSpPr>
      <p:sp>
        <p:nvSpPr>
          <p:cNvPr id="3547" name="Google Shape;3547;p38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48" name="Google Shape;3548;p384"/>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Bank</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
        <p:nvSpPr>
          <p:cNvPr id="3549" name="Google Shape;3549;p384"/>
          <p:cNvSpPr txBox="1"/>
          <p:nvPr/>
        </p:nvSpPr>
        <p:spPr>
          <a:xfrm>
            <a:off x="478800" y="572400"/>
            <a:ext cx="10404648" cy="424731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TRIGGER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issue_card;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TRIGGER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issue_card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BEFORE INSERT ON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credit_card </a:t>
            </a: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FOR EACH ROW</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declare x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@TRIGGER_DISABLED is True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@TRIGGER_DISABLED := False;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SELECT  accountID INTO x FROM customer_Account WHERE accountID = NEW.accountID;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x is null then</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812800" marR="0" lvl="0" indent="-55118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r>
              <a:rPr lang="en-IN" sz="1800">
                <a:solidFill>
                  <a:srgbClr val="B38806"/>
                </a:solidFill>
                <a:latin typeface="Quattrocento Sans" panose="020B0502050000020003"/>
                <a:ea typeface="Quattrocento Sans" panose="020B0502050000020003"/>
                <a:cs typeface="Quattrocento Sans" panose="020B0502050000020003"/>
                <a:sym typeface="Quattrocento Sans" panose="020B0502050000020003"/>
              </a:rPr>
              <a:t>signal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sqlstate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'42000'</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set message_text = </a:t>
            </a:r>
            <a:r>
              <a:rPr lang="en-IN" sz="1800">
                <a:solidFill>
                  <a:srgbClr val="669900"/>
                </a:solidFill>
                <a:latin typeface="Quattrocento Sans" panose="020B0502050000020003"/>
                <a:ea typeface="Quattrocento Sans" panose="020B0502050000020003"/>
                <a:cs typeface="Quattrocento Sans" panose="020B0502050000020003"/>
                <a:sym typeface="Quattrocento Sans" panose="020B0502050000020003"/>
              </a:rPr>
              <a:t>'Invalid Account Number, card cannot be issued! "Contact customer care!“'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showMasterSp="0">
  <p:cSld>
    <p:spTree>
      <p:nvGrpSpPr>
        <p:cNvPr id="3553" name="Shape 3553"/>
        <p:cNvGrpSpPr/>
        <p:nvPr/>
      </p:nvGrpSpPr>
      <p:grpSpPr>
        <a:xfrm>
          <a:off x="0" y="0"/>
          <a:ext cx="0" cy="0"/>
          <a:chOff x="0" y="0"/>
          <a:chExt cx="0" cy="0"/>
        </a:xfrm>
      </p:grpSpPr>
      <p:sp>
        <p:nvSpPr>
          <p:cNvPr id="3554" name="Google Shape;3554;p38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trigger</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55" name="Google Shape;3555;p385"/>
          <p:cNvSpPr/>
          <p:nvPr/>
        </p:nvSpPr>
        <p:spPr>
          <a:xfrm>
            <a:off x="263352" y="-27384"/>
            <a:ext cx="104046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i="1">
                <a:solidFill>
                  <a:srgbClr val="A5A5A5"/>
                </a:solidFill>
                <a:latin typeface="Arial" panose="020B0604020202020204"/>
                <a:ea typeface="Arial" panose="020B0604020202020204"/>
                <a:cs typeface="Arial" panose="020B0604020202020204"/>
                <a:sym typeface="Arial" panose="020B0604020202020204"/>
              </a:rPr>
              <a:t>Bank</a:t>
            </a:r>
            <a:endParaRPr sz="3200" i="1">
              <a:solidFill>
                <a:srgbClr val="A5A5A5"/>
              </a:solidFill>
              <a:latin typeface="Arial" panose="020B0604020202020204"/>
              <a:ea typeface="Arial" panose="020B0604020202020204"/>
              <a:cs typeface="Arial" panose="020B0604020202020204"/>
              <a:sym typeface="Arial" panose="020B0604020202020204"/>
            </a:endParaRPr>
          </a:p>
        </p:txBody>
      </p:sp>
      <p:sp>
        <p:nvSpPr>
          <p:cNvPr id="3556" name="Google Shape;3556;p385"/>
          <p:cNvSpPr txBox="1"/>
          <p:nvPr/>
        </p:nvSpPr>
        <p:spPr>
          <a:xfrm>
            <a:off x="478800" y="572400"/>
            <a:ext cx="10801776" cy="258532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DROP PROCEDURE IF EXISTS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issueCard;</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CREATE PROCEDURE </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issueCard(in _accountID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VARCHAR</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(20), _issueDate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DATE</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_pin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INT</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_isactive </a:t>
            </a:r>
            <a:r>
              <a:rPr lang="en-IN" sz="1800">
                <a:solidFill>
                  <a:srgbClr val="834689"/>
                </a:solidFill>
                <a:latin typeface="Quattrocento Sans" panose="020B0502050000020003"/>
                <a:ea typeface="Quattrocento Sans" panose="020B0502050000020003"/>
                <a:cs typeface="Quattrocento Sans" panose="020B0502050000020003"/>
                <a:sym typeface="Quattrocento Sans" panose="020B0502050000020003"/>
              </a:rPr>
              <a:t>BOOL</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begin</a:t>
            </a:r>
            <a:endPar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if @TRIGGER_DISABLED is True then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INSERT INTO credit_card VALUES(_accountID, _issueDate, _pin, _isactive);</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end if;</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rgbClr val="0077AA"/>
                </a:solidFill>
                <a:latin typeface="Quattrocento Sans" panose="020B0502050000020003"/>
                <a:ea typeface="Quattrocento Sans" panose="020B0502050000020003"/>
                <a:cs typeface="Quattrocento Sans" panose="020B0502050000020003"/>
                <a:sym typeface="Quattrocento Sans" panose="020B0502050000020003"/>
              </a:rPr>
              <a:t>end</a:t>
            </a: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262255" marR="0" lvl="0" indent="0" algn="l" rtl="0">
              <a:spcBef>
                <a:spcPts val="0"/>
              </a:spcBef>
              <a:spcAft>
                <a:spcPts val="0"/>
              </a:spcAft>
              <a:buNone/>
            </a:pPr>
            <a:r>
              <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delimiter ;</a:t>
            </a:r>
            <a:endParaRPr lang="en-IN" sz="18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MasterSp="0">
  <p:cSld>
    <p:spTree>
      <p:nvGrpSpPr>
        <p:cNvPr id="3560" name="Shape 3560"/>
        <p:cNvGrpSpPr/>
        <p:nvPr/>
      </p:nvGrpSpPr>
      <p:grpSpPr>
        <a:xfrm>
          <a:off x="0" y="0"/>
          <a:ext cx="0" cy="0"/>
          <a:chOff x="0" y="0"/>
          <a:chExt cx="0" cy="0"/>
        </a:xfrm>
      </p:grpSpPr>
      <p:sp>
        <p:nvSpPr>
          <p:cNvPr id="3561" name="Google Shape;3561;p386"/>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SQL Injection</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562" name="Google Shape;3562;p386"/>
          <p:cNvSpPr/>
          <p:nvPr/>
        </p:nvSpPr>
        <p:spPr>
          <a:xfrm>
            <a:off x="1676400" y="152400"/>
            <a:ext cx="8839200" cy="369332"/>
          </a:xfrm>
          <a:prstGeom prst="rect">
            <a:avLst/>
          </a:prstGeom>
          <a:solidFill>
            <a:srgbClr val="F6C12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563" name="Google Shape;3563;p386"/>
          <p:cNvSpPr/>
          <p:nvPr/>
        </p:nvSpPr>
        <p:spPr>
          <a:xfrm>
            <a:off x="1600200" y="3697069"/>
            <a:ext cx="8991600" cy="369332"/>
          </a:xfrm>
          <a:prstGeom prst="rect">
            <a:avLst/>
          </a:prstGeom>
          <a:solidFill>
            <a:srgbClr val="F6C12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564" name="Google Shape;3564;p386"/>
          <p:cNvSpPr/>
          <p:nvPr/>
        </p:nvSpPr>
        <p:spPr>
          <a:xfrm>
            <a:off x="1600200" y="838200"/>
            <a:ext cx="899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TODO</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showMasterSp="0">
  <p:cSld>
    <p:spTree>
      <p:nvGrpSpPr>
        <p:cNvPr id="3568" name="Shape 3568"/>
        <p:cNvGrpSpPr/>
        <p:nvPr/>
      </p:nvGrpSpPr>
      <p:grpSpPr>
        <a:xfrm>
          <a:off x="0" y="0"/>
          <a:ext cx="0" cy="0"/>
          <a:chOff x="0" y="0"/>
          <a:chExt cx="0" cy="0"/>
        </a:xfrm>
      </p:grpSpPr>
      <p:sp>
        <p:nvSpPr>
          <p:cNvPr id="3569" name="Google Shape;3569;p387"/>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Injection in Insert/Update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570" name="Google Shape;3570;p387"/>
          <p:cNvSpPr/>
          <p:nvPr/>
        </p:nvSpPr>
        <p:spPr>
          <a:xfrm>
            <a:off x="1676400" y="152400"/>
            <a:ext cx="8839200" cy="369332"/>
          </a:xfrm>
          <a:prstGeom prst="rect">
            <a:avLst/>
          </a:prstGeom>
          <a:solidFill>
            <a:srgbClr val="F6C12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571" name="Google Shape;3571;p387"/>
          <p:cNvSpPr/>
          <p:nvPr/>
        </p:nvSpPr>
        <p:spPr>
          <a:xfrm>
            <a:off x="1600200" y="3697069"/>
            <a:ext cx="8991600" cy="369332"/>
          </a:xfrm>
          <a:prstGeom prst="rect">
            <a:avLst/>
          </a:prstGeom>
          <a:solidFill>
            <a:srgbClr val="F6C12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572" name="Google Shape;3572;p387"/>
          <p:cNvSpPr/>
          <p:nvPr/>
        </p:nvSpPr>
        <p:spPr>
          <a:xfrm>
            <a:off x="1600200" y="838200"/>
            <a:ext cx="899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TODO</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Sp="0">
  <p:cSld>
    <p:spTree>
      <p:nvGrpSpPr>
        <p:cNvPr id="3576" name="Shape 3576"/>
        <p:cNvGrpSpPr/>
        <p:nvPr/>
      </p:nvGrpSpPr>
      <p:grpSpPr>
        <a:xfrm>
          <a:off x="0" y="0"/>
          <a:ext cx="0" cy="0"/>
          <a:chOff x="0" y="0"/>
          <a:chExt cx="0" cy="0"/>
        </a:xfrm>
      </p:grpSpPr>
      <p:sp>
        <p:nvSpPr>
          <p:cNvPr id="3577" name="Google Shape;3577;p388"/>
          <p:cNvSpPr txBox="1"/>
          <p:nvPr/>
        </p:nvSpPr>
        <p:spPr>
          <a:xfrm>
            <a:off x="1676400" y="2362200"/>
            <a:ext cx="8839200" cy="762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Load- XML</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3578" name="Google Shape;3578;p388"/>
          <p:cNvSpPr/>
          <p:nvPr/>
        </p:nvSpPr>
        <p:spPr>
          <a:xfrm>
            <a:off x="1676400" y="152400"/>
            <a:ext cx="8839200" cy="369332"/>
          </a:xfrm>
          <a:prstGeom prst="rect">
            <a:avLst/>
          </a:prstGeom>
          <a:solidFill>
            <a:srgbClr val="F6C12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579" name="Google Shape;3579;p388"/>
          <p:cNvSpPr/>
          <p:nvPr/>
        </p:nvSpPr>
        <p:spPr>
          <a:xfrm>
            <a:off x="1600200" y="3697069"/>
            <a:ext cx="8991600" cy="369332"/>
          </a:xfrm>
          <a:prstGeom prst="rect">
            <a:avLst/>
          </a:prstGeom>
          <a:solidFill>
            <a:srgbClr val="F6C120"/>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lt1"/>
              </a:solidFill>
              <a:latin typeface="Arial" panose="020B0604020202020204"/>
              <a:ea typeface="Arial" panose="020B0604020202020204"/>
              <a:cs typeface="Arial" panose="020B0604020202020204"/>
              <a:sym typeface="Arial" panose="020B0604020202020204"/>
            </a:endParaRPr>
          </a:p>
        </p:txBody>
      </p:sp>
      <p:sp>
        <p:nvSpPr>
          <p:cNvPr id="3580" name="Google Shape;3580;p388"/>
          <p:cNvSpPr/>
          <p:nvPr/>
        </p:nvSpPr>
        <p:spPr>
          <a:xfrm>
            <a:off x="1600200" y="838200"/>
            <a:ext cx="8991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TODO</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showMasterSp="0">
  <p:cSld>
    <p:spTree>
      <p:nvGrpSpPr>
        <p:cNvPr id="3584" name="Shape 3584"/>
        <p:cNvGrpSpPr/>
        <p:nvPr/>
      </p:nvGrpSpPr>
      <p:grpSpPr>
        <a:xfrm>
          <a:off x="0" y="0"/>
          <a:ext cx="0" cy="0"/>
          <a:chOff x="0" y="0"/>
          <a:chExt cx="0" cy="0"/>
        </a:xfrm>
      </p:grpSpPr>
      <p:sp>
        <p:nvSpPr>
          <p:cNvPr id="3585" name="Google Shape;3585;p38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XML file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86" name="Google Shape;3586;p389"/>
          <p:cNvSpPr/>
          <p:nvPr/>
        </p:nvSpPr>
        <p:spPr>
          <a:xfrm>
            <a:off x="1738282" y="1214422"/>
            <a:ext cx="4929222" cy="50167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&lt;?xml version="1.0" encoding="utf-16"?&gt;</a:t>
            </a:r>
            <a:endParaRPr lang="en-IN" sz="2000">
              <a:solidFill>
                <a:srgbClr val="2658E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C74C49"/>
                </a:solidFill>
                <a:latin typeface="Gill Sans" panose="020B0502020104020203"/>
                <a:ea typeface="Gill Sans" panose="020B0502020104020203"/>
                <a:cs typeface="Gill Sans" panose="020B0502020104020203"/>
                <a:sym typeface="Gill Sans" panose="020B0502020104020203"/>
              </a:rPr>
              <a:t>&lt;employees&gt;</a:t>
            </a:r>
            <a:endParaRPr lang="en-IN" sz="2000">
              <a:solidFill>
                <a:srgbClr val="C74C49"/>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B38806"/>
                </a:solidFill>
                <a:latin typeface="Gill Sans" panose="020B0502020104020203"/>
                <a:ea typeface="Gill Sans" panose="020B0502020104020203"/>
                <a:cs typeface="Gill Sans" panose="020B0502020104020203"/>
                <a:sym typeface="Gill Sans" panose="020B0502020104020203"/>
              </a:rPr>
              <a:t>&lt;employee&gt;</a:t>
            </a:r>
            <a:endParaRPr lang="en-IN" sz="2000">
              <a:solidFill>
                <a:srgbClr val="B3880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&lt;id&gt;</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chemeClr val="dk1"/>
                </a:solidFill>
                <a:latin typeface="Gill Sans" panose="020B0502020104020203"/>
                <a:ea typeface="Gill Sans" panose="020B0502020104020203"/>
                <a:cs typeface="Gill Sans" panose="020B0502020104020203"/>
                <a:sym typeface="Gill Sans" panose="020B0502020104020203"/>
              </a:rPr>
              <a:t>be129</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&lt;/id&gt;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&lt;firstname&gt;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Jane</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&lt;/firstname&gt;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&lt;lastname&gt;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Doe</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&lt;/lastname&gt;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&lt;title&gt;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Engineer</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&lt;/title&gt;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B38806"/>
                </a:solidFill>
                <a:latin typeface="Gill Sans" panose="020B0502020104020203"/>
                <a:ea typeface="Gill Sans" panose="020B0502020104020203"/>
                <a:cs typeface="Gill Sans" panose="020B0502020104020203"/>
                <a:sym typeface="Gill Sans" panose="020B0502020104020203"/>
              </a:rPr>
              <a:t>&lt;/employee&gt;</a:t>
            </a:r>
            <a:endParaRPr lang="en-IN" sz="2000">
              <a:solidFill>
                <a:srgbClr val="B3880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endParaRPr lang="en-IN" sz="2000">
              <a:solidFill>
                <a:srgbClr val="2658E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B38806"/>
                </a:solidFill>
                <a:latin typeface="Gill Sans" panose="020B0502020104020203"/>
                <a:ea typeface="Gill Sans" panose="020B0502020104020203"/>
                <a:cs typeface="Gill Sans" panose="020B0502020104020203"/>
                <a:sym typeface="Gill Sans" panose="020B0502020104020203"/>
              </a:rPr>
              <a:t>&lt;employee&gt;</a:t>
            </a:r>
            <a:endParaRPr lang="en-IN" sz="2000">
              <a:solidFill>
                <a:srgbClr val="B3880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&lt;id&gt;</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chemeClr val="dk1"/>
                </a:solidFill>
                <a:latin typeface="Gill Sans" panose="020B0502020104020203"/>
                <a:ea typeface="Gill Sans" panose="020B0502020104020203"/>
                <a:cs typeface="Gill Sans" panose="020B0502020104020203"/>
                <a:sym typeface="Gill Sans" panose="020B0502020104020203"/>
              </a:rPr>
              <a:t>be130</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&lt;/id&gt;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&lt;firstname&gt;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William</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&lt;/firstname&gt;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&lt;lastname&gt;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Defoe</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&lt;/lastname&gt;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&lt;title&gt;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Accountant</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&lt;/title&gt;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B38806"/>
                </a:solidFill>
                <a:latin typeface="Gill Sans" panose="020B0502020104020203"/>
                <a:ea typeface="Gill Sans" panose="020B0502020104020203"/>
                <a:cs typeface="Gill Sans" panose="020B0502020104020203"/>
                <a:sym typeface="Gill Sans" panose="020B0502020104020203"/>
              </a:rPr>
              <a:t>&lt;/employee&gt;</a:t>
            </a:r>
            <a:endParaRPr lang="en-IN" sz="2000">
              <a:solidFill>
                <a:srgbClr val="B3880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C74C49"/>
                </a:solidFill>
                <a:latin typeface="Gill Sans" panose="020B0502020104020203"/>
                <a:ea typeface="Gill Sans" panose="020B0502020104020203"/>
                <a:cs typeface="Gill Sans" panose="020B0502020104020203"/>
                <a:sym typeface="Gill Sans" panose="020B0502020104020203"/>
              </a:rPr>
              <a:t>&lt;/employees&gt;</a:t>
            </a:r>
            <a:endParaRPr lang="en-IN" sz="2000">
              <a:solidFill>
                <a:srgbClr val="C74C49"/>
              </a:solidFill>
              <a:latin typeface="Gill Sans" panose="020B0502020104020203"/>
              <a:ea typeface="Gill Sans" panose="020B0502020104020203"/>
              <a:cs typeface="Gill Sans" panose="020B0502020104020203"/>
              <a:sym typeface="Gill Sans" panose="020B0502020104020203"/>
            </a:endParaRPr>
          </a:p>
        </p:txBody>
      </p:sp>
      <p:sp>
        <p:nvSpPr>
          <p:cNvPr id="3587" name="Google Shape;3587;p389"/>
          <p:cNvSpPr txBox="1"/>
          <p:nvPr/>
        </p:nvSpPr>
        <p:spPr>
          <a:xfrm>
            <a:off x="1809720" y="785794"/>
            <a:ext cx="111761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B050"/>
                </a:solidFill>
                <a:latin typeface="Gill Sans" panose="020B0502020104020203"/>
                <a:ea typeface="Gill Sans" panose="020B0502020104020203"/>
                <a:cs typeface="Gill Sans" panose="020B0502020104020203"/>
                <a:sym typeface="Gill Sans" panose="020B0502020104020203"/>
              </a:rPr>
              <a:t>XML File</a:t>
            </a:r>
            <a:endParaRPr lang="en-IN" sz="2000">
              <a:solidFill>
                <a:srgbClr val="00B05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showMasterSp="0">
  <p:cSld>
    <p:spTree>
      <p:nvGrpSpPr>
        <p:cNvPr id="3591" name="Shape 3591"/>
        <p:cNvGrpSpPr/>
        <p:nvPr/>
      </p:nvGrpSpPr>
      <p:grpSpPr>
        <a:xfrm>
          <a:off x="0" y="0"/>
          <a:ext cx="0" cy="0"/>
          <a:chOff x="0" y="0"/>
          <a:chExt cx="0" cy="0"/>
        </a:xfrm>
      </p:grpSpPr>
      <p:sp>
        <p:nvSpPr>
          <p:cNvPr id="3592" name="Google Shape;3592;p390"/>
          <p:cNvSpPr txBox="1"/>
          <p:nvPr/>
        </p:nvSpPr>
        <p:spPr>
          <a:xfrm>
            <a:off x="1809720" y="785794"/>
            <a:ext cx="11560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B050"/>
                </a:solidFill>
                <a:latin typeface="Gill Sans" panose="020B0502020104020203"/>
                <a:ea typeface="Gill Sans" panose="020B0502020104020203"/>
                <a:cs typeface="Gill Sans" panose="020B0502020104020203"/>
                <a:sym typeface="Gill Sans" panose="020B0502020104020203"/>
              </a:rPr>
              <a:t>Example: </a:t>
            </a:r>
            <a:endParaRPr lang="en-IN" sz="2000">
              <a:solidFill>
                <a:srgbClr val="00B050"/>
              </a:solidFill>
              <a:latin typeface="Gill Sans" panose="020B0502020104020203"/>
              <a:ea typeface="Gill Sans" panose="020B0502020104020203"/>
              <a:cs typeface="Gill Sans" panose="020B0502020104020203"/>
              <a:sym typeface="Gill Sans" panose="020B0502020104020203"/>
            </a:endParaRPr>
          </a:p>
        </p:txBody>
      </p:sp>
      <p:sp>
        <p:nvSpPr>
          <p:cNvPr id="3593" name="Google Shape;3593;p390"/>
          <p:cNvSpPr/>
          <p:nvPr/>
        </p:nvSpPr>
        <p:spPr>
          <a:xfrm>
            <a:off x="1595438" y="3864122"/>
            <a:ext cx="900115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LOAD XML INFILE </a:t>
            </a:r>
            <a:r>
              <a:rPr lang="en-IN" sz="2000">
                <a:solidFill>
                  <a:srgbClr val="FFC000"/>
                </a:solidFill>
                <a:latin typeface="Arial" panose="020B0604020202020204"/>
                <a:ea typeface="Arial" panose="020B0604020202020204"/>
                <a:cs typeface="Arial" panose="020B0604020202020204"/>
                <a:sym typeface="Arial" panose="020B0604020202020204"/>
              </a:rPr>
              <a:t>‘C:\\EMPLOYEE.XML'</a:t>
            </a:r>
            <a:r>
              <a:rPr lang="en-IN" sz="2000">
                <a:solidFill>
                  <a:srgbClr val="0077AA"/>
                </a:solidFill>
                <a:latin typeface="Arial" panose="020B0604020202020204"/>
                <a:ea typeface="Arial" panose="020B0604020202020204"/>
                <a:cs typeface="Arial" panose="020B0604020202020204"/>
                <a:sym typeface="Arial" panose="020B0604020202020204"/>
              </a:rPr>
              <a:t> INTO TABLE </a:t>
            </a:r>
            <a:r>
              <a:rPr lang="en-IN" sz="2000">
                <a:solidFill>
                  <a:schemeClr val="dk1"/>
                </a:solidFill>
                <a:latin typeface="Arial" panose="020B0604020202020204"/>
                <a:ea typeface="Arial" panose="020B0604020202020204"/>
                <a:cs typeface="Arial" panose="020B0604020202020204"/>
                <a:sym typeface="Arial" panose="020B0604020202020204"/>
              </a:rPr>
              <a:t>EMPLOYEE</a:t>
            </a:r>
            <a:r>
              <a:rPr lang="en-IN" sz="2000">
                <a:solidFill>
                  <a:srgbClr val="0077AA"/>
                </a:solidFill>
                <a:latin typeface="Arial" panose="020B0604020202020204"/>
                <a:ea typeface="Arial" panose="020B0604020202020204"/>
                <a:cs typeface="Arial" panose="020B0604020202020204"/>
                <a:sym typeface="Arial" panose="020B0604020202020204"/>
              </a:rPr>
              <a:t> ROWS IDENTIFIED BY </a:t>
            </a:r>
            <a:r>
              <a:rPr lang="en-IN" sz="2000">
                <a:solidFill>
                  <a:srgbClr val="FFC000"/>
                </a:solidFill>
                <a:latin typeface="Arial" panose="020B0604020202020204"/>
                <a:ea typeface="Arial" panose="020B0604020202020204"/>
                <a:cs typeface="Arial" panose="020B0604020202020204"/>
                <a:sym typeface="Arial" panose="020B0604020202020204"/>
              </a:rPr>
              <a:t>'&lt;employee&gt;'</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3594" name="Google Shape;3594;p390"/>
          <p:cNvSpPr/>
          <p:nvPr/>
        </p:nvSpPr>
        <p:spPr>
          <a:xfrm>
            <a:off x="1809720" y="1428736"/>
            <a:ext cx="8501122"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CREATE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TABLE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`EMPLOYEE` </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id</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varchar </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a:solidFill>
                  <a:srgbClr val="FFC000"/>
                </a:solidFill>
                <a:latin typeface="Gill Sans" panose="020B0502020104020203"/>
                <a:ea typeface="Gill Sans" panose="020B0502020104020203"/>
                <a:cs typeface="Gill Sans" panose="020B0502020104020203"/>
                <a:sym typeface="Gill Sans" panose="020B0502020104020203"/>
              </a:rPr>
              <a:t>45</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DEFAULT NULL</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firstname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varchar</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FFC000"/>
                </a:solidFill>
                <a:latin typeface="Gill Sans" panose="020B0502020104020203"/>
                <a:ea typeface="Gill Sans" panose="020B0502020104020203"/>
                <a:cs typeface="Gill Sans" panose="020B0502020104020203"/>
                <a:sym typeface="Gill Sans" panose="020B0502020104020203"/>
              </a:rPr>
              <a:t>45</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DEFAULT NULL</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lastname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varchar</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FFC000"/>
                </a:solidFill>
                <a:latin typeface="Gill Sans" panose="020B0502020104020203"/>
                <a:ea typeface="Gill Sans" panose="020B0502020104020203"/>
                <a:cs typeface="Gill Sans" panose="020B0502020104020203"/>
                <a:sym typeface="Gill Sans" panose="020B0502020104020203"/>
              </a:rPr>
              <a:t>45</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DEFAULT NULL</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title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varchar</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FFC000"/>
                </a:solidFill>
                <a:latin typeface="Gill Sans" panose="020B0502020104020203"/>
                <a:ea typeface="Gill Sans" panose="020B0502020104020203"/>
                <a:cs typeface="Gill Sans" panose="020B0502020104020203"/>
                <a:sym typeface="Gill Sans" panose="020B0502020104020203"/>
              </a:rPr>
              <a:t>45</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DEFAULT NULL</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3595" name="Google Shape;3595;p39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Table structure for XML file and load XML file.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596" name="Google Shape;3596;p390"/>
          <p:cNvSpPr/>
          <p:nvPr/>
        </p:nvSpPr>
        <p:spPr>
          <a:xfrm>
            <a:off x="1595406" y="5000636"/>
            <a:ext cx="450059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SELECT </a:t>
            </a:r>
            <a:r>
              <a:rPr lang="en-IN" sz="2000">
                <a:solidFill>
                  <a:schemeClr val="dk1"/>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 FROM </a:t>
            </a:r>
            <a:r>
              <a:rPr lang="en-IN" sz="2000">
                <a:solidFill>
                  <a:schemeClr val="dk1"/>
                </a:solidFill>
                <a:latin typeface="Arial" panose="020B0604020202020204"/>
                <a:ea typeface="Arial" panose="020B0604020202020204"/>
                <a:cs typeface="Arial" panose="020B0604020202020204"/>
                <a:sym typeface="Arial" panose="020B0604020202020204"/>
              </a:rPr>
              <a:t>EMPLOYEE</a:t>
            </a:r>
            <a:r>
              <a:rPr lang="en-IN" sz="2000">
                <a:solidFill>
                  <a:srgbClr val="0077AA"/>
                </a:solidFill>
                <a:latin typeface="Arial" panose="020B0604020202020204"/>
                <a:ea typeface="Arial" panose="020B0604020202020204"/>
                <a:cs typeface="Arial" panose="020B0604020202020204"/>
                <a:sym typeface="Arial" panose="020B0604020202020204"/>
              </a:rPr>
              <a:t>;</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471" name="Shape 471"/>
        <p:cNvGrpSpPr/>
        <p:nvPr/>
      </p:nvGrpSpPr>
      <p:grpSpPr>
        <a:xfrm>
          <a:off x="0" y="0"/>
          <a:ext cx="0" cy="0"/>
          <a:chOff x="0" y="0"/>
          <a:chExt cx="0" cy="0"/>
        </a:xfrm>
      </p:grpSpPr>
      <p:sp>
        <p:nvSpPr>
          <p:cNvPr id="472" name="Google Shape;472;p39"/>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an Prime, Non-Prime Attribute?</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showMasterSp="0">
  <p:cSld>
    <p:spTree>
      <p:nvGrpSpPr>
        <p:cNvPr id="3600" name="Shape 3600"/>
        <p:cNvGrpSpPr/>
        <p:nvPr/>
      </p:nvGrpSpPr>
      <p:grpSpPr>
        <a:xfrm>
          <a:off x="0" y="0"/>
          <a:ext cx="0" cy="0"/>
          <a:chOff x="0" y="0"/>
          <a:chExt cx="0" cy="0"/>
        </a:xfrm>
      </p:grpSpPr>
      <p:sp>
        <p:nvSpPr>
          <p:cNvPr id="3601" name="Google Shape;3601;p391"/>
          <p:cNvSpPr txBox="1"/>
          <p:nvPr/>
        </p:nvSpPr>
        <p:spPr>
          <a:xfrm>
            <a:off x="1809720" y="785794"/>
            <a:ext cx="11560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B050"/>
                </a:solidFill>
                <a:latin typeface="Gill Sans" panose="020B0502020104020203"/>
                <a:ea typeface="Gill Sans" panose="020B0502020104020203"/>
                <a:cs typeface="Gill Sans" panose="020B0502020104020203"/>
                <a:sym typeface="Gill Sans" panose="020B0502020104020203"/>
              </a:rPr>
              <a:t>Example: </a:t>
            </a:r>
            <a:endParaRPr lang="en-IN" sz="2000">
              <a:solidFill>
                <a:srgbClr val="00B050"/>
              </a:solidFill>
              <a:latin typeface="Gill Sans" panose="020B0502020104020203"/>
              <a:ea typeface="Gill Sans" panose="020B0502020104020203"/>
              <a:cs typeface="Gill Sans" panose="020B0502020104020203"/>
              <a:sym typeface="Gill Sans" panose="020B0502020104020203"/>
            </a:endParaRPr>
          </a:p>
        </p:txBody>
      </p:sp>
      <p:sp>
        <p:nvSpPr>
          <p:cNvPr id="3602" name="Google Shape;3602;p391"/>
          <p:cNvSpPr/>
          <p:nvPr/>
        </p:nvSpPr>
        <p:spPr>
          <a:xfrm>
            <a:off x="1809720" y="1357299"/>
            <a:ext cx="8501122" cy="44012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6C86"/>
                </a:solidFill>
                <a:latin typeface="Gill Sans" panose="020B0502020104020203"/>
                <a:ea typeface="Gill Sans" panose="020B0502020104020203"/>
                <a:cs typeface="Gill Sans" panose="020B0502020104020203"/>
                <a:sym typeface="Gill Sans" panose="020B0502020104020203"/>
              </a:rPr>
              <a:t>SELECT</a:t>
            </a:r>
            <a:r>
              <a:rPr lang="en-IN" sz="2000">
                <a:solidFill>
                  <a:schemeClr val="dk1"/>
                </a:solidFill>
                <a:latin typeface="Gill Sans" panose="020B0502020104020203"/>
                <a:ea typeface="Gill Sans" panose="020B0502020104020203"/>
                <a:cs typeface="Gill Sans" panose="020B0502020104020203"/>
                <a:sym typeface="Gill Sans" panose="020B0502020104020203"/>
              </a:rPr>
              <a:t> ExtractValue( </a:t>
            </a:r>
            <a:r>
              <a:rPr lang="en-IN" sz="2000">
                <a:solidFill>
                  <a:srgbClr val="FFC000"/>
                </a:solidFill>
                <a:latin typeface="Gill Sans" panose="020B0502020104020203"/>
                <a:ea typeface="Gill Sans" panose="020B0502020104020203"/>
                <a:cs typeface="Gill Sans" panose="020B0502020104020203"/>
                <a:sym typeface="Gill Sans" panose="020B0502020104020203"/>
              </a:rPr>
              <a:t>'&lt;?xml version="1.0" encoding="UTF-8"?&gt;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&lt;student&gt;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&lt;p1&gt;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&lt;id&gt;1001&lt;/id&gt;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&lt;name&gt; Saleel Bagde &lt;/name&gt;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&lt;email&gt; saleelbagde@gmail.com &lt;/email&gt;	</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&lt;email&gt; saleel.bagde@yahoomail.com &lt;/email&gt;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&lt;/p1&gt;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&lt;p1&gt;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&lt;id&gt;1002&lt;/id&gt;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&lt;name&gt; Sharmin Bagde &lt;/name&gt;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&lt;email&gt; sharminbagde@gmail.com &lt;/email&gt;	</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	  &lt;/p1&gt;</a:t>
            </a:r>
            <a:endParaRPr lang="en-IN" sz="20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FFC000"/>
                </a:solidFill>
                <a:latin typeface="Gill Sans" panose="020B0502020104020203"/>
                <a:ea typeface="Gill Sans" panose="020B0502020104020203"/>
                <a:cs typeface="Gill Sans" panose="020B0502020104020203"/>
                <a:sym typeface="Gill Sans" panose="020B0502020104020203"/>
              </a:rPr>
              <a:t>&lt;/student&gt;'</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a:solidFill>
                  <a:srgbClr val="FFC000"/>
                </a:solidFill>
                <a:latin typeface="Gill Sans" panose="020B0502020104020203"/>
                <a:ea typeface="Gill Sans" panose="020B0502020104020203"/>
                <a:cs typeface="Gill Sans" panose="020B0502020104020203"/>
                <a:sym typeface="Gill Sans" panose="020B0502020104020203"/>
              </a:rPr>
              <a:t> '//student//p1[$1]//email[$2]'</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3603" name="Google Shape;3603;p391"/>
          <p:cNvSpPr/>
          <p:nvPr/>
        </p:nvSpPr>
        <p:spPr>
          <a:xfrm>
            <a:off x="1524000" y="0"/>
            <a:ext cx="9144000" cy="107721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data from XML using MySQL ExtractValue function</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showMasterSp="0">
  <p:cSld>
    <p:spTree>
      <p:nvGrpSpPr>
        <p:cNvPr id="3607" name="Shape 3607"/>
        <p:cNvGrpSpPr/>
        <p:nvPr/>
      </p:nvGrpSpPr>
      <p:grpSpPr>
        <a:xfrm>
          <a:off x="0" y="0"/>
          <a:ext cx="0" cy="0"/>
          <a:chOff x="0" y="0"/>
          <a:chExt cx="0" cy="0"/>
        </a:xfrm>
      </p:grpSpPr>
      <p:sp>
        <p:nvSpPr>
          <p:cNvPr id="3608" name="Google Shape;3608;p392"/>
          <p:cNvSpPr txBox="1"/>
          <p:nvPr/>
        </p:nvSpPr>
        <p:spPr>
          <a:xfrm>
            <a:off x="1809720" y="571480"/>
            <a:ext cx="11560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B050"/>
                </a:solidFill>
                <a:latin typeface="Gill Sans" panose="020B0502020104020203"/>
                <a:ea typeface="Gill Sans" panose="020B0502020104020203"/>
                <a:cs typeface="Gill Sans" panose="020B0502020104020203"/>
                <a:sym typeface="Gill Sans" panose="020B0502020104020203"/>
              </a:rPr>
              <a:t>Example: </a:t>
            </a:r>
            <a:endParaRPr lang="en-IN" sz="2000">
              <a:solidFill>
                <a:srgbClr val="00B050"/>
              </a:solidFill>
              <a:latin typeface="Gill Sans" panose="020B0502020104020203"/>
              <a:ea typeface="Gill Sans" panose="020B0502020104020203"/>
              <a:cs typeface="Gill Sans" panose="020B0502020104020203"/>
              <a:sym typeface="Gill Sans" panose="020B0502020104020203"/>
            </a:endParaRPr>
          </a:p>
        </p:txBody>
      </p:sp>
      <p:sp>
        <p:nvSpPr>
          <p:cNvPr id="3609" name="Google Shape;3609;p392"/>
          <p:cNvSpPr/>
          <p:nvPr/>
        </p:nvSpPr>
        <p:spPr>
          <a:xfrm>
            <a:off x="1809720" y="928670"/>
            <a:ext cx="850112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CREATE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TABLE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`xmlTable` </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xmlData</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text</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3610" name="Google Shape;3610;p39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Inserting XML script in table.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11" name="Google Shape;3611;p392"/>
          <p:cNvSpPr/>
          <p:nvPr/>
        </p:nvSpPr>
        <p:spPr>
          <a:xfrm>
            <a:off x="1738282" y="1357299"/>
            <a:ext cx="8643998"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638BAD"/>
                </a:solidFill>
                <a:latin typeface="Gill Sans" panose="020B0502020104020203"/>
                <a:ea typeface="Gill Sans" panose="020B0502020104020203"/>
                <a:cs typeface="Gill Sans" panose="020B0502020104020203"/>
                <a:sym typeface="Gill Sans" panose="020B0502020104020203"/>
              </a:rPr>
              <a:t>INSERT</a:t>
            </a: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r>
              <a:rPr lang="en-IN" sz="1800">
                <a:solidFill>
                  <a:srgbClr val="638BAD"/>
                </a:solidFill>
                <a:latin typeface="Gill Sans" panose="020B0502020104020203"/>
                <a:ea typeface="Gill Sans" panose="020B0502020104020203"/>
                <a:cs typeface="Gill Sans" panose="020B0502020104020203"/>
                <a:sym typeface="Gill Sans" panose="020B0502020104020203"/>
              </a:rPr>
              <a:t>INTO</a:t>
            </a:r>
            <a:r>
              <a:rPr lang="en-IN" sz="1800">
                <a:solidFill>
                  <a:schemeClr val="dk1"/>
                </a:solidFill>
                <a:latin typeface="Gill Sans" panose="020B0502020104020203"/>
                <a:ea typeface="Gill Sans" panose="020B0502020104020203"/>
                <a:cs typeface="Gill Sans" panose="020B0502020104020203"/>
                <a:sym typeface="Gill Sans" panose="020B0502020104020203"/>
              </a:rPr>
              <a:t> XMLTABLE </a:t>
            </a:r>
            <a:r>
              <a:rPr lang="en-IN" sz="1800">
                <a:solidFill>
                  <a:srgbClr val="638BAD"/>
                </a:solidFill>
                <a:latin typeface="Gill Sans" panose="020B0502020104020203"/>
                <a:ea typeface="Gill Sans" panose="020B0502020104020203"/>
                <a:cs typeface="Gill Sans" panose="020B0502020104020203"/>
                <a:sym typeface="Gill Sans" panose="020B0502020104020203"/>
              </a:rPr>
              <a:t>VALUES</a:t>
            </a: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r>
              <a:rPr lang="en-IN" sz="1800">
                <a:solidFill>
                  <a:srgbClr val="FFC000"/>
                </a:solidFill>
                <a:latin typeface="Gill Sans" panose="020B0502020104020203"/>
                <a:ea typeface="Gill Sans" panose="020B0502020104020203"/>
                <a:cs typeface="Gill Sans" panose="020B0502020104020203"/>
                <a:sym typeface="Gill Sans" panose="020B0502020104020203"/>
              </a:rPr>
              <a: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&lt;Students&gt;</a:t>
            </a: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r>
              <a:rPr lang="en-IN" sz="1800">
                <a:solidFill>
                  <a:srgbClr val="FFC000"/>
                </a:solidFill>
                <a:latin typeface="Gill Sans" panose="020B0502020104020203"/>
                <a:ea typeface="Gill Sans" panose="020B0502020104020203"/>
                <a:cs typeface="Gill Sans" panose="020B0502020104020203"/>
                <a:sym typeface="Gill Sans" panose="020B0502020104020203"/>
              </a:rPr>
              <a:t>&lt;student1&gt;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&lt;RollNumber&gt;1&lt;/RollNumber&gt;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&lt;Name&gt; Saleel &lt;/Name&gt;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&lt;email&gt; saleelbagde@gmail.com &lt;/email&gt;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&lt;email&gt; saleelbagde@yahoomail.com &lt;/email&gt;      	&lt;/student1&gt; </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&lt;student2&gt;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&lt;RollNumber&gt; 2 &lt;/RollNumber&gt;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&lt;Name&gt; Vrushali &lt;/Name&gt;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&lt;email&gt; vrushalibagde@gmail.com &lt;/email&gt;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&lt;/student2&gt;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&lt;student3&gt;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&lt;RollNumber&gt; 3 &lt;/RollNumber&gt;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&lt;Name&gt; Sharmin &lt;/Name&gt;        </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&lt;email&gt; sharminbagde@gmail.com &lt;/email&gt; </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&lt;/student3&gt;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&lt;/Students&gt;"</a:t>
            </a:r>
            <a:r>
              <a:rPr lang="en-IN" sz="1800">
                <a:solidFill>
                  <a:schemeClr val="dk1"/>
                </a:solidFill>
                <a:latin typeface="Gill Sans" panose="020B0502020104020203"/>
                <a:ea typeface="Gill Sans" panose="020B0502020104020203"/>
                <a:cs typeface="Gill Sans" panose="020B0502020104020203"/>
                <a:sym typeface="Gill Sans" panose="020B0502020104020203"/>
              </a:rPr>
              <a:t>);</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showMasterSp="0">
  <p:cSld>
    <p:spTree>
      <p:nvGrpSpPr>
        <p:cNvPr id="3615" name="Shape 3615"/>
        <p:cNvGrpSpPr/>
        <p:nvPr/>
      </p:nvGrpSpPr>
      <p:grpSpPr>
        <a:xfrm>
          <a:off x="0" y="0"/>
          <a:ext cx="0" cy="0"/>
          <a:chOff x="0" y="0"/>
          <a:chExt cx="0" cy="0"/>
        </a:xfrm>
      </p:grpSpPr>
      <p:sp>
        <p:nvSpPr>
          <p:cNvPr id="3616" name="Google Shape;3616;p393"/>
          <p:cNvSpPr txBox="1"/>
          <p:nvPr/>
        </p:nvSpPr>
        <p:spPr>
          <a:xfrm>
            <a:off x="1809720" y="720850"/>
            <a:ext cx="11560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B050"/>
                </a:solidFill>
                <a:latin typeface="Gill Sans" panose="020B0502020104020203"/>
                <a:ea typeface="Gill Sans" panose="020B0502020104020203"/>
                <a:cs typeface="Gill Sans" panose="020B0502020104020203"/>
                <a:sym typeface="Gill Sans" panose="020B0502020104020203"/>
              </a:rPr>
              <a:t>Example: </a:t>
            </a:r>
            <a:endParaRPr lang="en-IN" sz="2000">
              <a:solidFill>
                <a:srgbClr val="00B050"/>
              </a:solidFill>
              <a:latin typeface="Gill Sans" panose="020B0502020104020203"/>
              <a:ea typeface="Gill Sans" panose="020B0502020104020203"/>
              <a:cs typeface="Gill Sans" panose="020B0502020104020203"/>
              <a:sym typeface="Gill Sans" panose="020B0502020104020203"/>
            </a:endParaRPr>
          </a:p>
        </p:txBody>
      </p:sp>
      <p:sp>
        <p:nvSpPr>
          <p:cNvPr id="3617" name="Google Shape;3617;p39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from XML script from table.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18" name="Google Shape;3618;p393"/>
          <p:cNvSpPr/>
          <p:nvPr/>
        </p:nvSpPr>
        <p:spPr>
          <a:xfrm>
            <a:off x="1595406" y="1935296"/>
            <a:ext cx="892971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SELECT</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EXTRACTVALUE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xmlData</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a:solidFill>
                  <a:srgbClr val="FFC000"/>
                </a:solidFill>
                <a:latin typeface="Gill Sans" panose="020B0502020104020203"/>
                <a:ea typeface="Gill Sans" panose="020B0502020104020203"/>
                <a:cs typeface="Gill Sans" panose="020B0502020104020203"/>
                <a:sym typeface="Gill Sans" panose="020B0502020104020203"/>
              </a:rPr>
              <a:t>"//Students//student1//email[$2]"</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FROM</a:t>
            </a:r>
            <a:r>
              <a:rPr lang="en-IN" sz="2000">
                <a:solidFill>
                  <a:schemeClr val="dk1"/>
                </a:solidFill>
                <a:latin typeface="Gill Sans" panose="020B0502020104020203"/>
                <a:ea typeface="Gill Sans" panose="020B0502020104020203"/>
                <a:cs typeface="Gill Sans" panose="020B0502020104020203"/>
                <a:sym typeface="Gill Sans" panose="020B0502020104020203"/>
              </a:rPr>
              <a:t> XMLTABLE;</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Sp="0">
  <p:cSld>
    <p:spTree>
      <p:nvGrpSpPr>
        <p:cNvPr id="3622" name="Shape 3622"/>
        <p:cNvGrpSpPr/>
        <p:nvPr/>
      </p:nvGrpSpPr>
      <p:grpSpPr>
        <a:xfrm>
          <a:off x="0" y="0"/>
          <a:ext cx="0" cy="0"/>
          <a:chOff x="0" y="0"/>
          <a:chExt cx="0" cy="0"/>
        </a:xfrm>
      </p:grpSpPr>
      <p:sp>
        <p:nvSpPr>
          <p:cNvPr id="3623" name="Google Shape;3623;p39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Inserting XML script in table.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24" name="Google Shape;3624;p394"/>
          <p:cNvSpPr txBox="1"/>
          <p:nvPr/>
        </p:nvSpPr>
        <p:spPr>
          <a:xfrm>
            <a:off x="1809720" y="571480"/>
            <a:ext cx="11560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B050"/>
                </a:solidFill>
                <a:latin typeface="Gill Sans" panose="020B0502020104020203"/>
                <a:ea typeface="Gill Sans" panose="020B0502020104020203"/>
                <a:cs typeface="Gill Sans" panose="020B0502020104020203"/>
                <a:sym typeface="Gill Sans" panose="020B0502020104020203"/>
              </a:rPr>
              <a:t>Example: </a:t>
            </a:r>
            <a:endParaRPr lang="en-IN" sz="2000">
              <a:solidFill>
                <a:srgbClr val="00B050"/>
              </a:solidFill>
              <a:latin typeface="Gill Sans" panose="020B0502020104020203"/>
              <a:ea typeface="Gill Sans" panose="020B0502020104020203"/>
              <a:cs typeface="Gill Sans" panose="020B0502020104020203"/>
              <a:sym typeface="Gill Sans" panose="020B0502020104020203"/>
            </a:endParaRPr>
          </a:p>
        </p:txBody>
      </p:sp>
      <p:sp>
        <p:nvSpPr>
          <p:cNvPr id="3625" name="Google Shape;3625;p394"/>
          <p:cNvSpPr/>
          <p:nvPr/>
        </p:nvSpPr>
        <p:spPr>
          <a:xfrm>
            <a:off x="1809720" y="928670"/>
            <a:ext cx="850112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CREATE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TABLE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`xmlTable` </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xmlData</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text</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3626" name="Google Shape;3626;p394"/>
          <p:cNvSpPr/>
          <p:nvPr/>
        </p:nvSpPr>
        <p:spPr>
          <a:xfrm>
            <a:off x="1738282" y="1357298"/>
            <a:ext cx="8643998" cy="53860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INSERT</a:t>
            </a: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INTO</a:t>
            </a:r>
            <a:r>
              <a:rPr lang="en-IN" sz="1800">
                <a:solidFill>
                  <a:schemeClr val="dk1"/>
                </a:solidFill>
                <a:latin typeface="Gill Sans" panose="020B0502020104020203"/>
                <a:ea typeface="Gill Sans" panose="020B0502020104020203"/>
                <a:cs typeface="Gill Sans" panose="020B0502020104020203"/>
                <a:sym typeface="Gill Sans" panose="020B0502020104020203"/>
              </a:rPr>
              <a:t> XMLTABLE </a:t>
            </a:r>
            <a:r>
              <a:rPr lang="en-IN" sz="2000">
                <a:solidFill>
                  <a:srgbClr val="638BAD"/>
                </a:solidFill>
                <a:latin typeface="Gill Sans" panose="020B0502020104020203"/>
                <a:ea typeface="Gill Sans" panose="020B0502020104020203"/>
                <a:cs typeface="Gill Sans" panose="020B0502020104020203"/>
                <a:sym typeface="Gill Sans" panose="020B0502020104020203"/>
              </a:rPr>
              <a:t>VALUES</a:t>
            </a: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r>
              <a:rPr lang="en-IN" sz="1800">
                <a:solidFill>
                  <a:srgbClr val="FFC000"/>
                </a:solidFill>
                <a:latin typeface="Gill Sans" panose="020B0502020104020203"/>
                <a:ea typeface="Gill Sans" panose="020B0502020104020203"/>
                <a:cs typeface="Gill Sans" panose="020B0502020104020203"/>
                <a:sym typeface="Gill Sans" panose="020B0502020104020203"/>
              </a:rPr>
              <a: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&lt;Students&gt;</a:t>
            </a: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	</a:t>
            </a:r>
            <a:r>
              <a:rPr lang="en-IN" sz="1800">
                <a:solidFill>
                  <a:srgbClr val="FFC000"/>
                </a:solidFill>
                <a:latin typeface="Gill Sans" panose="020B0502020104020203"/>
                <a:ea typeface="Gill Sans" panose="020B0502020104020203"/>
                <a:cs typeface="Gill Sans" panose="020B0502020104020203"/>
                <a:sym typeface="Gill Sans" panose="020B0502020104020203"/>
              </a:rPr>
              <a:t>&lt;student&gt;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&lt;RollNumber&gt;1&lt;/RollNumber&gt;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&lt;Name&gt; Saleel &lt;/Name&gt;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&lt;email&gt; saleelbagde@gmail.com &lt;/email&gt;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&lt;email&gt; saleelbagde@yahoomail.com &lt;/email&gt;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&lt;/student&gt; </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&lt;student&gt;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&lt;RollNumber&gt; 2 &lt;/RollNumber&gt;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&lt;Name&gt; Vrushali &lt;/Name&gt;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&lt;email&gt; vrushalibagde@gmail.com &lt;/email&gt;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&lt;/student&gt;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&lt;student&gt;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&lt;RollNumber&gt; 3 &lt;/RollNumber&gt;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&lt;Name&gt; Sharmin &lt;/Name&gt;        </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&lt;email&gt; sharminbagde@gmail.com &lt;/email&gt; </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              &lt;/student&gt;</a:t>
            </a:r>
            <a:endParaRPr lang="en-IN" sz="1800">
              <a:solidFill>
                <a:srgbClr val="FFC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1800">
                <a:solidFill>
                  <a:srgbClr val="FFC000"/>
                </a:solidFill>
                <a:latin typeface="Gill Sans" panose="020B0502020104020203"/>
                <a:ea typeface="Gill Sans" panose="020B0502020104020203"/>
                <a:cs typeface="Gill Sans" panose="020B0502020104020203"/>
                <a:sym typeface="Gill Sans" panose="020B0502020104020203"/>
              </a:rPr>
              <a:t>&lt;/Students&gt;"</a:t>
            </a:r>
            <a:r>
              <a:rPr lang="en-IN" sz="1800">
                <a:solidFill>
                  <a:schemeClr val="dk1"/>
                </a:solidFill>
                <a:latin typeface="Gill Sans" panose="020B0502020104020203"/>
                <a:ea typeface="Gill Sans" panose="020B0502020104020203"/>
                <a:cs typeface="Gill Sans" panose="020B0502020104020203"/>
                <a:sym typeface="Gill Sans" panose="020B0502020104020203"/>
              </a:rPr>
              <a:t>);</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showMasterSp="0">
  <p:cSld>
    <p:spTree>
      <p:nvGrpSpPr>
        <p:cNvPr id="3630" name="Shape 3630"/>
        <p:cNvGrpSpPr/>
        <p:nvPr/>
      </p:nvGrpSpPr>
      <p:grpSpPr>
        <a:xfrm>
          <a:off x="0" y="0"/>
          <a:ext cx="0" cy="0"/>
          <a:chOff x="0" y="0"/>
          <a:chExt cx="0" cy="0"/>
        </a:xfrm>
      </p:grpSpPr>
      <p:sp>
        <p:nvSpPr>
          <p:cNvPr id="3631" name="Google Shape;3631;p395"/>
          <p:cNvSpPr txBox="1"/>
          <p:nvPr/>
        </p:nvSpPr>
        <p:spPr>
          <a:xfrm>
            <a:off x="1809720" y="720850"/>
            <a:ext cx="11560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B050"/>
                </a:solidFill>
                <a:latin typeface="Gill Sans" panose="020B0502020104020203"/>
                <a:ea typeface="Gill Sans" panose="020B0502020104020203"/>
                <a:cs typeface="Gill Sans" panose="020B0502020104020203"/>
                <a:sym typeface="Gill Sans" panose="020B0502020104020203"/>
              </a:rPr>
              <a:t>Example: </a:t>
            </a:r>
            <a:endParaRPr lang="en-IN" sz="2000">
              <a:solidFill>
                <a:srgbClr val="00B050"/>
              </a:solidFill>
              <a:latin typeface="Gill Sans" panose="020B0502020104020203"/>
              <a:ea typeface="Gill Sans" panose="020B0502020104020203"/>
              <a:cs typeface="Gill Sans" panose="020B0502020104020203"/>
              <a:sym typeface="Gill Sans" panose="020B0502020104020203"/>
            </a:endParaRPr>
          </a:p>
        </p:txBody>
      </p:sp>
      <p:sp>
        <p:nvSpPr>
          <p:cNvPr id="3632" name="Google Shape;3632;p395"/>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Select  from XML script from table.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33" name="Google Shape;3633;p395"/>
          <p:cNvSpPr/>
          <p:nvPr/>
        </p:nvSpPr>
        <p:spPr>
          <a:xfrm>
            <a:off x="1595406" y="1935296"/>
            <a:ext cx="892971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SELECT</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945D4A"/>
                </a:solidFill>
                <a:latin typeface="Gill Sans" panose="020B0502020104020203"/>
                <a:ea typeface="Gill Sans" panose="020B0502020104020203"/>
                <a:cs typeface="Gill Sans" panose="020B0502020104020203"/>
                <a:sym typeface="Gill Sans" panose="020B0502020104020203"/>
              </a:rPr>
              <a:t>EXTRACTVALUE</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a:solidFill>
                  <a:srgbClr val="945D4A"/>
                </a:solidFill>
                <a:latin typeface="Gill Sans" panose="020B0502020104020203"/>
                <a:ea typeface="Gill Sans" panose="020B0502020104020203"/>
                <a:cs typeface="Gill Sans" panose="020B0502020104020203"/>
                <a:sym typeface="Gill Sans" panose="020B0502020104020203"/>
              </a:rPr>
              <a:t>xmlData</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a:solidFill>
                  <a:srgbClr val="FFC000"/>
                </a:solidFill>
                <a:latin typeface="Gill Sans" panose="020B0502020104020203"/>
                <a:ea typeface="Gill Sans" panose="020B0502020104020203"/>
                <a:cs typeface="Gill Sans" panose="020B0502020104020203"/>
                <a:sym typeface="Gill Sans" panose="020B0502020104020203"/>
              </a:rPr>
              <a:t>"//Students//student[$1]//email[$2]"</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FROM</a:t>
            </a:r>
            <a:r>
              <a:rPr lang="en-IN" sz="2000">
                <a:solidFill>
                  <a:schemeClr val="dk1"/>
                </a:solidFill>
                <a:latin typeface="Gill Sans" panose="020B0502020104020203"/>
                <a:ea typeface="Gill Sans" panose="020B0502020104020203"/>
                <a:cs typeface="Gill Sans" panose="020B0502020104020203"/>
                <a:sym typeface="Gill Sans" panose="020B0502020104020203"/>
              </a:rPr>
              <a:t> XMLTABLE;</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showMasterSp="0">
  <p:cSld>
    <p:spTree>
      <p:nvGrpSpPr>
        <p:cNvPr id="3637" name="Shape 3637"/>
        <p:cNvGrpSpPr/>
        <p:nvPr/>
      </p:nvGrpSpPr>
      <p:grpSpPr>
        <a:xfrm>
          <a:off x="0" y="0"/>
          <a:ext cx="0" cy="0"/>
          <a:chOff x="0" y="0"/>
          <a:chExt cx="0" cy="0"/>
        </a:xfrm>
      </p:grpSpPr>
      <p:sp>
        <p:nvSpPr>
          <p:cNvPr id="3638" name="Google Shape;3638;p396"/>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XML file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39" name="Google Shape;3639;p396"/>
          <p:cNvSpPr/>
          <p:nvPr/>
        </p:nvSpPr>
        <p:spPr>
          <a:xfrm>
            <a:off x="1738282" y="1214422"/>
            <a:ext cx="4929222" cy="501675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&lt;?xml version="1.0" encoding="utf-16"?&gt;</a:t>
            </a:r>
            <a:endParaRPr lang="en-IN" sz="2000">
              <a:solidFill>
                <a:srgbClr val="2658E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C74C49"/>
                </a:solidFill>
                <a:latin typeface="Gill Sans" panose="020B0502020104020203"/>
                <a:ea typeface="Gill Sans" panose="020B0502020104020203"/>
                <a:cs typeface="Gill Sans" panose="020B0502020104020203"/>
                <a:sym typeface="Gill Sans" panose="020B0502020104020203"/>
              </a:rPr>
              <a:t>&lt;employees&gt;</a:t>
            </a:r>
            <a:endParaRPr lang="en-IN" sz="2000">
              <a:solidFill>
                <a:srgbClr val="C74C49"/>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B38806"/>
                </a:solidFill>
                <a:latin typeface="Gill Sans" panose="020B0502020104020203"/>
                <a:ea typeface="Gill Sans" panose="020B0502020104020203"/>
                <a:cs typeface="Gill Sans" panose="020B0502020104020203"/>
                <a:sym typeface="Gill Sans" panose="020B0502020104020203"/>
              </a:rPr>
              <a:t>&lt;employee&gt;</a:t>
            </a:r>
            <a:endParaRPr lang="en-IN" sz="2000">
              <a:solidFill>
                <a:srgbClr val="B3880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&lt;id&gt;</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chemeClr val="dk1"/>
                </a:solidFill>
                <a:latin typeface="Gill Sans" panose="020B0502020104020203"/>
                <a:ea typeface="Gill Sans" panose="020B0502020104020203"/>
                <a:cs typeface="Gill Sans" panose="020B0502020104020203"/>
                <a:sym typeface="Gill Sans" panose="020B0502020104020203"/>
              </a:rPr>
              <a:t>be129</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&lt;/id&gt;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&lt;firstname&gt;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Jane</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&lt;/firstname&gt;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&lt;lastname&gt;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Doe</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&lt;/lastname&gt;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&lt;title&gt;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Engineer</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&lt;/title&gt;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B38806"/>
                </a:solidFill>
                <a:latin typeface="Gill Sans" panose="020B0502020104020203"/>
                <a:ea typeface="Gill Sans" panose="020B0502020104020203"/>
                <a:cs typeface="Gill Sans" panose="020B0502020104020203"/>
                <a:sym typeface="Gill Sans" panose="020B0502020104020203"/>
              </a:rPr>
              <a:t>&lt;/employee&gt;</a:t>
            </a:r>
            <a:endParaRPr lang="en-IN" sz="2000">
              <a:solidFill>
                <a:srgbClr val="B3880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endParaRPr lang="en-IN" sz="2000">
              <a:solidFill>
                <a:srgbClr val="2658E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B38806"/>
                </a:solidFill>
                <a:latin typeface="Gill Sans" panose="020B0502020104020203"/>
                <a:ea typeface="Gill Sans" panose="020B0502020104020203"/>
                <a:cs typeface="Gill Sans" panose="020B0502020104020203"/>
                <a:sym typeface="Gill Sans" panose="020B0502020104020203"/>
              </a:rPr>
              <a:t>&lt;employee&gt;</a:t>
            </a:r>
            <a:endParaRPr lang="en-IN" sz="2000">
              <a:solidFill>
                <a:srgbClr val="B3880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&lt;id&gt;</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chemeClr val="dk1"/>
                </a:solidFill>
                <a:latin typeface="Gill Sans" panose="020B0502020104020203"/>
                <a:ea typeface="Gill Sans" panose="020B0502020104020203"/>
                <a:cs typeface="Gill Sans" panose="020B0502020104020203"/>
                <a:sym typeface="Gill Sans" panose="020B0502020104020203"/>
              </a:rPr>
              <a:t>be130</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&lt;/id&gt;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&lt;firstname&gt;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William</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&lt;/firstname&gt;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&lt;lastname&gt;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Defoe</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&lt;/lastname&gt;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           &lt;title&gt; </a:t>
            </a:r>
            <a:r>
              <a:rPr lang="en-IN" sz="2000">
                <a:solidFill>
                  <a:schemeClr val="dk1"/>
                </a:solidFill>
                <a:latin typeface="Gill Sans" panose="020B0502020104020203"/>
                <a:ea typeface="Gill Sans" panose="020B0502020104020203"/>
                <a:cs typeface="Gill Sans" panose="020B0502020104020203"/>
                <a:sym typeface="Gill Sans" panose="020B0502020104020203"/>
              </a:rPr>
              <a:t>Accountant</a:t>
            </a: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&lt;/title&gt;</a:t>
            </a:r>
            <a:endParaRPr lang="en-IN" sz="2000">
              <a:solidFill>
                <a:srgbClr val="638BAD"/>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2658E6"/>
                </a:solidFill>
                <a:latin typeface="Gill Sans" panose="020B0502020104020203"/>
                <a:ea typeface="Gill Sans" panose="020B0502020104020203"/>
                <a:cs typeface="Gill Sans" panose="020B0502020104020203"/>
                <a:sym typeface="Gill Sans" panose="020B0502020104020203"/>
              </a:rPr>
              <a:t>      </a:t>
            </a:r>
            <a:r>
              <a:rPr lang="en-IN" sz="2000">
                <a:solidFill>
                  <a:srgbClr val="B38806"/>
                </a:solidFill>
                <a:latin typeface="Gill Sans" panose="020B0502020104020203"/>
                <a:ea typeface="Gill Sans" panose="020B0502020104020203"/>
                <a:cs typeface="Gill Sans" panose="020B0502020104020203"/>
                <a:sym typeface="Gill Sans" panose="020B0502020104020203"/>
              </a:rPr>
              <a:t>&lt;/employee&gt;</a:t>
            </a:r>
            <a:endParaRPr lang="en-IN" sz="2000">
              <a:solidFill>
                <a:srgbClr val="B38806"/>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r>
              <a:rPr lang="en-IN" sz="2000">
                <a:solidFill>
                  <a:srgbClr val="C74C49"/>
                </a:solidFill>
                <a:latin typeface="Gill Sans" panose="020B0502020104020203"/>
                <a:ea typeface="Gill Sans" panose="020B0502020104020203"/>
                <a:cs typeface="Gill Sans" panose="020B0502020104020203"/>
                <a:sym typeface="Gill Sans" panose="020B0502020104020203"/>
              </a:rPr>
              <a:t>&lt;/employees&gt;</a:t>
            </a:r>
            <a:endParaRPr lang="en-IN" sz="2000">
              <a:solidFill>
                <a:srgbClr val="C74C49"/>
              </a:solidFill>
              <a:latin typeface="Gill Sans" panose="020B0502020104020203"/>
              <a:ea typeface="Gill Sans" panose="020B0502020104020203"/>
              <a:cs typeface="Gill Sans" panose="020B0502020104020203"/>
              <a:sym typeface="Gill Sans" panose="020B0502020104020203"/>
            </a:endParaRPr>
          </a:p>
        </p:txBody>
      </p:sp>
      <p:sp>
        <p:nvSpPr>
          <p:cNvPr id="3640" name="Google Shape;3640;p396"/>
          <p:cNvSpPr txBox="1"/>
          <p:nvPr/>
        </p:nvSpPr>
        <p:spPr>
          <a:xfrm>
            <a:off x="1809721" y="714356"/>
            <a:ext cx="205344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B050"/>
                </a:solidFill>
                <a:latin typeface="Gill Sans" panose="020B0502020104020203"/>
                <a:ea typeface="Gill Sans" panose="020B0502020104020203"/>
                <a:cs typeface="Gill Sans" panose="020B0502020104020203"/>
                <a:sym typeface="Gill Sans" panose="020B0502020104020203"/>
              </a:rPr>
              <a:t>Employee.xml File</a:t>
            </a:r>
            <a:endParaRPr lang="en-IN" sz="2000">
              <a:solidFill>
                <a:srgbClr val="00B050"/>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Sp="0">
  <p:cSld>
    <p:spTree>
      <p:nvGrpSpPr>
        <p:cNvPr id="3644" name="Shape 3644"/>
        <p:cNvGrpSpPr/>
        <p:nvPr/>
      </p:nvGrpSpPr>
      <p:grpSpPr>
        <a:xfrm>
          <a:off x="0" y="0"/>
          <a:ext cx="0" cy="0"/>
          <a:chOff x="0" y="0"/>
          <a:chExt cx="0" cy="0"/>
        </a:xfrm>
      </p:grpSpPr>
      <p:sp>
        <p:nvSpPr>
          <p:cNvPr id="3645" name="Google Shape;3645;p397"/>
          <p:cNvSpPr txBox="1"/>
          <p:nvPr/>
        </p:nvSpPr>
        <p:spPr>
          <a:xfrm>
            <a:off x="1809720" y="720850"/>
            <a:ext cx="11560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B050"/>
                </a:solidFill>
                <a:latin typeface="Gill Sans" panose="020B0502020104020203"/>
                <a:ea typeface="Gill Sans" panose="020B0502020104020203"/>
                <a:cs typeface="Gill Sans" panose="020B0502020104020203"/>
                <a:sym typeface="Gill Sans" panose="020B0502020104020203"/>
              </a:rPr>
              <a:t>Example: </a:t>
            </a:r>
            <a:endParaRPr lang="en-IN" sz="2000">
              <a:solidFill>
                <a:srgbClr val="00B050"/>
              </a:solidFill>
              <a:latin typeface="Gill Sans" panose="020B0502020104020203"/>
              <a:ea typeface="Gill Sans" panose="020B0502020104020203"/>
              <a:cs typeface="Gill Sans" panose="020B0502020104020203"/>
              <a:sym typeface="Gill Sans" panose="020B0502020104020203"/>
            </a:endParaRPr>
          </a:p>
        </p:txBody>
      </p:sp>
      <p:sp>
        <p:nvSpPr>
          <p:cNvPr id="3646" name="Google Shape;3646;p397"/>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Load and select  data from external XML file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47" name="Google Shape;3647;p397"/>
          <p:cNvSpPr/>
          <p:nvPr/>
        </p:nvSpPr>
        <p:spPr>
          <a:xfrm>
            <a:off x="1809720" y="1500174"/>
            <a:ext cx="857256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SET</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xml</a:t>
            </a:r>
            <a:r>
              <a:rPr lang="en-IN" sz="2000">
                <a:solidFill>
                  <a:schemeClr val="dk1"/>
                </a:solidFill>
                <a:latin typeface="Gill Sans" panose="020B0502020104020203"/>
                <a:ea typeface="Gill Sans" panose="020B0502020104020203"/>
                <a:cs typeface="Gill Sans" panose="020B0502020104020203"/>
                <a:sym typeface="Gill Sans" panose="020B0502020104020203"/>
              </a:rPr>
              <a:t> = </a:t>
            </a:r>
            <a:r>
              <a:rPr lang="en-IN" sz="2000">
                <a:solidFill>
                  <a:srgbClr val="945D4A"/>
                </a:solidFill>
                <a:latin typeface="Gill Sans" panose="020B0502020104020203"/>
                <a:ea typeface="Gill Sans" panose="020B0502020104020203"/>
                <a:cs typeface="Gill Sans" panose="020B0502020104020203"/>
                <a:sym typeface="Gill Sans" panose="020B0502020104020203"/>
              </a:rPr>
              <a:t>LOAD_FILE</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a:solidFill>
                  <a:srgbClr val="FFC000"/>
                </a:solidFill>
                <a:latin typeface="Gill Sans" panose="020B0502020104020203"/>
                <a:ea typeface="Gill Sans" panose="020B0502020104020203"/>
                <a:cs typeface="Gill Sans" panose="020B0502020104020203"/>
                <a:sym typeface="Gill Sans" panose="020B0502020104020203"/>
              </a:rPr>
              <a:t>"E:/employee.xml"</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a:p>
            <a:pPr marL="0" marR="0" lvl="0" indent="0" algn="l" rtl="0">
              <a:lnSpc>
                <a:spcPct val="150000"/>
              </a:lnSpc>
              <a:spcBef>
                <a:spcPts val="0"/>
              </a:spcBef>
              <a:spcAft>
                <a:spcPts val="0"/>
              </a:spcAft>
              <a:buNone/>
            </a:pPr>
            <a:r>
              <a:rPr lang="en-IN" sz="2000">
                <a:solidFill>
                  <a:srgbClr val="638BAD"/>
                </a:solidFill>
                <a:latin typeface="Gill Sans" panose="020B0502020104020203"/>
                <a:ea typeface="Gill Sans" panose="020B0502020104020203"/>
                <a:cs typeface="Gill Sans" panose="020B0502020104020203"/>
                <a:sym typeface="Gill Sans" panose="020B0502020104020203"/>
              </a:rPr>
              <a:t>SELECT</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CONVERT(</a:t>
            </a:r>
            <a:r>
              <a:rPr lang="en-IN" sz="2000">
                <a:solidFill>
                  <a:srgbClr val="945D4A"/>
                </a:solidFill>
                <a:latin typeface="Gill Sans" panose="020B0502020104020203"/>
                <a:ea typeface="Gill Sans" panose="020B0502020104020203"/>
                <a:cs typeface="Gill Sans" panose="020B0502020104020203"/>
                <a:sym typeface="Gill Sans" panose="020B0502020104020203"/>
              </a:rPr>
              <a:t>EXTRACTVALUE</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a:solidFill>
                  <a:srgbClr val="638BAD"/>
                </a:solidFill>
                <a:latin typeface="Gill Sans" panose="020B0502020104020203"/>
                <a:ea typeface="Gill Sans" panose="020B0502020104020203"/>
                <a:cs typeface="Gill Sans" panose="020B0502020104020203"/>
                <a:sym typeface="Gill Sans" panose="020B0502020104020203"/>
              </a:rPr>
              <a:t>xml</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a:solidFill>
                  <a:srgbClr val="FFC000"/>
                </a:solidFill>
                <a:latin typeface="Gill Sans" panose="020B0502020104020203"/>
                <a:ea typeface="Gill Sans" panose="020B0502020104020203"/>
                <a:cs typeface="Gill Sans" panose="020B0502020104020203"/>
                <a:sym typeface="Gill Sans" panose="020B0502020104020203"/>
              </a:rPr>
              <a:t>"//employee[$1]//firstname"</a:t>
            </a:r>
            <a:r>
              <a:rPr lang="en-IN" sz="2000">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rgbClr val="638BAD"/>
                </a:solidFill>
                <a:latin typeface="Gill Sans" panose="020B0502020104020203"/>
                <a:ea typeface="Gill Sans" panose="020B0502020104020203"/>
                <a:cs typeface="Gill Sans" panose="020B0502020104020203"/>
                <a:sym typeface="Gill Sans" panose="020B0502020104020203"/>
              </a:rPr>
              <a:t>CHAR</a:t>
            </a:r>
            <a:r>
              <a:rPr lang="en-IN" sz="2000">
                <a:solidFill>
                  <a:schemeClr val="dk1"/>
                </a:solidFill>
                <a:latin typeface="Gill Sans" panose="020B0502020104020203"/>
                <a:ea typeface="Gill Sans" panose="020B0502020104020203"/>
                <a:cs typeface="Gill Sans" panose="020B0502020104020203"/>
                <a:sym typeface="Gill Sans" panose="020B0502020104020203"/>
              </a:rPr>
              <a:t>);</a:t>
            </a:r>
            <a:endParaRPr lang="en-IN" sz="20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showMasterSp="0">
  <p:cSld>
    <p:spTree>
      <p:nvGrpSpPr>
        <p:cNvPr id="3651" name="Shape 3651"/>
        <p:cNvGrpSpPr/>
        <p:nvPr/>
      </p:nvGrpSpPr>
      <p:grpSpPr>
        <a:xfrm>
          <a:off x="0" y="0"/>
          <a:ext cx="0" cy="0"/>
          <a:chOff x="0" y="0"/>
          <a:chExt cx="0" cy="0"/>
        </a:xfrm>
      </p:grpSpPr>
      <p:sp>
        <p:nvSpPr>
          <p:cNvPr id="3652" name="Google Shape;3652;p398"/>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IMP SQL statements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53" name="Google Shape;3653;p398"/>
          <p:cNvSpPr/>
          <p:nvPr/>
        </p:nvSpPr>
        <p:spPr>
          <a:xfrm>
            <a:off x="335360" y="685800"/>
            <a:ext cx="11521280" cy="76944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Arial" panose="020B0604020202020204"/>
              <a:buAutoNum type="arabicPeriod"/>
            </a:pPr>
            <a:r>
              <a:rPr lang="en-IN" sz="1800" b="1">
                <a:solidFill>
                  <a:schemeClr val="dk1"/>
                </a:solidFill>
                <a:latin typeface="Arial" panose="020B0604020202020204"/>
                <a:ea typeface="Arial" panose="020B0604020202020204"/>
                <a:cs typeface="Arial" panose="020B0604020202020204"/>
                <a:sym typeface="Arial" panose="020B0604020202020204"/>
              </a:rPr>
              <a:t>Find 2</a:t>
            </a:r>
            <a:r>
              <a:rPr lang="en-IN" sz="1800" b="1" baseline="30000">
                <a:solidFill>
                  <a:schemeClr val="dk1"/>
                </a:solidFill>
                <a:latin typeface="Arial" panose="020B0604020202020204"/>
                <a:ea typeface="Arial" panose="020B0604020202020204"/>
                <a:cs typeface="Arial" panose="020B0604020202020204"/>
                <a:sym typeface="Arial" panose="020B0604020202020204"/>
              </a:rPr>
              <a:t>nd</a:t>
            </a:r>
            <a:r>
              <a:rPr lang="en-IN" sz="1800" b="1">
                <a:solidFill>
                  <a:schemeClr val="dk1"/>
                </a:solidFill>
                <a:latin typeface="Arial" panose="020B0604020202020204"/>
                <a:ea typeface="Arial" panose="020B0604020202020204"/>
                <a:cs typeface="Arial" panose="020B0604020202020204"/>
                <a:sym typeface="Arial" panose="020B0604020202020204"/>
              </a:rPr>
              <a:t> highest salary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292100" algn="l" rtl="0">
              <a:spcBef>
                <a:spcPts val="0"/>
              </a:spcBef>
              <a:spcAft>
                <a:spcPts val="0"/>
              </a:spcAft>
              <a:buClr>
                <a:schemeClr val="dk1"/>
              </a:buClr>
              <a:buSzPts val="800"/>
              <a:buFont typeface="Gill Sans" panose="020B0502020104020203"/>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MAX</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sal &lt;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MAX</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654" name="Google Shape;3654;p398"/>
          <p:cNvSpPr/>
          <p:nvPr/>
        </p:nvSpPr>
        <p:spPr>
          <a:xfrm>
            <a:off x="335360" y="1600200"/>
            <a:ext cx="1152128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2. Find 2</a:t>
            </a:r>
            <a:r>
              <a:rPr lang="en-IN" sz="1800" b="1" baseline="30000">
                <a:solidFill>
                  <a:schemeClr val="dk1"/>
                </a:solidFill>
                <a:latin typeface="Arial" panose="020B0604020202020204"/>
                <a:ea typeface="Arial" panose="020B0604020202020204"/>
                <a:cs typeface="Arial" panose="020B0604020202020204"/>
                <a:sym typeface="Arial" panose="020B0604020202020204"/>
              </a:rPr>
              <a:t>nd</a:t>
            </a:r>
            <a:r>
              <a:rPr lang="en-IN" sz="1800" b="1">
                <a:solidFill>
                  <a:schemeClr val="dk1"/>
                </a:solidFill>
                <a:latin typeface="Arial" panose="020B0604020202020204"/>
                <a:ea typeface="Arial" panose="020B0604020202020204"/>
                <a:cs typeface="Arial" panose="020B0604020202020204"/>
                <a:sym typeface="Arial" panose="020B0604020202020204"/>
              </a:rPr>
              <a:t> lowest salary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sal &gt;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655" name="Google Shape;3655;p398"/>
          <p:cNvSpPr/>
          <p:nvPr/>
        </p:nvSpPr>
        <p:spPr>
          <a:xfrm>
            <a:off x="335360" y="2587551"/>
            <a:ext cx="1152128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3. Find 2</a:t>
            </a:r>
            <a:r>
              <a:rPr lang="en-IN" sz="1800" b="1" baseline="30000">
                <a:solidFill>
                  <a:schemeClr val="dk1"/>
                </a:solidFill>
                <a:latin typeface="Arial" panose="020B0604020202020204"/>
                <a:ea typeface="Arial" panose="020B0604020202020204"/>
                <a:cs typeface="Arial" panose="020B0604020202020204"/>
                <a:sym typeface="Arial" panose="020B0604020202020204"/>
              </a:rPr>
              <a:t>nd</a:t>
            </a:r>
            <a:r>
              <a:rPr lang="en-IN" sz="1800" b="1">
                <a:solidFill>
                  <a:schemeClr val="dk1"/>
                </a:solidFill>
                <a:latin typeface="Arial" panose="020B0604020202020204"/>
                <a:ea typeface="Arial" panose="020B0604020202020204"/>
                <a:cs typeface="Arial" panose="020B0604020202020204"/>
                <a:sym typeface="Arial" panose="020B0604020202020204"/>
              </a:rPr>
              <a:t> highest salary of each department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MAX</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sal </a:t>
            </a:r>
            <a:r>
              <a:rPr lang="en-IN" sz="1800">
                <a:solidFill>
                  <a:srgbClr val="633E31"/>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33E31"/>
                </a:solidFill>
                <a:latin typeface="Arial" panose="020B0604020202020204"/>
                <a:ea typeface="Arial" panose="020B0604020202020204"/>
                <a:cs typeface="Arial" panose="020B0604020202020204"/>
                <a:sym typeface="Arial" panose="020B0604020202020204"/>
              </a:rPr>
              <a:t>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MAX</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656" name="Google Shape;3656;p398"/>
          <p:cNvSpPr/>
          <p:nvPr/>
        </p:nvSpPr>
        <p:spPr>
          <a:xfrm>
            <a:off x="335360" y="3654310"/>
            <a:ext cx="1152128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4. Find 2</a:t>
            </a:r>
            <a:r>
              <a:rPr lang="en-IN" sz="1800" b="1" baseline="30000">
                <a:solidFill>
                  <a:schemeClr val="dk1"/>
                </a:solidFill>
                <a:latin typeface="Arial" panose="020B0604020202020204"/>
                <a:ea typeface="Arial" panose="020B0604020202020204"/>
                <a:cs typeface="Arial" panose="020B0604020202020204"/>
                <a:sym typeface="Arial" panose="020B0604020202020204"/>
              </a:rPr>
              <a:t>nd</a:t>
            </a:r>
            <a:r>
              <a:rPr lang="en-IN" sz="1800" b="1">
                <a:solidFill>
                  <a:schemeClr val="dk1"/>
                </a:solidFill>
                <a:latin typeface="Arial" panose="020B0604020202020204"/>
                <a:ea typeface="Arial" panose="020B0604020202020204"/>
                <a:cs typeface="Arial" panose="020B0604020202020204"/>
                <a:sym typeface="Arial" panose="020B0604020202020204"/>
              </a:rPr>
              <a:t> lowest salary of each department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rgbClr val="006C8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sal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sal </a:t>
            </a:r>
            <a:r>
              <a:rPr lang="en-IN" sz="1800">
                <a:solidFill>
                  <a:srgbClr val="633E31"/>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33E31"/>
                </a:solidFill>
                <a:latin typeface="Arial" panose="020B0604020202020204"/>
                <a:ea typeface="Arial" panose="020B0604020202020204"/>
                <a:cs typeface="Arial" panose="020B0604020202020204"/>
                <a:sym typeface="Arial" panose="020B0604020202020204"/>
              </a:rPr>
              <a:t>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MIN(sal</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657" name="Google Shape;3657;p398"/>
          <p:cNvSpPr/>
          <p:nvPr/>
        </p:nvSpPr>
        <p:spPr>
          <a:xfrm>
            <a:off x="335360" y="5661248"/>
            <a:ext cx="11521280"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6. Serial number jobwise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@CNT := </a:t>
            </a:r>
            <a:r>
              <a:rPr lang="en-IN" sz="1800">
                <a:solidFill>
                  <a:srgbClr val="0077AA"/>
                </a:solidFill>
                <a:latin typeface="Arial" panose="020B0604020202020204"/>
                <a:ea typeface="Arial" panose="020B0604020202020204"/>
                <a:cs typeface="Arial" panose="020B0604020202020204"/>
                <a:sym typeface="Arial" panose="020B0604020202020204"/>
              </a:rPr>
              <a:t>CASE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WHEN</a:t>
            </a:r>
            <a:r>
              <a:rPr lang="en-IN" sz="1800">
                <a:solidFill>
                  <a:schemeClr val="dk1"/>
                </a:solidFill>
                <a:latin typeface="Arial" panose="020B0604020202020204"/>
                <a:ea typeface="Arial" panose="020B0604020202020204"/>
                <a:cs typeface="Arial" panose="020B0604020202020204"/>
                <a:sym typeface="Arial" panose="020B0604020202020204"/>
              </a:rPr>
              <a:t> job = @JB </a:t>
            </a:r>
            <a:r>
              <a:rPr lang="en-IN" sz="1800">
                <a:solidFill>
                  <a:srgbClr val="0077AA"/>
                </a:solidFill>
                <a:latin typeface="Arial" panose="020B0604020202020204"/>
                <a:ea typeface="Arial" panose="020B0604020202020204"/>
                <a:cs typeface="Arial" panose="020B0604020202020204"/>
                <a:sym typeface="Arial" panose="020B0604020202020204"/>
              </a:rPr>
              <a:t>THEN</a:t>
            </a:r>
            <a:r>
              <a:rPr lang="en-IN" sz="1800">
                <a:solidFill>
                  <a:schemeClr val="dk1"/>
                </a:solidFill>
                <a:latin typeface="Arial" panose="020B0604020202020204"/>
                <a:ea typeface="Arial" panose="020B0604020202020204"/>
                <a:cs typeface="Arial" panose="020B0604020202020204"/>
                <a:sym typeface="Arial" panose="020B0604020202020204"/>
              </a:rPr>
              <a:t> @CNT + 1 </a:t>
            </a:r>
            <a:r>
              <a:rPr lang="en-IN" sz="1800">
                <a:solidFill>
                  <a:srgbClr val="0077AA"/>
                </a:solidFill>
                <a:latin typeface="Arial" panose="020B0604020202020204"/>
                <a:ea typeface="Arial" panose="020B0604020202020204"/>
                <a:cs typeface="Arial" panose="020B0604020202020204"/>
                <a:sym typeface="Arial" panose="020B0604020202020204"/>
              </a:rPr>
              <a:t>ELSE</a:t>
            </a:r>
            <a:r>
              <a:rPr lang="en-IN" sz="1800">
                <a:solidFill>
                  <a:schemeClr val="dk1"/>
                </a:solidFill>
                <a:latin typeface="Arial" panose="020B0604020202020204"/>
                <a:ea typeface="Arial" panose="020B0604020202020204"/>
                <a:cs typeface="Arial" panose="020B0604020202020204"/>
                <a:sym typeface="Arial" panose="020B0604020202020204"/>
              </a:rPr>
              <a:t> 1 </a:t>
            </a:r>
            <a:r>
              <a:rPr lang="en-IN" sz="1800">
                <a:solidFill>
                  <a:srgbClr val="0077AA"/>
                </a:solidFill>
                <a:latin typeface="Arial" panose="020B0604020202020204"/>
                <a:ea typeface="Arial" panose="020B0604020202020204"/>
                <a:cs typeface="Arial" panose="020B0604020202020204"/>
                <a:sym typeface="Arial" panose="020B0604020202020204"/>
              </a:rPr>
              <a:t>END</a:t>
            </a:r>
            <a:r>
              <a:rPr lang="en-IN" sz="1800">
                <a:solidFill>
                  <a:schemeClr val="dk1"/>
                </a:solidFill>
                <a:latin typeface="Arial" panose="020B0604020202020204"/>
                <a:ea typeface="Arial" panose="020B0604020202020204"/>
                <a:cs typeface="Arial" panose="020B0604020202020204"/>
                <a:sym typeface="Arial" panose="020B0604020202020204"/>
              </a:rPr>
              <a:t> R1, @JB := JOB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@CNT :=0, @JB :=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E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job;</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658" name="Google Shape;3658;p398"/>
          <p:cNvSpPr/>
          <p:nvPr/>
        </p:nvSpPr>
        <p:spPr>
          <a:xfrm>
            <a:off x="335360" y="4603775"/>
            <a:ext cx="1152128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5. Find top 3 highest paid salary</a:t>
            </a: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sal &gt;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sal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sal ORD</a:t>
            </a:r>
            <a:r>
              <a:rPr lang="en-IN" sz="1800">
                <a:solidFill>
                  <a:srgbClr val="0077AA"/>
                </a:solidFill>
                <a:latin typeface="Arial" panose="020B0604020202020204"/>
                <a:ea typeface="Arial" panose="020B0604020202020204"/>
                <a:cs typeface="Arial" panose="020B0604020202020204"/>
                <a:sym typeface="Arial" panose="020B0604020202020204"/>
              </a:rPr>
              <a:t>E</a:t>
            </a:r>
            <a:r>
              <a:rPr lang="en-IN" sz="1800">
                <a:solidFill>
                  <a:schemeClr val="dk1"/>
                </a:solidFill>
                <a:latin typeface="Arial" panose="020B0604020202020204"/>
                <a:ea typeface="Arial" panose="020B0604020202020204"/>
                <a:cs typeface="Arial" panose="020B0604020202020204"/>
                <a:sym typeface="Arial" panose="020B0604020202020204"/>
              </a:rPr>
              <a:t>R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sal </a:t>
            </a:r>
            <a:r>
              <a:rPr lang="en-IN" sz="1800">
                <a:solidFill>
                  <a:srgbClr val="0077AA"/>
                </a:solidFill>
                <a:latin typeface="Arial" panose="020B0604020202020204"/>
                <a:ea typeface="Arial" panose="020B0604020202020204"/>
                <a:cs typeface="Arial" panose="020B0604020202020204"/>
                <a:sym typeface="Arial" panose="020B0604020202020204"/>
              </a:rPr>
              <a:t>DESC</a:t>
            </a:r>
            <a:r>
              <a:rPr lang="en-IN" sz="1800">
                <a:solidFill>
                  <a:schemeClr val="dk1"/>
                </a:solidFill>
                <a:latin typeface="Arial" panose="020B0604020202020204"/>
                <a:ea typeface="Arial" panose="020B0604020202020204"/>
                <a:cs typeface="Arial" panose="020B0604020202020204"/>
                <a:sym typeface="Arial" panose="020B0604020202020204"/>
              </a:rPr>
              <a:t> limit 3, 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sal </a:t>
            </a:r>
            <a:r>
              <a:rPr lang="en-IN" sz="1800">
                <a:solidFill>
                  <a:srgbClr val="0077AA"/>
                </a:solidFill>
                <a:latin typeface="Arial" panose="020B0604020202020204"/>
                <a:ea typeface="Arial" panose="020B0604020202020204"/>
                <a:cs typeface="Arial" panose="020B0604020202020204"/>
                <a:sym typeface="Arial" panose="020B0604020202020204"/>
              </a:rPr>
              <a:t>DESC</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Sp="0">
  <p:cSld>
    <p:spTree>
      <p:nvGrpSpPr>
        <p:cNvPr id="3662" name="Shape 3662"/>
        <p:cNvGrpSpPr/>
        <p:nvPr/>
      </p:nvGrpSpPr>
      <p:grpSpPr>
        <a:xfrm>
          <a:off x="0" y="0"/>
          <a:ext cx="0" cy="0"/>
          <a:chOff x="0" y="0"/>
          <a:chExt cx="0" cy="0"/>
        </a:xfrm>
      </p:grpSpPr>
      <p:sp>
        <p:nvSpPr>
          <p:cNvPr id="3663" name="Google Shape;3663;p39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IMP SQL statements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64" name="Google Shape;3664;p399"/>
          <p:cNvSpPr/>
          <p:nvPr/>
        </p:nvSpPr>
        <p:spPr>
          <a:xfrm>
            <a:off x="335360" y="685801"/>
            <a:ext cx="11449272"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6. Find only the duplicate records</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d1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c1 </a:t>
            </a:r>
            <a:r>
              <a:rPr lang="en-IN" sz="1800">
                <a:solidFill>
                  <a:srgbClr val="633E31"/>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33E31"/>
                </a:solidFill>
                <a:latin typeface="Arial" panose="020B0604020202020204"/>
                <a:ea typeface="Arial" panose="020B0604020202020204"/>
                <a:cs typeface="Arial" panose="020B0604020202020204"/>
                <a:sym typeface="Arial" panose="020B0604020202020204"/>
              </a:rPr>
              <a:t>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d1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 dname, loc, walletid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@cnt1 := @cnt1+1 R1, duplicate.</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duplicate,(</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@cnt1:=0</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t2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t2.R1  </a:t>
            </a:r>
            <a:r>
              <a:rPr lang="en-IN" sz="1800">
                <a:solidFill>
                  <a:srgbClr val="633E31"/>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33E31"/>
                </a:solidFill>
                <a:latin typeface="Arial" panose="020B0604020202020204"/>
                <a:ea typeface="Arial" panose="020B0604020202020204"/>
                <a:cs typeface="Arial" panose="020B0604020202020204"/>
                <a:sym typeface="Arial" panose="020B0604020202020204"/>
              </a:rPr>
              <a:t>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@cnt := @cnt+1</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R1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duplicate,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@cnt:=0</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t4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 dname, loc, walletid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665" name="Google Shape;3665;p399"/>
          <p:cNvSpPr/>
          <p:nvPr/>
        </p:nvSpPr>
        <p:spPr>
          <a:xfrm>
            <a:off x="335360" y="4772806"/>
            <a:ext cx="11449272"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Calibri" panose="020F0502020204030204"/>
                <a:ea typeface="Calibri" panose="020F0502020204030204"/>
                <a:cs typeface="Calibri" panose="020F0502020204030204"/>
                <a:sym typeface="Calibri" panose="020F0502020204030204"/>
              </a:rPr>
              <a:t>8. </a:t>
            </a:r>
            <a:r>
              <a:rPr lang="en-IN" sz="2000" b="1">
                <a:solidFill>
                  <a:schemeClr val="dk1"/>
                </a:solidFill>
                <a:latin typeface="Arial" panose="020B0604020202020204"/>
                <a:ea typeface="Arial" panose="020B0604020202020204"/>
                <a:cs typeface="Arial" panose="020B0604020202020204"/>
                <a:sym typeface="Arial" panose="020B0604020202020204"/>
              </a:rPr>
              <a:t>Display employee name with highest salary in each job.</a:t>
            </a:r>
            <a:endParaRPr lang="en-IN"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ename, job, sal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(job, sal) </a:t>
            </a:r>
            <a:r>
              <a:rPr lang="en-IN" sz="1800">
                <a:solidFill>
                  <a:srgbClr val="633E31"/>
                </a:solidFill>
                <a:latin typeface="Arial" panose="020B0604020202020204"/>
                <a:ea typeface="Arial" panose="020B0604020202020204"/>
                <a:cs typeface="Arial" panose="020B0604020202020204"/>
                <a:sym typeface="Arial" panose="020B0604020202020204"/>
              </a:rPr>
              <a:t>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job, MAX(sal)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job)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job;</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666" name="Google Shape;3666;p399"/>
          <p:cNvSpPr txBox="1"/>
          <p:nvPr/>
        </p:nvSpPr>
        <p:spPr>
          <a:xfrm>
            <a:off x="335360" y="2893628"/>
            <a:ext cx="11449272" cy="1631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7. Delete only the duplicate records</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DELETE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duplicate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633E31"/>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33E31"/>
                </a:solidFill>
                <a:latin typeface="Arial" panose="020B0604020202020204"/>
                <a:ea typeface="Arial" panose="020B0604020202020204"/>
                <a:cs typeface="Arial" panose="020B0604020202020204"/>
                <a:sym typeface="Arial" panose="020B0604020202020204"/>
              </a:rPr>
              <a:t>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FROM</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MIN</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duplicate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 dname, loc, walletid) d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DELETE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duplicate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633E31"/>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33E31"/>
                </a:solidFill>
                <a:latin typeface="Arial" panose="020B0604020202020204"/>
                <a:ea typeface="Arial" panose="020B0604020202020204"/>
                <a:cs typeface="Arial" panose="020B0604020202020204"/>
                <a:sym typeface="Arial" panose="020B0604020202020204"/>
              </a:rPr>
              <a:t>IN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duplicate </a:t>
            </a:r>
            <a:r>
              <a:rPr lang="en-IN" sz="1800">
                <a:solidFill>
                  <a:srgbClr val="0077AA"/>
                </a:solidFill>
                <a:latin typeface="Arial" panose="020B0604020202020204"/>
                <a:ea typeface="Arial" panose="020B0604020202020204"/>
                <a:cs typeface="Arial" panose="020B0604020202020204"/>
                <a:sym typeface="Arial" panose="020B0604020202020204"/>
              </a:rPr>
              <a:t>GROUP</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deptno, dname, loc, walletid</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t1 </a:t>
            </a:r>
            <a:r>
              <a:rPr lang="en-IN" sz="1800">
                <a:solidFill>
                  <a:srgbClr val="7F7F7F"/>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3667" name="Google Shape;3667;p399"/>
          <p:cNvSpPr/>
          <p:nvPr/>
        </p:nvSpPr>
        <p:spPr>
          <a:xfrm>
            <a:off x="335360" y="5696029"/>
            <a:ext cx="11449272"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Arial" panose="020B0604020202020204"/>
                <a:ea typeface="Arial" panose="020B0604020202020204"/>
                <a:cs typeface="Arial" panose="020B0604020202020204"/>
                <a:sym typeface="Arial" panose="020B0604020202020204"/>
              </a:rPr>
              <a:t>9. Display employee having the same salary</a:t>
            </a:r>
            <a:endParaRPr lang="en-IN" sz="20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distinct e1.*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emp e1 , emp e2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e1.sal = e2.sal </a:t>
            </a:r>
            <a:r>
              <a:rPr lang="en-IN" sz="1800">
                <a:solidFill>
                  <a:srgbClr val="633E31"/>
                </a:solidFill>
                <a:latin typeface="Arial" panose="020B0604020202020204"/>
                <a:ea typeface="Arial" panose="020B0604020202020204"/>
                <a:cs typeface="Arial" panose="020B0604020202020204"/>
                <a:sym typeface="Arial" panose="020B0604020202020204"/>
              </a:rPr>
              <a:t>AND</a:t>
            </a:r>
            <a:r>
              <a:rPr lang="en-IN" sz="1800">
                <a:solidFill>
                  <a:schemeClr val="dk1"/>
                </a:solidFill>
                <a:latin typeface="Arial" panose="020B0604020202020204"/>
                <a:ea typeface="Arial" panose="020B0604020202020204"/>
                <a:cs typeface="Arial" panose="020B0604020202020204"/>
                <a:sym typeface="Arial" panose="020B0604020202020204"/>
              </a:rPr>
              <a:t> e1.empno != e2.empno </a:t>
            </a:r>
            <a:r>
              <a:rPr lang="en-IN" sz="1800">
                <a:solidFill>
                  <a:srgbClr val="0077AA"/>
                </a:solidFill>
                <a:latin typeface="Arial" panose="020B0604020202020204"/>
                <a:ea typeface="Arial" panose="020B0604020202020204"/>
                <a:cs typeface="Arial" panose="020B0604020202020204"/>
                <a:sym typeface="Arial" panose="020B0604020202020204"/>
              </a:rPr>
              <a:t>ORDER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BY</a:t>
            </a:r>
            <a:r>
              <a:rPr lang="en-IN" sz="1800">
                <a:solidFill>
                  <a:schemeClr val="dk1"/>
                </a:solidFill>
                <a:latin typeface="Arial" panose="020B0604020202020204"/>
                <a:ea typeface="Arial" panose="020B0604020202020204"/>
                <a:cs typeface="Arial" panose="020B0604020202020204"/>
                <a:sym typeface="Arial" panose="020B0604020202020204"/>
              </a:rPr>
              <a:t> e1.sal;</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showMasterSp="0">
  <p:cSld>
    <p:spTree>
      <p:nvGrpSpPr>
        <p:cNvPr id="3671" name="Shape 3671"/>
        <p:cNvGrpSpPr/>
        <p:nvPr/>
      </p:nvGrpSpPr>
      <p:grpSpPr>
        <a:xfrm>
          <a:off x="0" y="0"/>
          <a:ext cx="0" cy="0"/>
          <a:chOff x="0" y="0"/>
          <a:chExt cx="0" cy="0"/>
        </a:xfrm>
      </p:grpSpPr>
      <p:sp>
        <p:nvSpPr>
          <p:cNvPr id="3672" name="Google Shape;3672;p400"/>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Interview questions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73" name="Google Shape;3673;p400"/>
          <p:cNvSpPr/>
          <p:nvPr/>
        </p:nvSpPr>
        <p:spPr>
          <a:xfrm>
            <a:off x="407368" y="4797152"/>
            <a:ext cx="110892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select count(*), e.* from e group by empno, ename, job, mgr, hiredate, sal, comm, deptno, bonusid, `user name`, pwd;</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3674" name="Google Shape;3674;p400"/>
          <p:cNvSpPr/>
          <p:nvPr/>
        </p:nvSpPr>
        <p:spPr>
          <a:xfrm>
            <a:off x="407368" y="914400"/>
            <a:ext cx="11377264" cy="369331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444444"/>
              </a:buClr>
              <a:buSzPts val="1800"/>
              <a:buFont typeface="Arial" panose="020B0604020202020204"/>
              <a:buChar char="•"/>
            </a:pPr>
            <a:r>
              <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rPr>
              <a:t>What is the difference between CHAR and VARCHAR?</a:t>
            </a:r>
            <a:endPar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444444"/>
              </a:buClr>
              <a:buSzPts val="1800"/>
              <a:buFont typeface="Arial" panose="020B0604020202020204"/>
              <a:buChar char="•"/>
            </a:pPr>
            <a:r>
              <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rPr>
              <a:t>What is the difference between DELETE, DROP, AND TRUNCATE.</a:t>
            </a:r>
            <a:endPar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444444"/>
              </a:buClr>
              <a:buSzPts val="1800"/>
              <a:buFont typeface="Arial" panose="020B0604020202020204"/>
              <a:buChar char="•"/>
            </a:pPr>
            <a:r>
              <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rPr>
              <a:t>What is the difference between DELETE TABLE and TRUNCATE TABLE commands in MySQL?</a:t>
            </a:r>
            <a:endPar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444444"/>
              </a:buClr>
              <a:buSzPts val="1800"/>
              <a:buFont typeface="Arial" panose="020B0604020202020204"/>
              <a:buChar char="•"/>
            </a:pPr>
            <a:r>
              <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rPr>
              <a:t>What is the difference between Inner Join and Natural Join.</a:t>
            </a:r>
            <a:endPar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444444"/>
              </a:buClr>
              <a:buSzPts val="1800"/>
              <a:buFont typeface="Arial" panose="020B0604020202020204"/>
              <a:buChar char="•"/>
            </a:pPr>
            <a:r>
              <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rPr>
              <a:t>What are types of joins in MySQL?</a:t>
            </a:r>
            <a:endPar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444444"/>
              </a:buClr>
              <a:buSzPts val="1800"/>
              <a:buFont typeface="Arial" panose="020B0604020202020204"/>
              <a:buChar char="•"/>
            </a:pPr>
            <a:r>
              <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rPr>
              <a:t>What is the difference between primary key and unique key?</a:t>
            </a:r>
            <a:endPar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444444"/>
              </a:buClr>
              <a:buSzPts val="1800"/>
              <a:buFont typeface="Arial" panose="020B0604020202020204"/>
              <a:buChar char="•"/>
            </a:pPr>
            <a:r>
              <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rPr>
              <a:t>What do you mean my Joins and explain different types of MySQL Joins?</a:t>
            </a:r>
            <a:endParaRPr lang="en-IN" sz="1800">
              <a:solidFill>
                <a:srgbClr val="444444"/>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3675" name="Google Shape;3675;p400"/>
          <p:cNvSpPr txBox="1"/>
          <p:nvPr/>
        </p:nvSpPr>
        <p:spPr>
          <a:xfrm>
            <a:off x="263352" y="5357427"/>
            <a:ext cx="1137726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select * from plumber, service, plumber_service_map where pid = plumberId and serviceID = sid and pid in (select plumberid from plumber_service_map where serviceid in (1, 2, 7) group by plumberid having count(*) =(select max(R1) from (select plumberid, count(plumberid) R1 from plumber_service_map where serviceid in (1, 2, 7) group by plumberid) t1)) order by plumberid, serviceid;</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showMasterSp="0">
  <p:cSld>
    <p:spTree>
      <p:nvGrpSpPr>
        <p:cNvPr id="126" name="Shape 126"/>
        <p:cNvGrpSpPr/>
        <p:nvPr/>
      </p:nvGrpSpPr>
      <p:grpSpPr>
        <a:xfrm>
          <a:off x="0" y="0"/>
          <a:ext cx="0" cy="0"/>
          <a:chOff x="0" y="0"/>
          <a:chExt cx="0" cy="0"/>
        </a:xfrm>
      </p:grpSpPr>
      <p:sp>
        <p:nvSpPr>
          <p:cNvPr id="127" name="Google Shape;127;p4"/>
          <p:cNvSpPr txBox="1"/>
          <p:nvPr/>
        </p:nvSpPr>
        <p:spPr>
          <a:xfrm>
            <a:off x="1828800" y="228600"/>
            <a:ext cx="8610600" cy="685800"/>
          </a:xfrm>
          <a:prstGeom prst="rect">
            <a:avLst/>
          </a:prstGeom>
          <a:solidFill>
            <a:srgbClr val="FF0000"/>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3600" b="1">
                <a:solidFill>
                  <a:schemeClr val="lt1"/>
                </a:solidFill>
                <a:latin typeface="Arial" panose="020B0604020202020204"/>
                <a:ea typeface="Arial" panose="020B0604020202020204"/>
                <a:cs typeface="Arial" panose="020B0604020202020204"/>
                <a:sym typeface="Arial" panose="020B0604020202020204"/>
              </a:rPr>
              <a:t>Class Room</a:t>
            </a:r>
            <a:endParaRPr sz="3600" b="1" i="1">
              <a:solidFill>
                <a:schemeClr val="lt1"/>
              </a:solidFill>
              <a:latin typeface="Arial" panose="020B0604020202020204"/>
              <a:ea typeface="Arial" panose="020B0604020202020204"/>
              <a:cs typeface="Arial" panose="020B0604020202020204"/>
              <a:sym typeface="Arial" panose="020B0604020202020204"/>
            </a:endParaRPr>
          </a:p>
        </p:txBody>
      </p:sp>
      <p:sp>
        <p:nvSpPr>
          <p:cNvPr id="128" name="Google Shape;128;p4"/>
          <p:cNvSpPr txBox="1"/>
          <p:nvPr/>
        </p:nvSpPr>
        <p:spPr>
          <a:xfrm>
            <a:off x="1828800" y="1981200"/>
            <a:ext cx="86106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6600" b="1">
                <a:solidFill>
                  <a:schemeClr val="dk1"/>
                </a:solidFill>
                <a:latin typeface="Arial" panose="020B0604020202020204"/>
                <a:ea typeface="Arial" panose="020B0604020202020204"/>
                <a:cs typeface="Arial" panose="020B0604020202020204"/>
                <a:sym typeface="Arial" panose="020B0604020202020204"/>
              </a:rPr>
              <a:t>Session 1</a:t>
            </a:r>
            <a:endParaRPr sz="6600" b="1" i="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476" name="Shape 476"/>
        <p:cNvGrpSpPr/>
        <p:nvPr/>
      </p:nvGrpSpPr>
      <p:grpSpPr>
        <a:xfrm>
          <a:off x="0" y="0"/>
          <a:ext cx="0" cy="0"/>
          <a:chOff x="0" y="0"/>
          <a:chExt cx="0" cy="0"/>
        </a:xfrm>
      </p:grpSpPr>
      <p:sp>
        <p:nvSpPr>
          <p:cNvPr id="477" name="Google Shape;477;p40"/>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478" name="Google Shape;478;p40"/>
          <p:cNvSpPr/>
          <p:nvPr/>
        </p:nvSpPr>
        <p:spPr>
          <a:xfrm>
            <a:off x="407368" y="990600"/>
            <a:ext cx="11377264"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Prime attribute</a:t>
            </a:r>
            <a:r>
              <a:rPr lang="en-IN" sz="2400" b="1">
                <a:solidFill>
                  <a:srgbClr val="518592"/>
                </a:solidFill>
                <a:latin typeface="Palatino Linotype" panose="02040502050505030304"/>
                <a:ea typeface="Palatino Linotype" panose="02040502050505030304"/>
                <a:cs typeface="Palatino Linotype" panose="02040502050505030304"/>
                <a:sym typeface="Palatino Linotype" panose="02040502050505030304"/>
              </a:rPr>
              <a:t> </a:t>
            </a:r>
            <a:r>
              <a:rPr lang="en-IN" sz="2400">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a:t>
            </a:r>
            <a:r>
              <a:rPr lang="en-IN" sz="2400" i="1">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Entity</a:t>
            </a:r>
            <a:r>
              <a:rPr lang="en-IN" sz="2400">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 </a:t>
            </a:r>
            <a:r>
              <a:rPr lang="en-IN" sz="2400" i="1">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integrity</a:t>
            </a:r>
            <a:r>
              <a:rPr lang="en-IN" sz="2400">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	</a:t>
            </a:r>
            <a:endParaRPr sz="2400">
              <a:solidFill>
                <a:srgbClr val="473935"/>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An attribute, which is a </a:t>
            </a:r>
            <a:r>
              <a:rPr lang="en-IN" sz="20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part of the prime-key</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0" i="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candidate key</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known as a prime attribute.</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2400" b="1">
                <a:solidFill>
                  <a:srgbClr val="473935"/>
                </a:solidFill>
                <a:latin typeface="Palatino Linotype" panose="02040502050505030304"/>
                <a:ea typeface="Palatino Linotype" panose="02040502050505030304"/>
                <a:cs typeface="Palatino Linotype" panose="02040502050505030304"/>
                <a:sym typeface="Palatino Linotype" panose="02040502050505030304"/>
              </a:rPr>
              <a:t>Non-prime attribute </a:t>
            </a:r>
            <a:endParaRPr lang="en-IN" sz="2400" b="1">
              <a:solidFill>
                <a:srgbClr val="473935"/>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An attribute, which is </a:t>
            </a:r>
            <a:r>
              <a:rPr lang="en-IN" sz="20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not a part of the prime-key</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0" i="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candidate key</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said to be a non-prime attribute.</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479" name="Google Shape;479;p40"/>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attributes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showMasterSp="0">
  <p:cSld>
    <p:spTree>
      <p:nvGrpSpPr>
        <p:cNvPr id="3679" name="Shape 3679"/>
        <p:cNvGrpSpPr/>
        <p:nvPr/>
      </p:nvGrpSpPr>
      <p:grpSpPr>
        <a:xfrm>
          <a:off x="0" y="0"/>
          <a:ext cx="0" cy="0"/>
          <a:chOff x="0" y="0"/>
          <a:chExt cx="0" cy="0"/>
        </a:xfrm>
      </p:grpSpPr>
      <p:sp>
        <p:nvSpPr>
          <p:cNvPr id="3680" name="Google Shape;3680;p40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IMP SQL statements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81" name="Google Shape;3681;p401"/>
          <p:cNvSpPr/>
          <p:nvPr/>
        </p:nvSpPr>
        <p:spPr>
          <a:xfrm>
            <a:off x="1556658" y="688280"/>
            <a:ext cx="126274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5F9378"/>
                </a:solidFill>
                <a:latin typeface="Calibri" panose="020F0502020204030204"/>
                <a:ea typeface="Calibri" panose="020F0502020204030204"/>
                <a:cs typeface="Calibri" panose="020F0502020204030204"/>
                <a:sym typeface="Calibri" panose="020F0502020204030204"/>
              </a:rPr>
              <a:t>TABLET Table</a:t>
            </a:r>
            <a:endParaRPr lang="en-IN" sz="2000">
              <a:solidFill>
                <a:srgbClr val="5F9378"/>
              </a:solidFill>
              <a:latin typeface="Calibri" panose="020F0502020204030204"/>
              <a:ea typeface="Calibri" panose="020F0502020204030204"/>
              <a:cs typeface="Calibri" panose="020F0502020204030204"/>
              <a:sym typeface="Calibri" panose="020F0502020204030204"/>
            </a:endParaRPr>
          </a:p>
        </p:txBody>
      </p:sp>
      <p:graphicFrame>
        <p:nvGraphicFramePr>
          <p:cNvPr id="3682" name="Google Shape;3682;p401"/>
          <p:cNvGraphicFramePr/>
          <p:nvPr/>
        </p:nvGraphicFramePr>
        <p:xfrm>
          <a:off x="2819400" y="726440"/>
          <a:ext cx="7696200" cy="3000000"/>
        </p:xfrm>
        <a:graphic>
          <a:graphicData uri="http://schemas.openxmlformats.org/drawingml/2006/table">
            <a:tbl>
              <a:tblPr firstRow="1" bandRow="1">
                <a:noFill/>
                <a:tableStyleId>{404F1EFD-9518-45CF-B894-3DED5CCA6987}</a:tableStyleId>
              </a:tblPr>
              <a:tblGrid>
                <a:gridCol w="572025"/>
                <a:gridCol w="1637775"/>
                <a:gridCol w="3886200"/>
                <a:gridCol w="1600200"/>
              </a:tblGrid>
              <a:tr h="370850">
                <a:tc>
                  <a:txBody>
                    <a:bodyPr/>
                    <a:lstStyle/>
                    <a:p>
                      <a:pPr marL="0" marR="0" lvl="0" indent="0" algn="l" rtl="0">
                        <a:spcBef>
                          <a:spcPts val="0"/>
                        </a:spcBef>
                        <a:spcAft>
                          <a:spcPts val="0"/>
                        </a:spcAft>
                        <a:buNone/>
                      </a:pPr>
                      <a:r>
                        <a:rPr lang="en-IN" sz="1600">
                          <a:solidFill>
                            <a:srgbClr val="0089A4"/>
                          </a:solidFill>
                        </a:rPr>
                        <a:t>Id</a:t>
                      </a:r>
                      <a:endParaRPr lang="en-IN" sz="1600">
                        <a:solidFill>
                          <a:srgbClr val="0089A4"/>
                        </a:solidFill>
                      </a:endParaRPr>
                    </a:p>
                  </a:txBody>
                  <a:tcPr marL="91450" marR="91450" marT="45725" marB="45725"/>
                </a:tc>
                <a:tc>
                  <a:txBody>
                    <a:bodyPr/>
                    <a:lstStyle/>
                    <a:p>
                      <a:pPr marL="0" marR="0" lvl="0" indent="0" algn="l" rtl="0">
                        <a:spcBef>
                          <a:spcPts val="0"/>
                        </a:spcBef>
                        <a:spcAft>
                          <a:spcPts val="0"/>
                        </a:spcAft>
                        <a:buNone/>
                      </a:pPr>
                      <a:r>
                        <a:rPr lang="en-IN" sz="1600">
                          <a:solidFill>
                            <a:srgbClr val="0089A4"/>
                          </a:solidFill>
                        </a:rPr>
                        <a:t>Name</a:t>
                      </a:r>
                      <a:endParaRPr lang="en-IN" sz="1600">
                        <a:solidFill>
                          <a:srgbClr val="0089A4"/>
                        </a:solidFill>
                      </a:endParaRPr>
                    </a:p>
                  </a:txBody>
                  <a:tcPr marL="91450" marR="91450" marT="45725" marB="45725"/>
                </a:tc>
                <a:tc>
                  <a:txBody>
                    <a:bodyPr/>
                    <a:lstStyle/>
                    <a:p>
                      <a:pPr marL="0" marR="0" lvl="0" indent="0" algn="l" rtl="0">
                        <a:spcBef>
                          <a:spcPts val="0"/>
                        </a:spcBef>
                        <a:spcAft>
                          <a:spcPts val="0"/>
                        </a:spcAft>
                        <a:buNone/>
                      </a:pPr>
                      <a:r>
                        <a:rPr lang="en-IN" sz="1600">
                          <a:solidFill>
                            <a:srgbClr val="0089A4"/>
                          </a:solidFill>
                        </a:rPr>
                        <a:t>Ingredient</a:t>
                      </a:r>
                      <a:endParaRPr lang="en-IN" sz="1600">
                        <a:solidFill>
                          <a:srgbClr val="0089A4"/>
                        </a:solidFill>
                      </a:endParaRPr>
                    </a:p>
                  </a:txBody>
                  <a:tcPr marL="91450" marR="91450" marT="45725" marB="45725"/>
                </a:tc>
                <a:tc>
                  <a:txBody>
                    <a:bodyPr/>
                    <a:lstStyle/>
                    <a:p>
                      <a:pPr marL="0" marR="0" lvl="0" indent="0" algn="l" rtl="0">
                        <a:spcBef>
                          <a:spcPts val="0"/>
                        </a:spcBef>
                        <a:spcAft>
                          <a:spcPts val="0"/>
                        </a:spcAft>
                        <a:buNone/>
                      </a:pPr>
                      <a:r>
                        <a:rPr lang="en-IN" sz="1600">
                          <a:solidFill>
                            <a:srgbClr val="0089A4"/>
                          </a:solidFill>
                        </a:rPr>
                        <a:t>Unit</a:t>
                      </a:r>
                      <a:endParaRPr lang="en-IN" sz="1600">
                        <a:solidFill>
                          <a:srgbClr val="0089A4"/>
                        </a:solidFill>
                      </a:endParaRPr>
                    </a:p>
                  </a:txBody>
                  <a:tcPr marL="91450" marR="91450" marT="45725" marB="45725"/>
                </a:tc>
              </a:tr>
              <a:tr h="370850">
                <a:tc>
                  <a:txBody>
                    <a:bodyPr/>
                    <a:lstStyle/>
                    <a:p>
                      <a:pPr marL="0" marR="0" lvl="0" indent="0" algn="l" rtl="0">
                        <a:spcBef>
                          <a:spcPts val="0"/>
                        </a:spcBef>
                        <a:spcAft>
                          <a:spcPts val="0"/>
                        </a:spcAft>
                        <a:buNone/>
                      </a:pPr>
                      <a:r>
                        <a:rPr lang="en-IN" sz="1600"/>
                        <a:t>1</a:t>
                      </a:r>
                      <a:endParaRPr lang="en-IN" sz="1600"/>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CROCIN</a:t>
                      </a:r>
                      <a:endParaRPr sz="1600"/>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PARACETAMOL </a:t>
                      </a:r>
                      <a:endParaRPr sz="1600"/>
                    </a:p>
                  </a:txBody>
                  <a:tcPr marL="91450" marR="91450" marT="45725" marB="45725"/>
                </a:tc>
                <a:tc>
                  <a:txBody>
                    <a:bodyPr/>
                    <a:lstStyle/>
                    <a:p>
                      <a:pPr marL="0" marR="0" lvl="0" indent="0" algn="l" rtl="0">
                        <a:spcBef>
                          <a:spcPts val="0"/>
                        </a:spcBef>
                        <a:spcAft>
                          <a:spcPts val="0"/>
                        </a:spcAft>
                        <a:buNone/>
                      </a:pPr>
                      <a:r>
                        <a:rPr lang="en-IN" sz="1600"/>
                        <a:t>100mg</a:t>
                      </a:r>
                      <a:endParaRPr lang="en-IN" sz="1600"/>
                    </a:p>
                  </a:txBody>
                  <a:tcPr marL="91450" marR="91450" marT="45725" marB="45725"/>
                </a:tc>
              </a:tr>
              <a:tr h="370850">
                <a:tc>
                  <a:txBody>
                    <a:bodyPr/>
                    <a:lstStyle/>
                    <a:p>
                      <a:pPr marL="0" marR="0" lvl="0" indent="0" algn="l" rtl="0">
                        <a:spcBef>
                          <a:spcPts val="0"/>
                        </a:spcBef>
                        <a:spcAft>
                          <a:spcPts val="0"/>
                        </a:spcAft>
                        <a:buNone/>
                      </a:pPr>
                      <a:r>
                        <a:rPr lang="en-IN" sz="1600"/>
                        <a:t>2</a:t>
                      </a:r>
                      <a:endParaRPr lang="en-IN" sz="1600"/>
                    </a:p>
                  </a:txBody>
                  <a:tcPr marL="91450" marR="91450" marT="45725" marB="45725"/>
                </a:tc>
                <a:tc>
                  <a:txBody>
                    <a:bodyPr/>
                    <a:lstStyle/>
                    <a:p>
                      <a:pPr marL="0" marR="0" lvl="0" indent="0" algn="l" rtl="0">
                        <a:spcBef>
                          <a:spcPts val="0"/>
                        </a:spcBef>
                        <a:spcAft>
                          <a:spcPts val="0"/>
                        </a:spcAft>
                        <a:buNone/>
                      </a:pPr>
                      <a:r>
                        <a:rPr lang="en-IN" sz="1600"/>
                        <a:t>COMBIFLAM</a:t>
                      </a:r>
                      <a:endParaRPr lang="en-IN" sz="1600"/>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PARACETAMOL, IBUPROFEN</a:t>
                      </a:r>
                      <a:endParaRPr sz="1600" b="0"/>
                    </a:p>
                  </a:txBody>
                  <a:tcPr marL="91450" marR="91450" marT="45725" marB="45725"/>
                </a:tc>
                <a:tc>
                  <a:txBody>
                    <a:bodyPr/>
                    <a:lstStyle/>
                    <a:p>
                      <a:pPr marL="0" marR="0" lvl="0" indent="0" algn="l" rtl="0">
                        <a:spcBef>
                          <a:spcPts val="0"/>
                        </a:spcBef>
                        <a:spcAft>
                          <a:spcPts val="0"/>
                        </a:spcAft>
                        <a:buNone/>
                      </a:pPr>
                      <a:r>
                        <a:rPr lang="en-IN" sz="1600" b="0"/>
                        <a:t>25mg</a:t>
                      </a:r>
                      <a:endParaRPr lang="en-IN" sz="1600" b="0"/>
                    </a:p>
                  </a:txBody>
                  <a:tcPr marL="91450" marR="91450" marT="45725" marB="45725"/>
                </a:tc>
              </a:tr>
              <a:tr h="370850">
                <a:tc>
                  <a:txBody>
                    <a:bodyPr/>
                    <a:lstStyle/>
                    <a:p>
                      <a:pPr marL="0" marR="0" lvl="0" indent="0" algn="l" rtl="0">
                        <a:spcBef>
                          <a:spcPts val="0"/>
                        </a:spcBef>
                        <a:spcAft>
                          <a:spcPts val="0"/>
                        </a:spcAft>
                        <a:buNone/>
                      </a:pPr>
                      <a:r>
                        <a:rPr lang="en-IN" sz="1600"/>
                        <a:t>3</a:t>
                      </a:r>
                      <a:endParaRPr lang="en-IN" sz="1600"/>
                    </a:p>
                  </a:txBody>
                  <a:tcPr marL="91450" marR="91450" marT="45725" marB="45725"/>
                </a:tc>
                <a:tc>
                  <a:txBody>
                    <a:bodyPr/>
                    <a:lstStyle/>
                    <a:p>
                      <a:pPr marL="0" marR="0" lvl="0" indent="0" algn="l" rtl="0">
                        <a:spcBef>
                          <a:spcPts val="0"/>
                        </a:spcBef>
                        <a:spcAft>
                          <a:spcPts val="0"/>
                        </a:spcAft>
                        <a:buNone/>
                      </a:pPr>
                      <a:r>
                        <a:rPr lang="en-IN" sz="1600"/>
                        <a:t>DIVON PLUS</a:t>
                      </a:r>
                      <a:endParaRPr lang="en-IN" sz="1600"/>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PARACETAMOL, DICLOFENAC</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30mg</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r>
            </a:tbl>
          </a:graphicData>
        </a:graphic>
      </p:graphicFrame>
      <p:sp>
        <p:nvSpPr>
          <p:cNvPr id="3683" name="Google Shape;3683;p401"/>
          <p:cNvSpPr/>
          <p:nvPr/>
        </p:nvSpPr>
        <p:spPr>
          <a:xfrm>
            <a:off x="1524001" y="2662796"/>
            <a:ext cx="111034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5F9378"/>
                </a:solidFill>
                <a:latin typeface="Calibri" panose="020F0502020204030204"/>
                <a:ea typeface="Calibri" panose="020F0502020204030204"/>
                <a:cs typeface="Calibri" panose="020F0502020204030204"/>
                <a:sym typeface="Calibri" panose="020F0502020204030204"/>
              </a:rPr>
              <a:t>SYRUP Table</a:t>
            </a:r>
            <a:endParaRPr lang="en-IN" sz="2000">
              <a:solidFill>
                <a:srgbClr val="5F9378"/>
              </a:solidFill>
              <a:latin typeface="Calibri" panose="020F0502020204030204"/>
              <a:ea typeface="Calibri" panose="020F0502020204030204"/>
              <a:cs typeface="Calibri" panose="020F0502020204030204"/>
              <a:sym typeface="Calibri" panose="020F0502020204030204"/>
            </a:endParaRPr>
          </a:p>
        </p:txBody>
      </p:sp>
      <p:graphicFrame>
        <p:nvGraphicFramePr>
          <p:cNvPr id="3684" name="Google Shape;3684;p401"/>
          <p:cNvGraphicFramePr/>
          <p:nvPr/>
        </p:nvGraphicFramePr>
        <p:xfrm>
          <a:off x="2819402" y="2547256"/>
          <a:ext cx="7699800" cy="3000000"/>
        </p:xfrm>
        <a:graphic>
          <a:graphicData uri="http://schemas.openxmlformats.org/drawingml/2006/table">
            <a:tbl>
              <a:tblPr firstRow="1" bandRow="1">
                <a:noFill/>
                <a:tableStyleId>{404F1EFD-9518-45CF-B894-3DED5CCA6987}</a:tableStyleId>
              </a:tblPr>
              <a:tblGrid>
                <a:gridCol w="571750"/>
                <a:gridCol w="1638050"/>
                <a:gridCol w="3888000"/>
                <a:gridCol w="1602000"/>
              </a:tblGrid>
              <a:tr h="370850">
                <a:tc>
                  <a:txBody>
                    <a:bodyPr/>
                    <a:lstStyle/>
                    <a:p>
                      <a:pPr marL="0" marR="0" lvl="0" indent="0" algn="l" rtl="0">
                        <a:spcBef>
                          <a:spcPts val="0"/>
                        </a:spcBef>
                        <a:spcAft>
                          <a:spcPts val="0"/>
                        </a:spcAft>
                        <a:buNone/>
                      </a:pPr>
                      <a:r>
                        <a:rPr lang="en-IN" sz="1600">
                          <a:solidFill>
                            <a:srgbClr val="0089A4"/>
                          </a:solidFill>
                        </a:rPr>
                        <a:t>Id</a:t>
                      </a:r>
                      <a:endParaRPr lang="en-IN" sz="1600">
                        <a:solidFill>
                          <a:srgbClr val="0089A4"/>
                        </a:solidFill>
                      </a:endParaRPr>
                    </a:p>
                  </a:txBody>
                  <a:tcPr marL="91450" marR="91450" marT="45725" marB="45725"/>
                </a:tc>
                <a:tc>
                  <a:txBody>
                    <a:bodyPr/>
                    <a:lstStyle/>
                    <a:p>
                      <a:pPr marL="0" marR="0" lvl="0" indent="0" algn="l" rtl="0">
                        <a:spcBef>
                          <a:spcPts val="0"/>
                        </a:spcBef>
                        <a:spcAft>
                          <a:spcPts val="0"/>
                        </a:spcAft>
                        <a:buNone/>
                      </a:pPr>
                      <a:r>
                        <a:rPr lang="en-IN" sz="1600">
                          <a:solidFill>
                            <a:srgbClr val="0089A4"/>
                          </a:solidFill>
                        </a:rPr>
                        <a:t>Name</a:t>
                      </a:r>
                      <a:endParaRPr lang="en-IN" sz="1600">
                        <a:solidFill>
                          <a:srgbClr val="0089A4"/>
                        </a:solidFill>
                      </a:endParaRPr>
                    </a:p>
                  </a:txBody>
                  <a:tcPr marL="91450" marR="91450" marT="45725" marB="45725"/>
                </a:tc>
                <a:tc>
                  <a:txBody>
                    <a:bodyPr/>
                    <a:lstStyle/>
                    <a:p>
                      <a:pPr marL="0" marR="0" lvl="0" indent="0" algn="l" rtl="0">
                        <a:spcBef>
                          <a:spcPts val="0"/>
                        </a:spcBef>
                        <a:spcAft>
                          <a:spcPts val="0"/>
                        </a:spcAft>
                        <a:buNone/>
                      </a:pPr>
                      <a:r>
                        <a:rPr lang="en-IN" sz="1600">
                          <a:solidFill>
                            <a:srgbClr val="0089A4"/>
                          </a:solidFill>
                        </a:rPr>
                        <a:t>Ingredient</a:t>
                      </a:r>
                      <a:endParaRPr lang="en-IN" sz="1600">
                        <a:solidFill>
                          <a:srgbClr val="0089A4"/>
                        </a:solidFill>
                      </a:endParaRPr>
                    </a:p>
                  </a:txBody>
                  <a:tcPr marL="91450" marR="91450" marT="45725" marB="45725"/>
                </a:tc>
                <a:tc>
                  <a:txBody>
                    <a:bodyPr/>
                    <a:lstStyle/>
                    <a:p>
                      <a:pPr marL="0" marR="0" lvl="0" indent="0" algn="l" rtl="0">
                        <a:spcBef>
                          <a:spcPts val="0"/>
                        </a:spcBef>
                        <a:spcAft>
                          <a:spcPts val="0"/>
                        </a:spcAft>
                        <a:buNone/>
                      </a:pPr>
                      <a:r>
                        <a:rPr lang="en-IN" sz="1600">
                          <a:solidFill>
                            <a:srgbClr val="0089A4"/>
                          </a:solidFill>
                        </a:rPr>
                        <a:t>Unit</a:t>
                      </a:r>
                      <a:endParaRPr lang="en-IN" sz="1600">
                        <a:solidFill>
                          <a:srgbClr val="0089A4"/>
                        </a:solidFill>
                      </a:endParaRPr>
                    </a:p>
                  </a:txBody>
                  <a:tcPr marL="91450" marR="91450" marT="45725" marB="45725"/>
                </a:tc>
              </a:tr>
              <a:tr h="370850">
                <a:tc>
                  <a:txBody>
                    <a:bodyPr/>
                    <a:lstStyle/>
                    <a:p>
                      <a:pPr marL="0" marR="0" lvl="0" indent="0" algn="l" rtl="0">
                        <a:spcBef>
                          <a:spcPts val="0"/>
                        </a:spcBef>
                        <a:spcAft>
                          <a:spcPts val="0"/>
                        </a:spcAft>
                        <a:buNone/>
                      </a:pPr>
                      <a:r>
                        <a:rPr lang="en-IN" sz="1600"/>
                        <a:t>11</a:t>
                      </a:r>
                      <a:endParaRPr lang="en-IN" sz="1600"/>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BENADRYL</a:t>
                      </a:r>
                      <a:endParaRPr sz="1600"/>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DIPHENHYDRAMINE</a:t>
                      </a:r>
                      <a:endParaRPr sz="1600"/>
                    </a:p>
                  </a:txBody>
                  <a:tcPr marL="91450" marR="91450" marT="45725" marB="45725"/>
                </a:tc>
                <a:tc>
                  <a:txBody>
                    <a:bodyPr/>
                    <a:lstStyle/>
                    <a:p>
                      <a:pPr marL="0" marR="0" lvl="0" indent="0" algn="l" rtl="0">
                        <a:spcBef>
                          <a:spcPts val="0"/>
                        </a:spcBef>
                        <a:spcAft>
                          <a:spcPts val="0"/>
                        </a:spcAft>
                        <a:buNone/>
                      </a:pPr>
                      <a:r>
                        <a:rPr lang="en-IN" sz="1600"/>
                        <a:t>.7mg</a:t>
                      </a:r>
                      <a:endParaRPr lang="en-IN" sz="1600"/>
                    </a:p>
                  </a:txBody>
                  <a:tcPr marL="91450" marR="91450" marT="45725" marB="45725"/>
                </a:tc>
              </a:tr>
              <a:tr h="370850">
                <a:tc>
                  <a:txBody>
                    <a:bodyPr/>
                    <a:lstStyle/>
                    <a:p>
                      <a:pPr marL="0" marR="0" lvl="0" indent="0" algn="l" rtl="0">
                        <a:spcBef>
                          <a:spcPts val="0"/>
                        </a:spcBef>
                        <a:spcAft>
                          <a:spcPts val="0"/>
                        </a:spcAft>
                        <a:buNone/>
                      </a:pPr>
                      <a:r>
                        <a:rPr lang="en-IN" sz="1600"/>
                        <a:t>12</a:t>
                      </a:r>
                      <a:endParaRPr lang="en-IN" sz="1600"/>
                    </a:p>
                  </a:txBody>
                  <a:tcPr marL="91450" marR="91450" marT="45725" marB="45725"/>
                </a:tc>
                <a:tc>
                  <a:txBody>
                    <a:bodyPr/>
                    <a:lstStyle/>
                    <a:p>
                      <a:pPr marL="0" marR="0" lvl="0" indent="0" algn="l" rtl="0">
                        <a:spcBef>
                          <a:spcPts val="0"/>
                        </a:spcBef>
                        <a:spcAft>
                          <a:spcPts val="0"/>
                        </a:spcAft>
                        <a:buNone/>
                      </a:pPr>
                      <a:r>
                        <a:rPr lang="en-IN" sz="1600"/>
                        <a:t>COMBIFLAM</a:t>
                      </a:r>
                      <a:endParaRPr lang="en-IN" sz="16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Gill Sans" panose="020B0502020104020203"/>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PARACETAMOL, IBUPROFEN</a:t>
                      </a:r>
                      <a:endParaRPr sz="1600" b="0"/>
                    </a:p>
                  </a:txBody>
                  <a:tcPr marL="91450" marR="91450" marT="45725" marB="45725"/>
                </a:tc>
                <a:tc>
                  <a:txBody>
                    <a:bodyPr/>
                    <a:lstStyle/>
                    <a:p>
                      <a:pPr marL="0" marR="0" lvl="0" indent="0" algn="l" rtl="0">
                        <a:spcBef>
                          <a:spcPts val="0"/>
                        </a:spcBef>
                        <a:spcAft>
                          <a:spcPts val="0"/>
                        </a:spcAft>
                        <a:buNone/>
                      </a:pPr>
                      <a:r>
                        <a:rPr lang="en-IN" sz="1600" b="0"/>
                        <a:t>0.12mg</a:t>
                      </a:r>
                      <a:endParaRPr lang="en-IN" sz="1600" b="0"/>
                    </a:p>
                  </a:txBody>
                  <a:tcPr marL="91450" marR="91450" marT="45725" marB="45725"/>
                </a:tc>
              </a:tr>
              <a:tr h="370850">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13</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Gill Sans" panose="020B0502020104020203"/>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COREX</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Gill Sans" panose="020B0502020104020203"/>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CHLORPHENAMINE</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2.3mg</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r>
              <a:tr h="370850">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14</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Gill Sans" panose="020B0502020104020203"/>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DICLO</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Gill Sans" panose="020B0502020104020203"/>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DICLOFENAC</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Gill Sans" panose="020B0502020104020203"/>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0.06mg</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r>
            </a:tbl>
          </a:graphicData>
        </a:graphic>
      </p:graphicFrame>
      <p:sp>
        <p:nvSpPr>
          <p:cNvPr id="3685" name="Google Shape;3685;p401"/>
          <p:cNvSpPr/>
          <p:nvPr/>
        </p:nvSpPr>
        <p:spPr>
          <a:xfrm>
            <a:off x="1524000" y="4724400"/>
            <a:ext cx="14478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5F9378"/>
                </a:solidFill>
                <a:latin typeface="Calibri" panose="020F0502020204030204"/>
                <a:ea typeface="Calibri" panose="020F0502020204030204"/>
                <a:cs typeface="Calibri" panose="020F0502020204030204"/>
                <a:sym typeface="Calibri" panose="020F0502020204030204"/>
              </a:rPr>
              <a:t>INJECTION Table</a:t>
            </a:r>
            <a:endParaRPr lang="en-IN" sz="2000">
              <a:solidFill>
                <a:srgbClr val="5F9378"/>
              </a:solidFill>
              <a:latin typeface="Calibri" panose="020F0502020204030204"/>
              <a:ea typeface="Calibri" panose="020F0502020204030204"/>
              <a:cs typeface="Calibri" panose="020F0502020204030204"/>
              <a:sym typeface="Calibri" panose="020F0502020204030204"/>
            </a:endParaRPr>
          </a:p>
        </p:txBody>
      </p:sp>
      <p:graphicFrame>
        <p:nvGraphicFramePr>
          <p:cNvPr id="3686" name="Google Shape;3686;p401"/>
          <p:cNvGraphicFramePr/>
          <p:nvPr/>
        </p:nvGraphicFramePr>
        <p:xfrm>
          <a:off x="2819400" y="4724400"/>
          <a:ext cx="7699800" cy="3000000"/>
        </p:xfrm>
        <a:graphic>
          <a:graphicData uri="http://schemas.openxmlformats.org/drawingml/2006/table">
            <a:tbl>
              <a:tblPr firstRow="1" bandRow="1">
                <a:noFill/>
                <a:tableStyleId>{404F1EFD-9518-45CF-B894-3DED5CCA6987}</a:tableStyleId>
              </a:tblPr>
              <a:tblGrid>
                <a:gridCol w="572050"/>
                <a:gridCol w="1637750"/>
                <a:gridCol w="3888000"/>
                <a:gridCol w="1602000"/>
              </a:tblGrid>
              <a:tr h="370850">
                <a:tc>
                  <a:txBody>
                    <a:bodyPr/>
                    <a:lstStyle/>
                    <a:p>
                      <a:pPr marL="0" marR="0" lvl="0" indent="0" algn="l" rtl="0">
                        <a:spcBef>
                          <a:spcPts val="0"/>
                        </a:spcBef>
                        <a:spcAft>
                          <a:spcPts val="0"/>
                        </a:spcAft>
                        <a:buNone/>
                      </a:pPr>
                      <a:r>
                        <a:rPr lang="en-IN" sz="1600">
                          <a:solidFill>
                            <a:srgbClr val="0089A4"/>
                          </a:solidFill>
                        </a:rPr>
                        <a:t>Id</a:t>
                      </a:r>
                      <a:endParaRPr lang="en-IN" sz="1600">
                        <a:solidFill>
                          <a:srgbClr val="0089A4"/>
                        </a:solidFill>
                      </a:endParaRPr>
                    </a:p>
                  </a:txBody>
                  <a:tcPr marL="91450" marR="91450" marT="45725" marB="45725"/>
                </a:tc>
                <a:tc>
                  <a:txBody>
                    <a:bodyPr/>
                    <a:lstStyle/>
                    <a:p>
                      <a:pPr marL="0" marR="0" lvl="0" indent="0" algn="l" rtl="0">
                        <a:spcBef>
                          <a:spcPts val="0"/>
                        </a:spcBef>
                        <a:spcAft>
                          <a:spcPts val="0"/>
                        </a:spcAft>
                        <a:buNone/>
                      </a:pPr>
                      <a:r>
                        <a:rPr lang="en-IN" sz="1600">
                          <a:solidFill>
                            <a:srgbClr val="0089A4"/>
                          </a:solidFill>
                        </a:rPr>
                        <a:t>Name</a:t>
                      </a:r>
                      <a:endParaRPr lang="en-IN" sz="1600">
                        <a:solidFill>
                          <a:srgbClr val="0089A4"/>
                        </a:solidFill>
                      </a:endParaRPr>
                    </a:p>
                  </a:txBody>
                  <a:tcPr marL="91450" marR="91450" marT="45725" marB="45725"/>
                </a:tc>
                <a:tc>
                  <a:txBody>
                    <a:bodyPr/>
                    <a:lstStyle/>
                    <a:p>
                      <a:pPr marL="0" marR="0" lvl="0" indent="0" algn="l" rtl="0">
                        <a:spcBef>
                          <a:spcPts val="0"/>
                        </a:spcBef>
                        <a:spcAft>
                          <a:spcPts val="0"/>
                        </a:spcAft>
                        <a:buNone/>
                      </a:pPr>
                      <a:r>
                        <a:rPr lang="en-IN" sz="1600">
                          <a:solidFill>
                            <a:srgbClr val="0089A4"/>
                          </a:solidFill>
                        </a:rPr>
                        <a:t>Ingredient</a:t>
                      </a:r>
                      <a:endParaRPr lang="en-IN" sz="1600">
                        <a:solidFill>
                          <a:srgbClr val="0089A4"/>
                        </a:solidFill>
                      </a:endParaRPr>
                    </a:p>
                  </a:txBody>
                  <a:tcPr marL="91450" marR="91450" marT="45725" marB="45725"/>
                </a:tc>
                <a:tc>
                  <a:txBody>
                    <a:bodyPr/>
                    <a:lstStyle/>
                    <a:p>
                      <a:pPr marL="0" marR="0" lvl="0" indent="0" algn="l" rtl="0">
                        <a:spcBef>
                          <a:spcPts val="0"/>
                        </a:spcBef>
                        <a:spcAft>
                          <a:spcPts val="0"/>
                        </a:spcAft>
                        <a:buNone/>
                      </a:pPr>
                      <a:r>
                        <a:rPr lang="en-IN" sz="1600">
                          <a:solidFill>
                            <a:srgbClr val="0089A4"/>
                          </a:solidFill>
                        </a:rPr>
                        <a:t>Unit</a:t>
                      </a:r>
                      <a:endParaRPr lang="en-IN" sz="1600">
                        <a:solidFill>
                          <a:srgbClr val="0089A4"/>
                        </a:solidFill>
                      </a:endParaRPr>
                    </a:p>
                  </a:txBody>
                  <a:tcPr marL="91450" marR="91450" marT="45725" marB="45725"/>
                </a:tc>
              </a:tr>
              <a:tr h="370850">
                <a:tc>
                  <a:txBody>
                    <a:bodyPr/>
                    <a:lstStyle/>
                    <a:p>
                      <a:pPr marL="0" marR="0" lvl="0" indent="0" algn="l" rtl="0">
                        <a:spcBef>
                          <a:spcPts val="0"/>
                        </a:spcBef>
                        <a:spcAft>
                          <a:spcPts val="0"/>
                        </a:spcAft>
                        <a:buNone/>
                      </a:pPr>
                      <a:r>
                        <a:rPr lang="en-IN" sz="1600"/>
                        <a:t>21</a:t>
                      </a:r>
                      <a:endParaRPr lang="en-IN" sz="1600"/>
                    </a:p>
                  </a:txBody>
                  <a:tcPr marL="91450" marR="91450" marT="45725" marB="45725"/>
                </a:tc>
                <a:tc>
                  <a:txBody>
                    <a:bodyPr/>
                    <a:lstStyle/>
                    <a:p>
                      <a:pPr marL="0" marR="0" lvl="0" indent="0" algn="l" rtl="0">
                        <a:spcBef>
                          <a:spcPts val="0"/>
                        </a:spcBef>
                        <a:spcAft>
                          <a:spcPts val="0"/>
                        </a:spcAft>
                        <a:buNone/>
                      </a:pPr>
                      <a:r>
                        <a:rPr lang="en-IN" sz="1600"/>
                        <a:t>BRUFEN</a:t>
                      </a:r>
                      <a:endParaRPr lang="en-IN" sz="1600"/>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IBUPROFEN</a:t>
                      </a:r>
                      <a:endParaRPr sz="1600"/>
                    </a:p>
                  </a:txBody>
                  <a:tcPr marL="91450" marR="91450" marT="45725" marB="45725"/>
                </a:tc>
                <a:tc>
                  <a:txBody>
                    <a:bodyPr/>
                    <a:lstStyle/>
                    <a:p>
                      <a:pPr marL="0" marR="0" lvl="0" indent="0" algn="l" rtl="0">
                        <a:spcBef>
                          <a:spcPts val="0"/>
                        </a:spcBef>
                        <a:spcAft>
                          <a:spcPts val="0"/>
                        </a:spcAft>
                        <a:buNone/>
                      </a:pPr>
                      <a:r>
                        <a:rPr lang="en-IN" sz="1600"/>
                        <a:t>0.10mg</a:t>
                      </a:r>
                      <a:endParaRPr lang="en-IN" sz="1600"/>
                    </a:p>
                  </a:txBody>
                  <a:tcPr marL="91450" marR="91450" marT="45725" marB="45725"/>
                </a:tc>
              </a:tr>
              <a:tr h="370850">
                <a:tc>
                  <a:txBody>
                    <a:bodyPr/>
                    <a:lstStyle/>
                    <a:p>
                      <a:pPr marL="0" marR="0" lvl="0" indent="0" algn="l" rtl="0">
                        <a:spcBef>
                          <a:spcPts val="0"/>
                        </a:spcBef>
                        <a:spcAft>
                          <a:spcPts val="0"/>
                        </a:spcAft>
                        <a:buNone/>
                      </a:pPr>
                      <a:r>
                        <a:rPr lang="en-IN" sz="1600"/>
                        <a:t>22</a:t>
                      </a:r>
                      <a:endParaRPr lang="en-IN" sz="1600"/>
                    </a:p>
                  </a:txBody>
                  <a:tcPr marL="91450" marR="91450" marT="45725" marB="45725"/>
                </a:tc>
                <a:tc>
                  <a:txBody>
                    <a:bodyPr/>
                    <a:lstStyle/>
                    <a:p>
                      <a:pPr marL="0" marR="0" lvl="0" indent="0" algn="l" rtl="0">
                        <a:spcBef>
                          <a:spcPts val="0"/>
                        </a:spcBef>
                        <a:spcAft>
                          <a:spcPts val="0"/>
                        </a:spcAft>
                        <a:buNone/>
                      </a:pPr>
                      <a:r>
                        <a:rPr lang="en-IN" sz="1600"/>
                        <a:t>CPM</a:t>
                      </a:r>
                      <a:endParaRPr lang="en-IN" sz="1600"/>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Gill Sans" panose="020B0502020104020203"/>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CHLORPHENAMINE</a:t>
                      </a:r>
                      <a:endParaRPr sz="1600" b="0"/>
                    </a:p>
                  </a:txBody>
                  <a:tcPr marL="91450" marR="91450" marT="45725" marB="45725"/>
                </a:tc>
                <a:tc>
                  <a:txBody>
                    <a:bodyPr/>
                    <a:lstStyle/>
                    <a:p>
                      <a:pPr marL="0" marR="0" lvl="0" indent="0" algn="l" rtl="0">
                        <a:spcBef>
                          <a:spcPts val="0"/>
                        </a:spcBef>
                        <a:spcAft>
                          <a:spcPts val="0"/>
                        </a:spcAft>
                        <a:buNone/>
                      </a:pPr>
                      <a:r>
                        <a:rPr lang="en-IN" sz="1600" b="0"/>
                        <a:t>0.25mg</a:t>
                      </a:r>
                      <a:endParaRPr lang="en-IN" sz="1600" b="0"/>
                    </a:p>
                  </a:txBody>
                  <a:tcPr marL="91450" marR="91450" marT="45725" marB="45725"/>
                </a:tc>
              </a:tr>
              <a:tr h="370850">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23</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Gill Sans" panose="020B0502020104020203"/>
                        <a:buNone/>
                      </a:pPr>
                      <a:r>
                        <a:rPr lang="en-IN" sz="1600">
                          <a:solidFill>
                            <a:schemeClr val="dk1"/>
                          </a:solidFill>
                          <a:latin typeface="Gill Sans" panose="020B0502020104020203"/>
                          <a:ea typeface="Gill Sans" panose="020B0502020104020203"/>
                          <a:cs typeface="Gill Sans" panose="020B0502020104020203"/>
                          <a:sym typeface="Gill Sans" panose="020B0502020104020203"/>
                        </a:rPr>
                        <a:t>VOVERAN</a:t>
                      </a:r>
                      <a:endParaRPr lang="en-IN" sz="160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600"/>
                        <a:buFont typeface="Gill Sans" panose="020B0502020104020203"/>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DICLOFENAC</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c>
                  <a:txBody>
                    <a:bodyPr/>
                    <a:lstStyle/>
                    <a:p>
                      <a:pPr marL="0" marR="0" lvl="0" indent="0" algn="l" rtl="0">
                        <a:spcBef>
                          <a:spcPts val="0"/>
                        </a:spcBef>
                        <a:spcAft>
                          <a:spcPts val="0"/>
                        </a:spcAft>
                        <a:buNone/>
                      </a:pPr>
                      <a:r>
                        <a:rPr lang="en-IN" sz="1600" b="0" i="0">
                          <a:solidFill>
                            <a:schemeClr val="dk1"/>
                          </a:solidFill>
                          <a:latin typeface="Gill Sans" panose="020B0502020104020203"/>
                          <a:ea typeface="Gill Sans" panose="020B0502020104020203"/>
                          <a:cs typeface="Gill Sans" panose="020B0502020104020203"/>
                          <a:sym typeface="Gill Sans" panose="020B0502020104020203"/>
                        </a:rPr>
                        <a:t>0.09mg</a:t>
                      </a:r>
                      <a:endParaRPr lang="en-IN" sz="1600" b="0" i="0">
                        <a:solidFill>
                          <a:schemeClr val="dk1"/>
                        </a:solidFill>
                        <a:latin typeface="Gill Sans" panose="020B0502020104020203"/>
                        <a:ea typeface="Gill Sans" panose="020B0502020104020203"/>
                        <a:cs typeface="Gill Sans" panose="020B0502020104020203"/>
                        <a:sym typeface="Gill Sans" panose="020B0502020104020203"/>
                      </a:endParaRPr>
                    </a:p>
                  </a:txBody>
                  <a:tcPr marL="91450" marR="91450" marT="45725" marB="45725"/>
                </a:tc>
              </a:tr>
            </a:tbl>
          </a:graphicData>
        </a:graphic>
      </p:graphicFrame>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showMasterSp="0">
  <p:cSld>
    <p:spTree>
      <p:nvGrpSpPr>
        <p:cNvPr id="3690" name="Shape 3690"/>
        <p:cNvGrpSpPr/>
        <p:nvPr/>
      </p:nvGrpSpPr>
      <p:grpSpPr>
        <a:xfrm>
          <a:off x="0" y="0"/>
          <a:ext cx="0" cy="0"/>
          <a:chOff x="0" y="0"/>
          <a:chExt cx="0" cy="0"/>
        </a:xfrm>
      </p:grpSpPr>
      <p:sp>
        <p:nvSpPr>
          <p:cNvPr id="3691" name="Google Shape;3691;p402"/>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IMP</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692" name="Google Shape;3692;p402"/>
          <p:cNvSpPr/>
          <p:nvPr/>
        </p:nvSpPr>
        <p:spPr>
          <a:xfrm>
            <a:off x="1669976" y="849264"/>
            <a:ext cx="88456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22222"/>
                </a:solidFill>
                <a:latin typeface="Verdana" panose="020B0604030504040204"/>
                <a:ea typeface="Verdana" panose="020B0604030504040204"/>
                <a:cs typeface="Verdana" panose="020B0604030504040204"/>
                <a:sym typeface="Verdana" panose="020B0604030504040204"/>
              </a:rPr>
              <a:t>1. Think about how multiplication can be done without actually multiplying </a:t>
            </a: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3693" name="Google Shape;3693;p402"/>
          <p:cNvSpPr txBox="1"/>
          <p:nvPr/>
        </p:nvSpPr>
        <p:spPr>
          <a:xfrm>
            <a:off x="2514601" y="2514600"/>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pic>
        <p:nvPicPr>
          <p:cNvPr id="3694" name="Google Shape;3694;p402"/>
          <p:cNvPicPr preferRelativeResize="0"/>
          <p:nvPr/>
        </p:nvPicPr>
        <p:blipFill rotWithShape="1">
          <a:blip r:embed="rId1"/>
          <a:srcRect/>
          <a:stretch>
            <a:fillRect/>
          </a:stretch>
        </p:blipFill>
        <p:spPr>
          <a:xfrm>
            <a:off x="1828800" y="3700362"/>
            <a:ext cx="4648200" cy="2471839"/>
          </a:xfrm>
          <a:prstGeom prst="rect">
            <a:avLst/>
          </a:prstGeom>
          <a:noFill/>
          <a:ln>
            <a:noFill/>
          </a:ln>
        </p:spPr>
      </p:pic>
      <p:sp>
        <p:nvSpPr>
          <p:cNvPr id="3695" name="Google Shape;3695;p402"/>
          <p:cNvSpPr/>
          <p:nvPr/>
        </p:nvSpPr>
        <p:spPr>
          <a:xfrm>
            <a:off x="1669976" y="3243552"/>
            <a:ext cx="13179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222222"/>
                </a:solidFill>
                <a:latin typeface="Verdana" panose="020B0604030504040204"/>
                <a:ea typeface="Verdana" panose="020B0604030504040204"/>
                <a:cs typeface="Verdana" panose="020B0604030504040204"/>
                <a:sym typeface="Verdana" panose="020B0604030504040204"/>
              </a:rPr>
              <a:t>2. Square</a:t>
            </a:r>
            <a:endParaRPr lang="en-IN" sz="1800">
              <a:solidFill>
                <a:srgbClr val="222222"/>
              </a:solidFill>
              <a:latin typeface="Verdana" panose="020B0604030504040204"/>
              <a:ea typeface="Verdana" panose="020B0604030504040204"/>
              <a:cs typeface="Verdana" panose="020B0604030504040204"/>
              <a:sym typeface="Verdana" panose="020B0604030504040204"/>
            </a:endParaRPr>
          </a:p>
        </p:txBody>
      </p:sp>
      <p:pic>
        <p:nvPicPr>
          <p:cNvPr id="3696" name="Google Shape;3696;p402"/>
          <p:cNvPicPr preferRelativeResize="0"/>
          <p:nvPr/>
        </p:nvPicPr>
        <p:blipFill rotWithShape="1">
          <a:blip r:embed="rId2"/>
          <a:srcRect/>
          <a:stretch>
            <a:fillRect/>
          </a:stretch>
        </p:blipFill>
        <p:spPr>
          <a:xfrm>
            <a:off x="2057400" y="1250648"/>
            <a:ext cx="4495800" cy="1883657"/>
          </a:xfrm>
          <a:prstGeom prst="rect">
            <a:avLst/>
          </a:prstGeom>
          <a:noFill/>
          <a:ln>
            <a:noFill/>
          </a:ln>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showMasterSp="0">
  <p:cSld>
    <p:spTree>
      <p:nvGrpSpPr>
        <p:cNvPr id="3700" name="Shape 3700"/>
        <p:cNvGrpSpPr/>
        <p:nvPr/>
      </p:nvGrpSpPr>
      <p:grpSpPr>
        <a:xfrm>
          <a:off x="0" y="0"/>
          <a:ext cx="0" cy="0"/>
          <a:chOff x="0" y="0"/>
          <a:chExt cx="0" cy="0"/>
        </a:xfrm>
      </p:grpSpPr>
      <p:pic>
        <p:nvPicPr>
          <p:cNvPr id="3701" name="Google Shape;3701;p403" descr="http://www.bvctch.vn/vnt_upload/weblink/thks.jpg"/>
          <p:cNvPicPr preferRelativeResize="0"/>
          <p:nvPr/>
        </p:nvPicPr>
        <p:blipFill rotWithShape="1">
          <a:blip r:embed="rId1"/>
          <a:srcRect/>
          <a:stretch>
            <a:fillRect/>
          </a:stretch>
        </p:blipFill>
        <p:spPr>
          <a:xfrm>
            <a:off x="4419600" y="1484784"/>
            <a:ext cx="3124200" cy="4881563"/>
          </a:xfrm>
          <a:prstGeom prst="rect">
            <a:avLst/>
          </a:prstGeom>
          <a:noFill/>
          <a:ln>
            <a:noFill/>
          </a:ln>
        </p:spPr>
      </p:pic>
      <p:sp>
        <p:nvSpPr>
          <p:cNvPr id="3702" name="Google Shape;3702;p403"/>
          <p:cNvSpPr/>
          <p:nvPr/>
        </p:nvSpPr>
        <p:spPr>
          <a:xfrm>
            <a:off x="1437928" y="116632"/>
            <a:ext cx="9087544"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600">
                <a:solidFill>
                  <a:srgbClr val="FE1212"/>
                </a:solidFill>
                <a:latin typeface="Quattrocento Sans" panose="020B0502050000020003"/>
                <a:ea typeface="Quattrocento Sans" panose="020B0502050000020003"/>
                <a:cs typeface="Quattrocento Sans" panose="020B0502050000020003"/>
                <a:sym typeface="Quattrocento Sans" panose="020B0502050000020003"/>
              </a:rPr>
              <a:t>"Live as if you were to die tomorrow.</a:t>
            </a:r>
            <a:endParaRPr lang="en-IN" sz="3600">
              <a:solidFill>
                <a:srgbClr val="FE1212"/>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r>
              <a:rPr lang="en-IN" sz="3600">
                <a:solidFill>
                  <a:srgbClr val="FE1212"/>
                </a:solidFill>
                <a:latin typeface="Quattrocento Sans" panose="020B0502050000020003"/>
                <a:ea typeface="Quattrocento Sans" panose="020B0502050000020003"/>
                <a:cs typeface="Quattrocento Sans" panose="020B0502050000020003"/>
                <a:sym typeface="Quattrocento Sans" panose="020B0502050000020003"/>
              </a:rPr>
              <a:t>Learn as if you were to live forever"</a:t>
            </a:r>
            <a:endParaRPr sz="3600">
              <a:solidFill>
                <a:srgbClr val="FE1212"/>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3706" name="Shape 3706"/>
        <p:cNvGrpSpPr/>
        <p:nvPr/>
      </p:nvGrpSpPr>
      <p:grpSpPr>
        <a:xfrm>
          <a:off x="0" y="0"/>
          <a:ext cx="0" cy="0"/>
          <a:chOff x="0" y="0"/>
          <a:chExt cx="0" cy="0"/>
        </a:xfrm>
      </p:grpSpPr>
      <p:sp>
        <p:nvSpPr>
          <p:cNvPr id="3707" name="Google Shape;3707;p404"/>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shell commands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3708" name="Google Shape;3708;p404"/>
          <p:cNvSpPr/>
          <p:nvPr/>
        </p:nvSpPr>
        <p:spPr>
          <a:xfrm>
            <a:off x="191344" y="764704"/>
            <a:ext cx="1180931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MySQL  JS &gt; function fn(x ,y)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-&gt; print(x + y);</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-&gt;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-&gt;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MySQL  JS &gt;  fn(10,20);</a:t>
            </a:r>
            <a:endParaRPr lang="en-IN" sz="1800">
              <a:solidFill>
                <a:srgbClr val="0077AA"/>
              </a:solidFill>
              <a:latin typeface="Arial" panose="020B0604020202020204"/>
              <a:ea typeface="Arial" panose="020B0604020202020204"/>
              <a:cs typeface="Arial" panose="020B0604020202020204"/>
              <a:sym typeface="Arial" panose="020B0604020202020204"/>
            </a:endParaRPr>
          </a:p>
        </p:txBody>
      </p:sp>
      <p:sp>
        <p:nvSpPr>
          <p:cNvPr id="3709" name="Google Shape;3709;p404"/>
          <p:cNvSpPr txBox="1"/>
          <p:nvPr/>
        </p:nvSpPr>
        <p:spPr>
          <a:xfrm>
            <a:off x="191082" y="2505670"/>
            <a:ext cx="11593549" cy="34163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MySQL  JS &gt; \SQL</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Switching to SQL mode... Commands end with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MySQL  SQL &gt; \connect root@localhost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Creating a session to 'root@localhost’</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Please provide the password for 'root@localhost':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Save password for 'root@localhost'? [Y]es/[N]o/Ne[v]er (default No): n</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Fetching global names for auto-completion... Press ^C to stop.</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Your MySQL connection id is 18 (X protocol)</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Server version: 8.0.31 MySQL Community Server - GPL</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No default schema selected; type \use &lt;schema&gt; to set one.</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MySQL  localhost:33060+ ssl  SQL &gt; USE DB1;</a:t>
            </a:r>
            <a:endParaRPr lang="en-IN" sz="18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3713" name="Shape 3713"/>
        <p:cNvGrpSpPr/>
        <p:nvPr/>
      </p:nvGrpSpPr>
      <p:grpSpPr>
        <a:xfrm>
          <a:off x="0" y="0"/>
          <a:ext cx="0" cy="0"/>
          <a:chOff x="0" y="0"/>
          <a:chExt cx="0" cy="0"/>
        </a:xfrm>
      </p:grpSpPr>
      <p:sp>
        <p:nvSpPr>
          <p:cNvPr id="3714" name="Google Shape;3714;p405"/>
          <p:cNvSpPr txBox="1"/>
          <p:nvPr/>
        </p:nvSpPr>
        <p:spPr>
          <a:xfrm>
            <a:off x="191344" y="620688"/>
            <a:ext cx="1137726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Gill Sans" panose="020B0502020104020203"/>
                <a:ea typeface="Gill Sans" panose="020B0502020104020203"/>
                <a:cs typeface="Gill Sans" panose="020B0502020104020203"/>
                <a:sym typeface="Gill Sans" panose="020B0502020104020203"/>
              </a:rPr>
              <a:t>select * from plumber, service, plumber_service_map where pid = plumberId and serviceID = sid and pid in (select plumberid from plumber_service_map where serviceid in (1,2,7) group by plumberid having count(*) =(select max(R1) from (select plumberid, count(plumberid) R1 from plumber_service_map where serviceid in (1, 2,7) group by plumberid) t1)) order by plumberid, serviceid;</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3715" name="Google Shape;3715;p405"/>
          <p:cNvSpPr txBox="1"/>
          <p:nvPr/>
        </p:nvSpPr>
        <p:spPr>
          <a:xfrm>
            <a:off x="263352" y="3933056"/>
            <a:ext cx="11665296" cy="8925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0" i="0">
                <a:solidFill>
                  <a:schemeClr val="dk1"/>
                </a:solidFill>
                <a:latin typeface="Arial" panose="020B0604020202020204"/>
                <a:ea typeface="Arial" panose="020B0604020202020204"/>
                <a:cs typeface="Arial" panose="020B0604020202020204"/>
                <a:sym typeface="Arial" panose="020B0604020202020204"/>
              </a:rPr>
              <a:t>Binary Numbers</a:t>
            </a:r>
            <a:endParaRPr lang="en-IN" sz="2400" b="0" i="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b="0" i="0">
              <a:solidFill>
                <a:srgbClr val="2E2E2E"/>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b="0" i="0">
                <a:solidFill>
                  <a:srgbClr val="2E2E2E"/>
                </a:solidFill>
                <a:latin typeface="Arial" panose="020B0604020202020204"/>
                <a:ea typeface="Arial" panose="020B0604020202020204"/>
                <a:cs typeface="Arial" panose="020B0604020202020204"/>
                <a:sym typeface="Arial" panose="020B0604020202020204"/>
              </a:rPr>
              <a:t>1, 2, 4, 8, 16, 32, 64, 128, 256, 512, 1024, 2048, 4096, 8192, 16384, 32768, 65536, and so on.</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3719" name="Shape 3719"/>
        <p:cNvGrpSpPr/>
        <p:nvPr/>
      </p:nvGrpSpPr>
      <p:grpSpPr>
        <a:xfrm>
          <a:off x="0" y="0"/>
          <a:ext cx="0" cy="0"/>
          <a:chOff x="0" y="0"/>
          <a:chExt cx="0" cy="0"/>
        </a:xfrm>
      </p:grpSpPr>
      <p:pic>
        <p:nvPicPr>
          <p:cNvPr id="3720" name="Google Shape;3720;p406"/>
          <p:cNvPicPr preferRelativeResize="0"/>
          <p:nvPr/>
        </p:nvPicPr>
        <p:blipFill rotWithShape="1">
          <a:blip r:embed="rId1"/>
          <a:srcRect/>
          <a:stretch>
            <a:fillRect/>
          </a:stretch>
        </p:blipFill>
        <p:spPr>
          <a:xfrm>
            <a:off x="191344" y="122464"/>
            <a:ext cx="11737304" cy="6690912"/>
          </a:xfrm>
          <a:prstGeom prst="rect">
            <a:avLst/>
          </a:prstGeom>
          <a:noFill/>
          <a:ln>
            <a:noFill/>
          </a:ln>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3724" name="Shape 3724"/>
        <p:cNvGrpSpPr/>
        <p:nvPr/>
      </p:nvGrpSpPr>
      <p:grpSpPr>
        <a:xfrm>
          <a:off x="0" y="0"/>
          <a:ext cx="0" cy="0"/>
          <a:chOff x="0" y="0"/>
          <a:chExt cx="0" cy="0"/>
        </a:xfrm>
      </p:grpSpPr>
      <p:pic>
        <p:nvPicPr>
          <p:cNvPr id="3725" name="Google Shape;3725;p407" descr="Databases: Converting weak entity in ER diagram to RDBMS relation"/>
          <p:cNvPicPr preferRelativeResize="0"/>
          <p:nvPr/>
        </p:nvPicPr>
        <p:blipFill rotWithShape="1">
          <a:blip r:embed="rId1"/>
          <a:srcRect/>
          <a:stretch>
            <a:fillRect/>
          </a:stretch>
        </p:blipFill>
        <p:spPr>
          <a:xfrm>
            <a:off x="0" y="70959"/>
            <a:ext cx="6397940" cy="4464496"/>
          </a:xfrm>
          <a:prstGeom prst="rect">
            <a:avLst/>
          </a:prstGeom>
          <a:noFill/>
          <a:ln>
            <a:noFill/>
          </a:ln>
        </p:spPr>
      </p:pic>
      <p:pic>
        <p:nvPicPr>
          <p:cNvPr id="3726" name="Google Shape;3726;p407" descr="Explain Weak entity set with suitable example."/>
          <p:cNvPicPr preferRelativeResize="0"/>
          <p:nvPr/>
        </p:nvPicPr>
        <p:blipFill rotWithShape="1">
          <a:blip r:embed="rId2"/>
          <a:srcRect/>
          <a:stretch>
            <a:fillRect/>
          </a:stretch>
        </p:blipFill>
        <p:spPr>
          <a:xfrm>
            <a:off x="4206825" y="2204864"/>
            <a:ext cx="7985175" cy="3600400"/>
          </a:xfrm>
          <a:prstGeom prst="rect">
            <a:avLst/>
          </a:prstGeom>
          <a:noFill/>
          <a:ln>
            <a:noFill/>
          </a:ln>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3730" name="Shape 3730"/>
        <p:cNvGrpSpPr/>
        <p:nvPr/>
      </p:nvGrpSpPr>
      <p:grpSpPr>
        <a:xfrm>
          <a:off x="0" y="0"/>
          <a:ext cx="0" cy="0"/>
          <a:chOff x="0" y="0"/>
          <a:chExt cx="0" cy="0"/>
        </a:xfrm>
      </p:grpSpPr>
      <p:pic>
        <p:nvPicPr>
          <p:cNvPr id="3731" name="Google Shape;3731;p408"/>
          <p:cNvPicPr preferRelativeResize="0"/>
          <p:nvPr/>
        </p:nvPicPr>
        <p:blipFill rotWithShape="1">
          <a:blip r:embed="rId1"/>
          <a:srcRect/>
          <a:stretch>
            <a:fillRect/>
          </a:stretch>
        </p:blipFill>
        <p:spPr>
          <a:xfrm>
            <a:off x="1223776" y="1268760"/>
            <a:ext cx="9744447" cy="4896544"/>
          </a:xfrm>
          <a:prstGeom prst="rect">
            <a:avLst/>
          </a:prstGeom>
          <a:noFill/>
          <a:ln>
            <a:noFill/>
          </a:ln>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3735" name="Shape 3735"/>
        <p:cNvGrpSpPr/>
        <p:nvPr/>
      </p:nvGrpSpPr>
      <p:grpSpPr>
        <a:xfrm>
          <a:off x="0" y="0"/>
          <a:ext cx="0" cy="0"/>
          <a:chOff x="0" y="0"/>
          <a:chExt cx="0" cy="0"/>
        </a:xfrm>
      </p:grpSpPr>
      <p:pic>
        <p:nvPicPr>
          <p:cNvPr id="3736" name="Google Shape;3736;p409"/>
          <p:cNvPicPr preferRelativeResize="0"/>
          <p:nvPr/>
        </p:nvPicPr>
        <p:blipFill rotWithShape="1">
          <a:blip r:embed="rId1"/>
          <a:srcRect/>
          <a:stretch>
            <a:fillRect/>
          </a:stretch>
        </p:blipFill>
        <p:spPr>
          <a:xfrm>
            <a:off x="3143672" y="332656"/>
            <a:ext cx="4968552" cy="61926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showMasterSp="0">
  <p:cSld>
    <p:spTree>
      <p:nvGrpSpPr>
        <p:cNvPr id="483" name="Shape 483"/>
        <p:cNvGrpSpPr/>
        <p:nvPr/>
      </p:nvGrpSpPr>
      <p:grpSpPr>
        <a:xfrm>
          <a:off x="0" y="0"/>
          <a:ext cx="0" cy="0"/>
          <a:chOff x="0" y="0"/>
          <a:chExt cx="0" cy="0"/>
        </a:xfrm>
      </p:grpSpPr>
      <p:sp>
        <p:nvSpPr>
          <p:cNvPr id="484" name="Google Shape;484;p41"/>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Entity Relationship Diagram Symbols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488" name="Shape 488"/>
        <p:cNvGrpSpPr/>
        <p:nvPr/>
      </p:nvGrpSpPr>
      <p:grpSpPr>
        <a:xfrm>
          <a:off x="0" y="0"/>
          <a:ext cx="0" cy="0"/>
          <a:chOff x="0" y="0"/>
          <a:chExt cx="0" cy="0"/>
        </a:xfrm>
      </p:grpSpPr>
      <p:sp>
        <p:nvSpPr>
          <p:cNvPr id="489" name="Google Shape;489;p42"/>
          <p:cNvSpPr/>
          <p:nvPr/>
        </p:nvSpPr>
        <p:spPr>
          <a:xfrm>
            <a:off x="1752600" y="344270"/>
            <a:ext cx="86868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entity relationship diagram symbols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490" name="Google Shape;490;p42"/>
          <p:cNvGrpSpPr/>
          <p:nvPr/>
        </p:nvGrpSpPr>
        <p:grpSpPr>
          <a:xfrm>
            <a:off x="1567880" y="5105400"/>
            <a:ext cx="1905000" cy="914400"/>
            <a:chOff x="4430" y="11685"/>
            <a:chExt cx="2310" cy="960"/>
          </a:xfrm>
        </p:grpSpPr>
        <p:sp>
          <p:nvSpPr>
            <p:cNvPr id="491" name="Google Shape;491;p42"/>
            <p:cNvSpPr/>
            <p:nvPr/>
          </p:nvSpPr>
          <p:spPr>
            <a:xfrm>
              <a:off x="4430" y="11685"/>
              <a:ext cx="2310" cy="960"/>
            </a:xfrm>
            <a:prstGeom prst="ellipse">
              <a:avLst/>
            </a:prstGeom>
            <a:solidFill>
              <a:srgbClr val="FFFFFF"/>
            </a:solidFill>
            <a:ln w="57150" cap="flat" cmpd="dbl">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492" name="Google Shape;492;p42"/>
            <p:cNvSpPr txBox="1"/>
            <p:nvPr/>
          </p:nvSpPr>
          <p:spPr>
            <a:xfrm>
              <a:off x="4747" y="11841"/>
              <a:ext cx="1763" cy="679"/>
            </a:xfrm>
            <a:prstGeom prst="rect">
              <a:avLst/>
            </a:prstGeom>
            <a:solidFill>
              <a:srgbClr val="FFFFFF">
                <a:alpha val="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a:solidFill>
                    <a:schemeClr val="dk1"/>
                  </a:solidFill>
                  <a:latin typeface="Cambria" panose="02040503050406030204"/>
                  <a:ea typeface="Cambria" panose="02040503050406030204"/>
                  <a:cs typeface="Cambria" panose="02040503050406030204"/>
                  <a:sym typeface="Cambria" panose="02040503050406030204"/>
                </a:rPr>
                <a:t>Multivalued Attribute</a:t>
              </a:r>
              <a:endParaRPr sz="2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493" name="Google Shape;493;p42"/>
          <p:cNvGrpSpPr/>
          <p:nvPr/>
        </p:nvGrpSpPr>
        <p:grpSpPr>
          <a:xfrm>
            <a:off x="1472630" y="3886200"/>
            <a:ext cx="2000250" cy="914400"/>
            <a:chOff x="4395" y="5490"/>
            <a:chExt cx="2310" cy="960"/>
          </a:xfrm>
        </p:grpSpPr>
        <p:sp>
          <p:nvSpPr>
            <p:cNvPr id="494" name="Google Shape;494;p42"/>
            <p:cNvSpPr/>
            <p:nvPr/>
          </p:nvSpPr>
          <p:spPr>
            <a:xfrm>
              <a:off x="4395" y="5490"/>
              <a:ext cx="2310" cy="960"/>
            </a:xfrm>
            <a:prstGeom prst="ellipse">
              <a:avLst/>
            </a:prstGeom>
            <a:solidFill>
              <a:srgbClr val="FFFFFF"/>
            </a:solidFill>
            <a:ln w="44450"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495" name="Google Shape;495;p42"/>
            <p:cNvSpPr txBox="1"/>
            <p:nvPr/>
          </p:nvSpPr>
          <p:spPr>
            <a:xfrm>
              <a:off x="4826" y="5611"/>
              <a:ext cx="1535" cy="679"/>
            </a:xfrm>
            <a:prstGeom prst="rect">
              <a:avLst/>
            </a:prstGeom>
            <a:solidFill>
              <a:srgbClr val="FFFFFF">
                <a:alpha val="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a:solidFill>
                    <a:schemeClr val="dk1"/>
                  </a:solidFill>
                  <a:latin typeface="Cambria" panose="02040503050406030204"/>
                  <a:ea typeface="Cambria" panose="02040503050406030204"/>
                  <a:cs typeface="Cambria" panose="02040503050406030204"/>
                  <a:sym typeface="Cambria" panose="02040503050406030204"/>
                </a:rPr>
                <a:t>Derived Attribute</a:t>
              </a:r>
              <a:endParaRPr sz="2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496" name="Google Shape;496;p42"/>
          <p:cNvGrpSpPr/>
          <p:nvPr/>
        </p:nvGrpSpPr>
        <p:grpSpPr>
          <a:xfrm>
            <a:off x="6019800" y="1295400"/>
            <a:ext cx="3124200" cy="1600200"/>
            <a:chOff x="5249" y="8164"/>
            <a:chExt cx="3886" cy="2206"/>
          </a:xfrm>
        </p:grpSpPr>
        <p:sp>
          <p:nvSpPr>
            <p:cNvPr id="497" name="Google Shape;497;p42"/>
            <p:cNvSpPr/>
            <p:nvPr/>
          </p:nvSpPr>
          <p:spPr>
            <a:xfrm>
              <a:off x="5249" y="8805"/>
              <a:ext cx="2310" cy="960"/>
            </a:xfrm>
            <a:prstGeom prst="ellipse">
              <a:avLst/>
            </a:prstGeom>
            <a:solidFill>
              <a:srgbClr val="FFFFFF"/>
            </a:solidFill>
            <a:ln w="444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498" name="Google Shape;498;p42"/>
            <p:cNvSpPr txBox="1"/>
            <p:nvPr/>
          </p:nvSpPr>
          <p:spPr>
            <a:xfrm>
              <a:off x="5704" y="8900"/>
              <a:ext cx="1535" cy="806"/>
            </a:xfrm>
            <a:prstGeom prst="rect">
              <a:avLst/>
            </a:prstGeom>
            <a:solidFill>
              <a:srgbClr val="FFFFFF">
                <a:alpha val="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i="1">
                  <a:solidFill>
                    <a:schemeClr val="dk1"/>
                  </a:solidFill>
                  <a:latin typeface="Cambria" panose="02040503050406030204"/>
                  <a:ea typeface="Cambria" panose="02040503050406030204"/>
                  <a:cs typeface="Cambria" panose="02040503050406030204"/>
                  <a:sym typeface="Cambria" panose="02040503050406030204"/>
                </a:rPr>
                <a:t>Composite Attribute</a:t>
              </a:r>
              <a:endParaRPr sz="2400">
                <a:solidFill>
                  <a:schemeClr val="dk1"/>
                </a:solidFill>
                <a:latin typeface="Arial" panose="020B0604020202020204"/>
                <a:ea typeface="Arial" panose="020B0604020202020204"/>
                <a:cs typeface="Arial" panose="020B0604020202020204"/>
                <a:sym typeface="Arial" panose="020B0604020202020204"/>
              </a:endParaRPr>
            </a:p>
          </p:txBody>
        </p:sp>
        <p:sp>
          <p:nvSpPr>
            <p:cNvPr id="499" name="Google Shape;499;p42"/>
            <p:cNvSpPr/>
            <p:nvPr/>
          </p:nvSpPr>
          <p:spPr>
            <a:xfrm>
              <a:off x="7739" y="8900"/>
              <a:ext cx="1396" cy="686"/>
            </a:xfrm>
            <a:prstGeom prst="ellipse">
              <a:avLst/>
            </a:prstGeom>
            <a:solidFill>
              <a:srgbClr val="FFFFFF"/>
            </a:solidFill>
            <a:ln w="444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500" name="Google Shape;500;p42"/>
            <p:cNvSpPr/>
            <p:nvPr/>
          </p:nvSpPr>
          <p:spPr>
            <a:xfrm>
              <a:off x="7215" y="8164"/>
              <a:ext cx="1396" cy="686"/>
            </a:xfrm>
            <a:prstGeom prst="ellipse">
              <a:avLst/>
            </a:prstGeom>
            <a:solidFill>
              <a:srgbClr val="FFFFFF"/>
            </a:solidFill>
            <a:ln w="444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501" name="Google Shape;501;p42"/>
            <p:cNvSpPr/>
            <p:nvPr/>
          </p:nvSpPr>
          <p:spPr>
            <a:xfrm>
              <a:off x="7215" y="9684"/>
              <a:ext cx="1396" cy="686"/>
            </a:xfrm>
            <a:prstGeom prst="ellipse">
              <a:avLst/>
            </a:prstGeom>
            <a:solidFill>
              <a:srgbClr val="FFFFFF"/>
            </a:solidFill>
            <a:ln w="444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cxnSp>
          <p:nvCxnSpPr>
            <p:cNvPr id="502" name="Google Shape;502;p42"/>
            <p:cNvCxnSpPr/>
            <p:nvPr/>
          </p:nvCxnSpPr>
          <p:spPr>
            <a:xfrm rot="10800000" flipH="1">
              <a:off x="7305" y="8798"/>
              <a:ext cx="165" cy="196"/>
            </a:xfrm>
            <a:prstGeom prst="straightConnector1">
              <a:avLst/>
            </a:prstGeom>
            <a:noFill/>
            <a:ln w="9525" cap="flat" cmpd="sng">
              <a:solidFill>
                <a:srgbClr val="000000"/>
              </a:solidFill>
              <a:prstDash val="solid"/>
              <a:round/>
              <a:headEnd type="none" w="med" len="med"/>
              <a:tailEnd type="none" w="med" len="med"/>
            </a:ln>
          </p:spPr>
        </p:cxnSp>
        <p:cxnSp>
          <p:nvCxnSpPr>
            <p:cNvPr id="503" name="Google Shape;503;p42"/>
            <p:cNvCxnSpPr/>
            <p:nvPr/>
          </p:nvCxnSpPr>
          <p:spPr>
            <a:xfrm>
              <a:off x="7545" y="9234"/>
              <a:ext cx="165" cy="0"/>
            </a:xfrm>
            <a:prstGeom prst="straightConnector1">
              <a:avLst/>
            </a:prstGeom>
            <a:noFill/>
            <a:ln w="9525" cap="flat" cmpd="sng">
              <a:solidFill>
                <a:srgbClr val="000000"/>
              </a:solidFill>
              <a:prstDash val="solid"/>
              <a:round/>
              <a:headEnd type="none" w="med" len="med"/>
              <a:tailEnd type="none" w="med" len="med"/>
            </a:ln>
          </p:spPr>
        </p:cxnSp>
        <p:cxnSp>
          <p:nvCxnSpPr>
            <p:cNvPr id="504" name="Google Shape;504;p42"/>
            <p:cNvCxnSpPr/>
            <p:nvPr/>
          </p:nvCxnSpPr>
          <p:spPr>
            <a:xfrm rot="10800000">
              <a:off x="7215" y="9654"/>
              <a:ext cx="255" cy="111"/>
            </a:xfrm>
            <a:prstGeom prst="straightConnector1">
              <a:avLst/>
            </a:prstGeom>
            <a:noFill/>
            <a:ln w="9525" cap="flat" cmpd="sng">
              <a:solidFill>
                <a:srgbClr val="000000"/>
              </a:solidFill>
              <a:prstDash val="solid"/>
              <a:round/>
              <a:headEnd type="none" w="med" len="med"/>
              <a:tailEnd type="none" w="med" len="med"/>
            </a:ln>
          </p:spPr>
        </p:cxnSp>
      </p:grpSp>
      <p:grpSp>
        <p:nvGrpSpPr>
          <p:cNvPr id="505" name="Google Shape;505;p42"/>
          <p:cNvGrpSpPr/>
          <p:nvPr/>
        </p:nvGrpSpPr>
        <p:grpSpPr>
          <a:xfrm>
            <a:off x="1472630" y="2667000"/>
            <a:ext cx="2000250" cy="914400"/>
            <a:chOff x="4565" y="12915"/>
            <a:chExt cx="2310" cy="960"/>
          </a:xfrm>
        </p:grpSpPr>
        <p:sp>
          <p:nvSpPr>
            <p:cNvPr id="506" name="Google Shape;506;p42"/>
            <p:cNvSpPr/>
            <p:nvPr/>
          </p:nvSpPr>
          <p:spPr>
            <a:xfrm>
              <a:off x="4565" y="12915"/>
              <a:ext cx="2310" cy="960"/>
            </a:xfrm>
            <a:prstGeom prst="ellipse">
              <a:avLst/>
            </a:prstGeom>
            <a:solidFill>
              <a:srgbClr val="FFFFFF"/>
            </a:solidFill>
            <a:ln w="444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507" name="Google Shape;507;p42"/>
            <p:cNvSpPr txBox="1"/>
            <p:nvPr/>
          </p:nvSpPr>
          <p:spPr>
            <a:xfrm>
              <a:off x="4826" y="13198"/>
              <a:ext cx="1915" cy="388"/>
            </a:xfrm>
            <a:prstGeom prst="rect">
              <a:avLst/>
            </a:prstGeom>
            <a:solidFill>
              <a:srgbClr val="FFFFFF">
                <a:alpha val="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u="sng">
                  <a:solidFill>
                    <a:schemeClr val="dk1"/>
                  </a:solidFill>
                  <a:latin typeface="Cambria" panose="02040503050406030204"/>
                  <a:ea typeface="Cambria" panose="02040503050406030204"/>
                  <a:cs typeface="Cambria" panose="02040503050406030204"/>
                  <a:sym typeface="Cambria" panose="02040503050406030204"/>
                </a:rPr>
                <a:t>Key Attribute</a:t>
              </a:r>
              <a:endParaRPr sz="2800" u="sng">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08" name="Google Shape;508;p42"/>
          <p:cNvGrpSpPr/>
          <p:nvPr/>
        </p:nvGrpSpPr>
        <p:grpSpPr>
          <a:xfrm>
            <a:off x="1415480" y="1447800"/>
            <a:ext cx="2152650" cy="914400"/>
            <a:chOff x="1246" y="11760"/>
            <a:chExt cx="2310" cy="960"/>
          </a:xfrm>
        </p:grpSpPr>
        <p:sp>
          <p:nvSpPr>
            <p:cNvPr id="509" name="Google Shape;509;p42"/>
            <p:cNvSpPr/>
            <p:nvPr/>
          </p:nvSpPr>
          <p:spPr>
            <a:xfrm>
              <a:off x="1246" y="11760"/>
              <a:ext cx="2310" cy="960"/>
            </a:xfrm>
            <a:prstGeom prst="ellipse">
              <a:avLst/>
            </a:prstGeom>
            <a:solidFill>
              <a:srgbClr val="FFFFFF"/>
            </a:solidFill>
            <a:ln w="444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510" name="Google Shape;510;p42"/>
            <p:cNvSpPr txBox="1"/>
            <p:nvPr/>
          </p:nvSpPr>
          <p:spPr>
            <a:xfrm>
              <a:off x="1676" y="12003"/>
              <a:ext cx="1535" cy="388"/>
            </a:xfrm>
            <a:prstGeom prst="rect">
              <a:avLst/>
            </a:prstGeom>
            <a:solidFill>
              <a:srgbClr val="FFFFFF">
                <a:alpha val="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a:solidFill>
                    <a:schemeClr val="dk1"/>
                  </a:solidFill>
                  <a:latin typeface="Cambria" panose="02040503050406030204"/>
                  <a:ea typeface="Cambria" panose="02040503050406030204"/>
                  <a:cs typeface="Cambria" panose="02040503050406030204"/>
                  <a:sym typeface="Cambria" panose="02040503050406030204"/>
                </a:rPr>
                <a:t>Attribute</a:t>
              </a:r>
              <a:endParaRPr sz="16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11" name="Google Shape;511;p42"/>
          <p:cNvGrpSpPr/>
          <p:nvPr/>
        </p:nvGrpSpPr>
        <p:grpSpPr>
          <a:xfrm>
            <a:off x="7772400" y="3429000"/>
            <a:ext cx="1905000" cy="762000"/>
            <a:chOff x="4550" y="10246"/>
            <a:chExt cx="2505" cy="855"/>
          </a:xfrm>
        </p:grpSpPr>
        <p:sp>
          <p:nvSpPr>
            <p:cNvPr id="512" name="Google Shape;512;p42"/>
            <p:cNvSpPr/>
            <p:nvPr/>
          </p:nvSpPr>
          <p:spPr>
            <a:xfrm>
              <a:off x="4550" y="10246"/>
              <a:ext cx="2505" cy="855"/>
            </a:xfrm>
            <a:prstGeom prst="rect">
              <a:avLst/>
            </a:prstGeom>
            <a:solidFill>
              <a:srgbClr val="FFFFFF"/>
            </a:solidFill>
            <a:ln w="57150" cap="flat" cmpd="dbl">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513" name="Google Shape;513;p42"/>
            <p:cNvSpPr txBox="1"/>
            <p:nvPr/>
          </p:nvSpPr>
          <p:spPr>
            <a:xfrm>
              <a:off x="4825" y="10411"/>
              <a:ext cx="2030" cy="414"/>
            </a:xfrm>
            <a:prstGeom prst="rect">
              <a:avLst/>
            </a:prstGeom>
            <a:solidFill>
              <a:srgbClr val="FFFFFF">
                <a:alpha val="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a:solidFill>
                    <a:schemeClr val="dk1"/>
                  </a:solidFill>
                  <a:latin typeface="Cambria" panose="02040503050406030204"/>
                  <a:ea typeface="Cambria" panose="02040503050406030204"/>
                  <a:cs typeface="Cambria" panose="02040503050406030204"/>
                  <a:sym typeface="Cambria" panose="02040503050406030204"/>
                </a:rPr>
                <a:t>Weak Entity</a:t>
              </a:r>
              <a:endParaRPr sz="2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14" name="Google Shape;514;p42"/>
          <p:cNvGrpSpPr/>
          <p:nvPr/>
        </p:nvGrpSpPr>
        <p:grpSpPr>
          <a:xfrm>
            <a:off x="5638800" y="3429000"/>
            <a:ext cx="1905000" cy="762000"/>
            <a:chOff x="1051" y="10005"/>
            <a:chExt cx="2505" cy="855"/>
          </a:xfrm>
        </p:grpSpPr>
        <p:sp>
          <p:nvSpPr>
            <p:cNvPr id="515" name="Google Shape;515;p42"/>
            <p:cNvSpPr/>
            <p:nvPr/>
          </p:nvSpPr>
          <p:spPr>
            <a:xfrm>
              <a:off x="1051" y="10005"/>
              <a:ext cx="2505" cy="855"/>
            </a:xfrm>
            <a:prstGeom prst="rect">
              <a:avLst/>
            </a:prstGeom>
            <a:solidFill>
              <a:srgbClr val="FFFFFF"/>
            </a:solid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516" name="Google Shape;516;p42"/>
            <p:cNvSpPr txBox="1"/>
            <p:nvPr/>
          </p:nvSpPr>
          <p:spPr>
            <a:xfrm>
              <a:off x="1210" y="10186"/>
              <a:ext cx="2246" cy="414"/>
            </a:xfrm>
            <a:prstGeom prst="rect">
              <a:avLst/>
            </a:prstGeom>
            <a:solidFill>
              <a:srgbClr val="FFFFFF">
                <a:alpha val="0"/>
              </a:srgbClr>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1" i="1">
                  <a:solidFill>
                    <a:schemeClr val="dk1"/>
                  </a:solidFill>
                  <a:latin typeface="Cambria" panose="02040503050406030204"/>
                  <a:ea typeface="Cambria" panose="02040503050406030204"/>
                  <a:cs typeface="Cambria" panose="02040503050406030204"/>
                  <a:sym typeface="Cambria" panose="02040503050406030204"/>
                </a:rPr>
                <a:t>Strong Entity</a:t>
              </a:r>
              <a:endParaRPr sz="2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17" name="Google Shape;517;p42"/>
          <p:cNvGrpSpPr/>
          <p:nvPr/>
        </p:nvGrpSpPr>
        <p:grpSpPr>
          <a:xfrm>
            <a:off x="5486400" y="4648200"/>
            <a:ext cx="2114550" cy="1295400"/>
            <a:chOff x="2588" y="6440"/>
            <a:chExt cx="2129" cy="1720"/>
          </a:xfrm>
        </p:grpSpPr>
        <p:sp>
          <p:nvSpPr>
            <p:cNvPr id="518" name="Google Shape;518;p42"/>
            <p:cNvSpPr/>
            <p:nvPr/>
          </p:nvSpPr>
          <p:spPr>
            <a:xfrm>
              <a:off x="2588" y="6440"/>
              <a:ext cx="2129" cy="1720"/>
            </a:xfrm>
            <a:prstGeom prst="flowChartDecision">
              <a:avLst/>
            </a:prstGeom>
            <a:solidFill>
              <a:srgbClr val="FFFFFF"/>
            </a:solidFill>
            <a:ln w="4445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519" name="Google Shape;519;p42"/>
            <p:cNvSpPr txBox="1"/>
            <p:nvPr/>
          </p:nvSpPr>
          <p:spPr>
            <a:xfrm>
              <a:off x="2704" y="7055"/>
              <a:ext cx="1856" cy="430"/>
            </a:xfrm>
            <a:prstGeom prst="rect">
              <a:avLst/>
            </a:prstGeom>
            <a:solidFill>
              <a:srgbClr val="FFFFFF">
                <a:alpha val="0"/>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1" i="1">
                  <a:solidFill>
                    <a:schemeClr val="dk1"/>
                  </a:solidFill>
                  <a:latin typeface="Cambria" panose="02040503050406030204"/>
                  <a:ea typeface="Cambria" panose="02040503050406030204"/>
                  <a:cs typeface="Cambria" panose="02040503050406030204"/>
                  <a:sym typeface="Cambria" panose="02040503050406030204"/>
                </a:rPr>
                <a:t>Relationship</a:t>
              </a:r>
              <a:endParaRPr sz="2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20" name="Google Shape;520;p42"/>
          <p:cNvGrpSpPr/>
          <p:nvPr/>
        </p:nvGrpSpPr>
        <p:grpSpPr>
          <a:xfrm>
            <a:off x="7942262" y="4648200"/>
            <a:ext cx="2268538" cy="1219200"/>
            <a:chOff x="5865" y="6561"/>
            <a:chExt cx="2131" cy="1764"/>
          </a:xfrm>
        </p:grpSpPr>
        <p:sp>
          <p:nvSpPr>
            <p:cNvPr id="521" name="Google Shape;521;p42"/>
            <p:cNvSpPr/>
            <p:nvPr/>
          </p:nvSpPr>
          <p:spPr>
            <a:xfrm>
              <a:off x="5865" y="6561"/>
              <a:ext cx="2131" cy="1764"/>
            </a:xfrm>
            <a:prstGeom prst="flowChartDecision">
              <a:avLst/>
            </a:prstGeom>
            <a:solidFill>
              <a:srgbClr val="FFFFFF"/>
            </a:solidFill>
            <a:ln w="63500" cap="flat" cmpd="dbl">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522" name="Google Shape;522;p42"/>
            <p:cNvSpPr txBox="1"/>
            <p:nvPr/>
          </p:nvSpPr>
          <p:spPr>
            <a:xfrm>
              <a:off x="6018" y="6855"/>
              <a:ext cx="1825" cy="803"/>
            </a:xfrm>
            <a:prstGeom prst="rect">
              <a:avLst/>
            </a:prstGeom>
            <a:solidFill>
              <a:srgbClr val="FFFFFF">
                <a:alpha val="0"/>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800" b="1" i="1">
                  <a:solidFill>
                    <a:schemeClr val="dk1"/>
                  </a:solidFill>
                  <a:latin typeface="Cambria" panose="02040503050406030204"/>
                  <a:ea typeface="Cambria" panose="02040503050406030204"/>
                  <a:cs typeface="Cambria" panose="02040503050406030204"/>
                  <a:sym typeface="Cambria" panose="02040503050406030204"/>
                </a:rPr>
                <a:t>Weak Relationship</a:t>
              </a:r>
              <a:endParaRPr sz="2800">
                <a:solidFill>
                  <a:schemeClr val="dk1"/>
                </a:solidFill>
                <a:latin typeface="Arial" panose="020B0604020202020204"/>
                <a:ea typeface="Arial" panose="020B0604020202020204"/>
                <a:cs typeface="Arial" panose="020B0604020202020204"/>
                <a:sym typeface="Arial" panose="020B0604020202020204"/>
              </a:endParaRPr>
            </a:p>
          </p:txBody>
        </p:sp>
      </p:grpSp>
      <p:grpSp>
        <p:nvGrpSpPr>
          <p:cNvPr id="523" name="Google Shape;523;p42"/>
          <p:cNvGrpSpPr/>
          <p:nvPr/>
        </p:nvGrpSpPr>
        <p:grpSpPr>
          <a:xfrm>
            <a:off x="551384" y="1143000"/>
            <a:ext cx="10945216" cy="5121434"/>
            <a:chOff x="532606" y="1143000"/>
            <a:chExt cx="8138954" cy="5121434"/>
          </a:xfrm>
        </p:grpSpPr>
        <p:cxnSp>
          <p:nvCxnSpPr>
            <p:cNvPr id="524" name="Google Shape;524;p42"/>
            <p:cNvCxnSpPr/>
            <p:nvPr/>
          </p:nvCxnSpPr>
          <p:spPr>
            <a:xfrm rot="5400000">
              <a:off x="-2026920" y="3703320"/>
              <a:ext cx="5120640" cy="1588"/>
            </a:xfrm>
            <a:prstGeom prst="straightConnector1">
              <a:avLst/>
            </a:prstGeom>
            <a:noFill/>
            <a:ln w="12700" cap="flat" cmpd="sng">
              <a:solidFill>
                <a:schemeClr val="accent1"/>
              </a:solidFill>
              <a:prstDash val="solid"/>
              <a:round/>
              <a:headEnd type="none" w="sm" len="sm"/>
              <a:tailEnd type="none" w="sm" len="sm"/>
            </a:ln>
          </p:spPr>
        </p:cxnSp>
        <p:cxnSp>
          <p:nvCxnSpPr>
            <p:cNvPr id="525" name="Google Shape;525;p42"/>
            <p:cNvCxnSpPr/>
            <p:nvPr/>
          </p:nvCxnSpPr>
          <p:spPr>
            <a:xfrm>
              <a:off x="533400" y="1143000"/>
              <a:ext cx="8138160" cy="0"/>
            </a:xfrm>
            <a:prstGeom prst="straightConnector1">
              <a:avLst/>
            </a:prstGeom>
            <a:noFill/>
            <a:ln w="12700" cap="flat" cmpd="sng">
              <a:solidFill>
                <a:schemeClr val="accent1"/>
              </a:solidFill>
              <a:prstDash val="solid"/>
              <a:round/>
              <a:headEnd type="none" w="sm" len="sm"/>
              <a:tailEnd type="none" w="sm" len="sm"/>
            </a:ln>
          </p:spPr>
        </p:cxnSp>
      </p:grpSp>
      <p:sp>
        <p:nvSpPr>
          <p:cNvPr id="526" name="Google Shape;526;p42"/>
          <p:cNvSpPr txBox="1"/>
          <p:nvPr/>
        </p:nvSpPr>
        <p:spPr>
          <a:xfrm>
            <a:off x="10776520" y="188640"/>
            <a:ext cx="1243696" cy="523220"/>
          </a:xfrm>
          <a:prstGeom prst="rect">
            <a:avLst/>
          </a:prstGeom>
          <a:solidFill>
            <a:schemeClr val="lt1"/>
          </a:solidFill>
          <a:ln w="9525" cap="flat" cmpd="sng">
            <a:solidFill>
              <a:srgbClr val="D9DD2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1" i="0">
                <a:solidFill>
                  <a:schemeClr val="lt1"/>
                </a:solidFill>
                <a:latin typeface="Times New Roman" panose="02020603050405020304"/>
                <a:ea typeface="Times New Roman" panose="02020603050405020304"/>
                <a:cs typeface="Times New Roman" panose="02020603050405020304"/>
                <a:sym typeface="Times New Roman" panose="02020603050405020304"/>
              </a:rPr>
              <a:t>erdplus.com</a:t>
            </a:r>
            <a:endParaRPr lang="en-IN" sz="1400" b="1" i="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r>
              <a:rPr lang="en-IN" sz="1400" b="1" i="0">
                <a:solidFill>
                  <a:schemeClr val="lt1"/>
                </a:solidFill>
                <a:latin typeface="Times New Roman" panose="02020603050405020304"/>
                <a:ea typeface="Times New Roman" panose="02020603050405020304"/>
                <a:cs typeface="Times New Roman" panose="02020603050405020304"/>
                <a:sym typeface="Times New Roman" panose="02020603050405020304"/>
              </a:rPr>
              <a:t>www.draw.io</a:t>
            </a:r>
            <a:endParaRPr lang="en-IN" sz="1400" b="1" i="0">
              <a:solidFill>
                <a:schemeClr val="lt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530" name="Shape 530"/>
        <p:cNvGrpSpPr/>
        <p:nvPr/>
      </p:nvGrpSpPr>
      <p:grpSpPr>
        <a:xfrm>
          <a:off x="0" y="0"/>
          <a:ext cx="0" cy="0"/>
          <a:chOff x="0" y="0"/>
          <a:chExt cx="0" cy="0"/>
        </a:xfrm>
      </p:grpSpPr>
      <p:sp>
        <p:nvSpPr>
          <p:cNvPr id="531" name="Google Shape;531;p43"/>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532" name="Google Shape;532;p43"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33" name="Google Shape;533;p43"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34" name="Google Shape;534;p43"/>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strong and weak entity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535" name="Google Shape;535;p43"/>
          <p:cNvSpPr/>
          <p:nvPr/>
        </p:nvSpPr>
        <p:spPr>
          <a:xfrm>
            <a:off x="479376" y="838201"/>
            <a:ext cx="1116124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An entity may participate in a relation either totally or partially.</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Strong Entity</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strong entity is not dependent on any other entity in the schema. A strong entity will always have a primary key. Strong entities are represented by a single rectangle.</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l" rtl="0">
              <a:spcBef>
                <a:spcPts val="0"/>
              </a:spcBef>
              <a:spcAft>
                <a:spcPts val="0"/>
              </a:spcAft>
              <a:buNone/>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Weak Entity</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 weak entity is dependent on a strong entity to ensure its existence. Unlike a strong entity, a weak entity does not have any primary key. A weak entity is represented by a double rectangle. The relation between one strong and one weak entity is represented by a double diamond. This relationship is also known as identifying relationship.</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536" name="Google Shape;536;p43"/>
          <p:cNvSpPr txBox="1"/>
          <p:nvPr/>
        </p:nvSpPr>
        <p:spPr>
          <a:xfrm>
            <a:off x="479376" y="3861048"/>
            <a:ext cx="11161240" cy="170303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800" b="1" i="0">
                <a:solidFill>
                  <a:srgbClr val="343434"/>
                </a:solidFill>
                <a:latin typeface="Arial" panose="020B0604020202020204"/>
                <a:ea typeface="Arial" panose="020B0604020202020204"/>
                <a:cs typeface="Arial" panose="020B0604020202020204"/>
                <a:sym typeface="Arial" panose="020B0604020202020204"/>
              </a:rPr>
              <a:t>Example 1 – </a:t>
            </a:r>
            <a:r>
              <a:rPr lang="en-IN" sz="1800" b="0" i="0">
                <a:solidFill>
                  <a:srgbClr val="343434"/>
                </a:solidFill>
                <a:latin typeface="Arial" panose="020B0604020202020204"/>
                <a:ea typeface="Arial" panose="020B0604020202020204"/>
                <a:cs typeface="Arial" panose="020B0604020202020204"/>
                <a:sym typeface="Arial" panose="020B0604020202020204"/>
              </a:rPr>
              <a:t>A loan entity can not be created for a customer if the customer doesn’t exist</a:t>
            </a:r>
            <a:endParaRPr lang="en-IN" sz="1800" b="0" i="0">
              <a:solidFill>
                <a:srgbClr val="343434"/>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b="1" i="0">
                <a:solidFill>
                  <a:srgbClr val="343434"/>
                </a:solidFill>
                <a:latin typeface="Arial" panose="020B0604020202020204"/>
                <a:ea typeface="Arial" panose="020B0604020202020204"/>
                <a:cs typeface="Arial" panose="020B0604020202020204"/>
                <a:sym typeface="Arial" panose="020B0604020202020204"/>
              </a:rPr>
              <a:t>Example 2 –</a:t>
            </a:r>
            <a:r>
              <a:rPr lang="en-IN" sz="1800" b="0" i="0">
                <a:solidFill>
                  <a:srgbClr val="343434"/>
                </a:solidFill>
                <a:latin typeface="Arial" panose="020B0604020202020204"/>
                <a:ea typeface="Arial" panose="020B0604020202020204"/>
                <a:cs typeface="Arial" panose="020B0604020202020204"/>
                <a:sym typeface="Arial" panose="020B0604020202020204"/>
              </a:rPr>
              <a:t> A payment entity can not be created for a loan if the loan doesn’t exist</a:t>
            </a:r>
            <a:endParaRPr lang="en-IN" sz="1800" b="0" i="0">
              <a:solidFill>
                <a:srgbClr val="343434"/>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b="1" i="0">
                <a:solidFill>
                  <a:srgbClr val="343434"/>
                </a:solidFill>
                <a:latin typeface="Arial" panose="020B0604020202020204"/>
                <a:ea typeface="Arial" panose="020B0604020202020204"/>
                <a:cs typeface="Arial" panose="020B0604020202020204"/>
                <a:sym typeface="Arial" panose="020B0604020202020204"/>
              </a:rPr>
              <a:t>Example 3 –</a:t>
            </a:r>
            <a:r>
              <a:rPr lang="en-IN" sz="1800" b="0" i="0">
                <a:solidFill>
                  <a:srgbClr val="343434"/>
                </a:solidFill>
                <a:latin typeface="Arial" panose="020B0604020202020204"/>
                <a:ea typeface="Arial" panose="020B0604020202020204"/>
                <a:cs typeface="Arial" panose="020B0604020202020204"/>
                <a:sym typeface="Arial" panose="020B0604020202020204"/>
              </a:rPr>
              <a:t> A dependents list entity can not be created if the employee doesn’t exist</a:t>
            </a:r>
            <a:endParaRPr lang="en-IN" sz="1800" b="0" i="0">
              <a:solidFill>
                <a:srgbClr val="343434"/>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b="1" i="0">
                <a:solidFill>
                  <a:srgbClr val="343434"/>
                </a:solidFill>
                <a:latin typeface="Arial" panose="020B0604020202020204"/>
                <a:ea typeface="Arial" panose="020B0604020202020204"/>
                <a:cs typeface="Arial" panose="020B0604020202020204"/>
                <a:sym typeface="Arial" panose="020B0604020202020204"/>
              </a:rPr>
              <a:t>Example 4 –</a:t>
            </a:r>
            <a:r>
              <a:rPr lang="en-IN" sz="1800" b="0" i="0">
                <a:solidFill>
                  <a:srgbClr val="343434"/>
                </a:solidFill>
                <a:latin typeface="Arial" panose="020B0604020202020204"/>
                <a:ea typeface="Arial" panose="020B0604020202020204"/>
                <a:cs typeface="Arial" panose="020B0604020202020204"/>
                <a:sym typeface="Arial" panose="020B0604020202020204"/>
              </a:rPr>
              <a:t> A </a:t>
            </a:r>
            <a:r>
              <a:rPr lang="en-IN" sz="1800">
                <a:solidFill>
                  <a:srgbClr val="374151"/>
                </a:solidFill>
                <a:latin typeface="Arial" panose="020B0604020202020204"/>
                <a:ea typeface="Arial" panose="020B0604020202020204"/>
                <a:cs typeface="Arial" panose="020B0604020202020204"/>
                <a:sym typeface="Arial" panose="020B0604020202020204"/>
              </a:rPr>
              <a:t>p</a:t>
            </a:r>
            <a:r>
              <a:rPr lang="en-IN" sz="1800" b="0" i="0">
                <a:solidFill>
                  <a:srgbClr val="374151"/>
                </a:solidFill>
                <a:latin typeface="Arial" panose="020B0604020202020204"/>
                <a:ea typeface="Arial" panose="020B0604020202020204"/>
                <a:cs typeface="Arial" panose="020B0604020202020204"/>
                <a:sym typeface="Arial" panose="020B0604020202020204"/>
              </a:rPr>
              <a:t>rescription </a:t>
            </a:r>
            <a:r>
              <a:rPr lang="en-IN" sz="1800" b="0" i="0">
                <a:solidFill>
                  <a:srgbClr val="343434"/>
                </a:solidFill>
                <a:latin typeface="Arial" panose="020B0604020202020204"/>
                <a:ea typeface="Arial" panose="020B0604020202020204"/>
                <a:cs typeface="Arial" panose="020B0604020202020204"/>
                <a:sym typeface="Arial" panose="020B0604020202020204"/>
              </a:rPr>
              <a:t>entity can not be created for a </a:t>
            </a:r>
            <a:r>
              <a:rPr lang="en-IN" sz="1800" b="0" i="0">
                <a:solidFill>
                  <a:srgbClr val="374151"/>
                </a:solidFill>
                <a:latin typeface="Arial" panose="020B0604020202020204"/>
                <a:ea typeface="Arial" panose="020B0604020202020204"/>
                <a:cs typeface="Arial" panose="020B0604020202020204"/>
                <a:sym typeface="Arial" panose="020B0604020202020204"/>
              </a:rPr>
              <a:t>patient</a:t>
            </a:r>
            <a:r>
              <a:rPr lang="en-IN" sz="1800" b="0" i="0">
                <a:solidFill>
                  <a:srgbClr val="343434"/>
                </a:solidFill>
                <a:latin typeface="Arial" panose="020B0604020202020204"/>
                <a:ea typeface="Arial" panose="020B0604020202020204"/>
                <a:cs typeface="Arial" panose="020B0604020202020204"/>
                <a:sym typeface="Arial" panose="020B0604020202020204"/>
              </a:rPr>
              <a:t> if the </a:t>
            </a:r>
            <a:r>
              <a:rPr lang="en-IN" sz="1800" b="0" i="0">
                <a:solidFill>
                  <a:srgbClr val="374151"/>
                </a:solidFill>
                <a:latin typeface="Arial" panose="020B0604020202020204"/>
                <a:ea typeface="Arial" panose="020B0604020202020204"/>
                <a:cs typeface="Arial" panose="020B0604020202020204"/>
                <a:sym typeface="Arial" panose="020B0604020202020204"/>
              </a:rPr>
              <a:t>patient</a:t>
            </a:r>
            <a:r>
              <a:rPr lang="en-IN" sz="1800" b="0" i="0">
                <a:solidFill>
                  <a:srgbClr val="343434"/>
                </a:solidFill>
                <a:latin typeface="Arial" panose="020B0604020202020204"/>
                <a:ea typeface="Arial" panose="020B0604020202020204"/>
                <a:cs typeface="Arial" panose="020B0604020202020204"/>
                <a:sym typeface="Arial" panose="020B0604020202020204"/>
              </a:rPr>
              <a:t> doesn’t exist</a:t>
            </a:r>
            <a:endParaRPr lang="en-IN" sz="1800" b="0" i="0">
              <a:solidFill>
                <a:srgbClr val="343434"/>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540" name="Shape 540"/>
        <p:cNvGrpSpPr/>
        <p:nvPr/>
      </p:nvGrpSpPr>
      <p:grpSpPr>
        <a:xfrm>
          <a:off x="0" y="0"/>
          <a:ext cx="0" cy="0"/>
          <a:chOff x="0" y="0"/>
          <a:chExt cx="0" cy="0"/>
        </a:xfrm>
      </p:grpSpPr>
      <p:sp>
        <p:nvSpPr>
          <p:cNvPr id="541" name="Google Shape;541;p44"/>
          <p:cNvSpPr/>
          <p:nvPr/>
        </p:nvSpPr>
        <p:spPr>
          <a:xfrm>
            <a:off x="1752600" y="-99392"/>
            <a:ext cx="86868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entity relationship diagram</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542" name="Google Shape;542;p44"/>
          <p:cNvGrpSpPr/>
          <p:nvPr/>
        </p:nvGrpSpPr>
        <p:grpSpPr>
          <a:xfrm>
            <a:off x="743068" y="432048"/>
            <a:ext cx="10705864" cy="6381328"/>
            <a:chOff x="743068" y="432048"/>
            <a:chExt cx="10705864" cy="6381328"/>
          </a:xfrm>
        </p:grpSpPr>
        <p:pic>
          <p:nvPicPr>
            <p:cNvPr id="543" name="Google Shape;543;p44"/>
            <p:cNvPicPr preferRelativeResize="0"/>
            <p:nvPr/>
          </p:nvPicPr>
          <p:blipFill rotWithShape="1">
            <a:blip r:embed="rId1"/>
            <a:srcRect/>
            <a:stretch>
              <a:fillRect/>
            </a:stretch>
          </p:blipFill>
          <p:spPr>
            <a:xfrm>
              <a:off x="743068" y="432048"/>
              <a:ext cx="10705864" cy="6381328"/>
            </a:xfrm>
            <a:prstGeom prst="rect">
              <a:avLst/>
            </a:prstGeom>
            <a:noFill/>
            <a:ln>
              <a:noFill/>
            </a:ln>
          </p:spPr>
        </p:pic>
        <p:grpSp>
          <p:nvGrpSpPr>
            <p:cNvPr id="544" name="Google Shape;544;p44"/>
            <p:cNvGrpSpPr/>
            <p:nvPr/>
          </p:nvGrpSpPr>
          <p:grpSpPr>
            <a:xfrm>
              <a:off x="839416" y="812659"/>
              <a:ext cx="2681628" cy="2094312"/>
              <a:chOff x="839416" y="812659"/>
              <a:chExt cx="2681628" cy="2094312"/>
            </a:xfrm>
          </p:grpSpPr>
          <p:sp>
            <p:nvSpPr>
              <p:cNvPr id="545" name="Google Shape;545;p44"/>
              <p:cNvSpPr/>
              <p:nvPr/>
            </p:nvSpPr>
            <p:spPr>
              <a:xfrm>
                <a:off x="839416" y="812659"/>
                <a:ext cx="1296144" cy="531440"/>
              </a:xfrm>
              <a:prstGeom prst="ellipse">
                <a:avLst/>
              </a:prstGeom>
              <a:noFill/>
              <a:ln w="1905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panose="020B0502020104020203"/>
                  <a:ea typeface="Gill Sans" panose="020B0502020104020203"/>
                  <a:cs typeface="Gill Sans" panose="020B0502020104020203"/>
                  <a:sym typeface="Gill Sans" panose="020B0502020104020203"/>
                </a:endParaRPr>
              </a:p>
            </p:txBody>
          </p:sp>
          <p:sp>
            <p:nvSpPr>
              <p:cNvPr id="546" name="Google Shape;546;p44"/>
              <p:cNvSpPr txBox="1"/>
              <p:nvPr/>
            </p:nvSpPr>
            <p:spPr>
              <a:xfrm>
                <a:off x="1227641" y="924490"/>
                <a:ext cx="51969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a:solidFill>
                      <a:schemeClr val="dk1"/>
                    </a:solidFill>
                    <a:latin typeface="Gill Sans" panose="020B0502020104020203"/>
                    <a:ea typeface="Gill Sans" panose="020B0502020104020203"/>
                    <a:cs typeface="Gill Sans" panose="020B0502020104020203"/>
                    <a:sym typeface="Gill Sans" panose="020B0502020104020203"/>
                  </a:rPr>
                  <a:t>DoB</a:t>
                </a:r>
                <a:endParaRPr sz="1400">
                  <a:solidFill>
                    <a:schemeClr val="dk1"/>
                  </a:solidFill>
                  <a:latin typeface="Gill Sans" panose="020B0502020104020203"/>
                  <a:ea typeface="Gill Sans" panose="020B0502020104020203"/>
                  <a:cs typeface="Gill Sans" panose="020B0502020104020203"/>
                  <a:sym typeface="Gill Sans" panose="020B0502020104020203"/>
                </a:endParaRPr>
              </a:p>
            </p:txBody>
          </p:sp>
          <p:cxnSp>
            <p:nvCxnSpPr>
              <p:cNvPr id="547" name="Google Shape;547;p44"/>
              <p:cNvCxnSpPr>
                <a:stCxn id="545" idx="5"/>
              </p:cNvCxnSpPr>
              <p:nvPr/>
            </p:nvCxnSpPr>
            <p:spPr>
              <a:xfrm>
                <a:off x="1945744" y="1266271"/>
                <a:ext cx="1575300" cy="1640700"/>
              </a:xfrm>
              <a:prstGeom prst="straightConnector1">
                <a:avLst/>
              </a:prstGeom>
              <a:noFill/>
              <a:ln w="9525" cap="flat" cmpd="sng">
                <a:solidFill>
                  <a:schemeClr val="dk1"/>
                </a:solidFill>
                <a:prstDash val="solid"/>
                <a:round/>
                <a:headEnd type="none" w="sm" len="sm"/>
                <a:tailEnd type="none" w="sm" len="sm"/>
              </a:ln>
            </p:spPr>
          </p:cxn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551" name="Shape 551"/>
        <p:cNvGrpSpPr/>
        <p:nvPr/>
      </p:nvGrpSpPr>
      <p:grpSpPr>
        <a:xfrm>
          <a:off x="0" y="0"/>
          <a:ext cx="0" cy="0"/>
          <a:chOff x="0" y="0"/>
          <a:chExt cx="0" cy="0"/>
        </a:xfrm>
      </p:grpSpPr>
      <p:sp>
        <p:nvSpPr>
          <p:cNvPr id="552" name="Google Shape;552;p45"/>
          <p:cNvSpPr txBox="1"/>
          <p:nvPr/>
        </p:nvSpPr>
        <p:spPr>
          <a:xfrm>
            <a:off x="407368" y="2362200"/>
            <a:ext cx="11377264"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a degree, cardinality, domain and union in database?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556" name="Shape 556"/>
        <p:cNvGrpSpPr/>
        <p:nvPr/>
      </p:nvGrpSpPr>
      <p:grpSpPr>
        <a:xfrm>
          <a:off x="0" y="0"/>
          <a:ext cx="0" cy="0"/>
          <a:chOff x="0" y="0"/>
          <a:chExt cx="0" cy="0"/>
        </a:xfrm>
      </p:grpSpPr>
      <p:sp>
        <p:nvSpPr>
          <p:cNvPr id="557" name="Google Shape;557;p46"/>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558" name="Google Shape;558;p46"/>
          <p:cNvSpPr/>
          <p:nvPr/>
        </p:nvSpPr>
        <p:spPr>
          <a:xfrm>
            <a:off x="1752600" y="344270"/>
            <a:ext cx="8686800" cy="107721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What is a degree, cardinality, domain and union in database?</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559" name="Google Shape;559;p46"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60" name="Google Shape;560;p46"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61" name="Google Shape;561;p46"/>
          <p:cNvSpPr/>
          <p:nvPr/>
        </p:nvSpPr>
        <p:spPr>
          <a:xfrm>
            <a:off x="407368" y="1845439"/>
            <a:ext cx="11305256" cy="3600986"/>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89A4"/>
              </a:buClr>
              <a:buSzPts val="1800"/>
              <a:buFont typeface="Arial" panose="020B0604020202020204"/>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Degree d(R) / Arity</a:t>
            </a:r>
            <a:r>
              <a:rPr lang="en-IN"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Total number of </a:t>
            </a:r>
            <a:r>
              <a:rPr lang="en-IN" sz="1800" b="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attributes/columns</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 present in a relation/table is called </a:t>
            </a:r>
            <a:r>
              <a:rPr lang="en-IN" sz="1800" b="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degree of the relation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and is denoted by </a:t>
            </a:r>
            <a:r>
              <a:rPr lang="en-IN" sz="2200" b="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d(</a:t>
            </a:r>
            <a:r>
              <a:rPr lang="en-IN" sz="2200" b="1" i="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R</a:t>
            </a:r>
            <a:r>
              <a:rPr lang="en-IN" sz="2200" b="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228600" algn="just" rtl="0">
              <a:spcBef>
                <a:spcPts val="0"/>
              </a:spcBef>
              <a:spcAft>
                <a:spcPts val="0"/>
              </a:spcAft>
              <a:buClr>
                <a:schemeClr val="dk1"/>
              </a:buClr>
              <a:buSzPts val="1800"/>
              <a:buFont typeface="Arial" panose="020B0604020202020204"/>
              <a:buNone/>
            </a:pPr>
            <a:endParaRPr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just" rtl="0">
              <a:spcBef>
                <a:spcPts val="0"/>
              </a:spcBef>
              <a:spcAft>
                <a:spcPts val="0"/>
              </a:spcAft>
              <a:buClr>
                <a:srgbClr val="0089A4"/>
              </a:buClr>
              <a:buSzPts val="1800"/>
              <a:buFont typeface="Arial" panose="020B0604020202020204"/>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Cardinality |R|</a:t>
            </a:r>
            <a:r>
              <a:rPr lang="en-IN"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Total number of </a:t>
            </a:r>
            <a:r>
              <a:rPr lang="en-IN" sz="1800" b="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tuples/rows</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 present in a relation/table, </a:t>
            </a:r>
            <a:r>
              <a:rPr lang="en-IN" sz="1800" b="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is called cardinality of a relation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and is denoted by </a:t>
            </a:r>
            <a:r>
              <a:rPr lang="en-IN" sz="2200" b="1" i="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|R|</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228600" algn="just" rtl="0">
              <a:spcBef>
                <a:spcPts val="0"/>
              </a:spcBef>
              <a:spcAft>
                <a:spcPts val="0"/>
              </a:spcAft>
              <a:buClr>
                <a:schemeClr val="dk1"/>
              </a:buClr>
              <a:buSzPts val="1800"/>
              <a:buFont typeface="Arial" panose="020B0604020202020204"/>
              <a:buNone/>
            </a:pPr>
            <a:endParaRPr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just" rtl="0">
              <a:spcBef>
                <a:spcPts val="0"/>
              </a:spcBef>
              <a:spcAft>
                <a:spcPts val="0"/>
              </a:spcAft>
              <a:buClr>
                <a:srgbClr val="0089A4"/>
              </a:buClr>
              <a:buSzPts val="1800"/>
              <a:buFont typeface="Arial" panose="020B0604020202020204"/>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Domain</a:t>
            </a:r>
            <a:r>
              <a:rPr lang="en-IN"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Total range of accepted values for an attribute of the relation </a:t>
            </a:r>
            <a:r>
              <a:rPr lang="en-IN" sz="1800" b="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is called the domain of the attribute</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rgbClr val="5C4504"/>
                </a:solidFill>
                <a:latin typeface="Palatino Linotype" panose="02040502050505030304"/>
                <a:ea typeface="Palatino Linotype" panose="02040502050505030304"/>
                <a:cs typeface="Palatino Linotype" panose="02040502050505030304"/>
                <a:sym typeface="Palatino Linotype" panose="02040502050505030304"/>
              </a:rPr>
              <a:t>Data Type(size)</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228600" algn="just" rtl="0">
              <a:spcBef>
                <a:spcPts val="0"/>
              </a:spcBef>
              <a:spcAft>
                <a:spcPts val="0"/>
              </a:spcAft>
              <a:buClr>
                <a:schemeClr val="dk1"/>
              </a:buClr>
              <a:buSzPts val="1800"/>
              <a:buFont typeface="Arial" panose="020B0604020202020204"/>
              <a:buNone/>
            </a:pPr>
            <a:endParaRPr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just" rtl="0">
              <a:spcBef>
                <a:spcPts val="0"/>
              </a:spcBef>
              <a:spcAft>
                <a:spcPts val="0"/>
              </a:spcAft>
              <a:buClr>
                <a:srgbClr val="0089A4"/>
              </a:buClr>
              <a:buSzPts val="1800"/>
              <a:buFont typeface="Arial" panose="020B0604020202020204"/>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Union Compatibility</a:t>
            </a:r>
            <a:r>
              <a:rPr lang="en-IN"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Two relations </a:t>
            </a:r>
            <a:r>
              <a:rPr lang="en-IN" sz="1800" b="1" i="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R</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1800" b="1" i="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S</a:t>
            </a:r>
            <a:r>
              <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 are set to be Union Compatible to each other if and only if:</a:t>
            </a:r>
            <a:endParaRPr lang="en-IN" sz="1800">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a:p>
            <a:pPr marL="914400" marR="0" lvl="1" indent="-457200" algn="just" rtl="0">
              <a:spcBef>
                <a:spcPts val="0"/>
              </a:spcBef>
              <a:spcAft>
                <a:spcPts val="0"/>
              </a:spcAft>
              <a:buClr>
                <a:srgbClr val="3F3F3F"/>
              </a:buClr>
              <a:buSzPts val="1800"/>
              <a:buFont typeface="Bookman Old Style" panose="02050604050505020204"/>
              <a:buAutoNum type="arabicPeriod"/>
            </a:pPr>
            <a:r>
              <a:rPr lang="en-IN" sz="1800" b="0" i="0" u="none" strike="noStrike" cap="none">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They have the </a:t>
            </a:r>
            <a:r>
              <a:rPr lang="en-IN" sz="1800" b="1" i="0" u="none" strike="noStrike" cap="none">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same</a:t>
            </a:r>
            <a:r>
              <a:rPr lang="en-IN" sz="1800" b="0" i="0" u="none" strike="noStrike" cap="none">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i="0" u="none" strike="noStrike" cap="none">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degree </a:t>
            </a:r>
            <a:r>
              <a:rPr lang="en-IN" sz="2200" b="1" i="0" u="none" strike="noStrike" cap="none">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d(R)</a:t>
            </a:r>
            <a:r>
              <a:rPr lang="en-IN" sz="1800" b="0" i="0" u="none" strike="noStrike" cap="none">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b="0" i="0" u="none" strike="noStrike" cap="none">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a:p>
            <a:pPr marL="914400" marR="0" lvl="1" indent="-457200" algn="just" rtl="0">
              <a:spcBef>
                <a:spcPts val="0"/>
              </a:spcBef>
              <a:spcAft>
                <a:spcPts val="0"/>
              </a:spcAft>
              <a:buClr>
                <a:srgbClr val="3F3F3F"/>
              </a:buClr>
              <a:buSzPts val="1800"/>
              <a:buFont typeface="Bookman Old Style" panose="02050604050505020204"/>
              <a:buAutoNum type="arabicPeriod"/>
            </a:pPr>
            <a:r>
              <a:rPr lang="en-IN" sz="1800" b="0" i="0" u="none" strike="noStrike" cap="none">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Domains of the respective attributes should also be same.</a:t>
            </a:r>
            <a:endParaRPr lang="en-IN" sz="1800" b="0" i="0" u="none" strike="noStrike" cap="none">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565" name="Shape 565"/>
        <p:cNvGrpSpPr/>
        <p:nvPr/>
      </p:nvGrpSpPr>
      <p:grpSpPr>
        <a:xfrm>
          <a:off x="0" y="0"/>
          <a:ext cx="0" cy="0"/>
          <a:chOff x="0" y="0"/>
          <a:chExt cx="0" cy="0"/>
        </a:xfrm>
      </p:grpSpPr>
      <p:sp>
        <p:nvSpPr>
          <p:cNvPr id="566" name="Google Shape;566;p47"/>
          <p:cNvSpPr txBox="1"/>
          <p:nvPr/>
        </p:nvSpPr>
        <p:spPr>
          <a:xfrm>
            <a:off x="191344" y="2362200"/>
            <a:ext cx="11593288"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domain constraint and types of data integrity constraints?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570" name="Shape 570"/>
        <p:cNvGrpSpPr/>
        <p:nvPr/>
      </p:nvGrpSpPr>
      <p:grpSpPr>
        <a:xfrm>
          <a:off x="0" y="0"/>
          <a:ext cx="0" cy="0"/>
          <a:chOff x="0" y="0"/>
          <a:chExt cx="0" cy="0"/>
        </a:xfrm>
      </p:grpSpPr>
      <p:sp>
        <p:nvSpPr>
          <p:cNvPr id="571" name="Google Shape;571;p48"/>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572" name="Google Shape;572;p48"/>
          <p:cNvSpPr/>
          <p:nvPr/>
        </p:nvSpPr>
        <p:spPr>
          <a:xfrm>
            <a:off x="4452926" y="315233"/>
            <a:ext cx="6971666" cy="1077218"/>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A domain constraint and types of data integrity constraints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573" name="Google Shape;573;p48"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74" name="Google Shape;574;p48"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75" name="Google Shape;575;p48"/>
          <p:cNvSpPr/>
          <p:nvPr/>
        </p:nvSpPr>
        <p:spPr>
          <a:xfrm>
            <a:off x="191344" y="1628800"/>
            <a:ext cx="11486869" cy="738664"/>
          </a:xfrm>
          <a:prstGeom prst="rect">
            <a:avLst/>
          </a:prstGeom>
          <a:noFill/>
          <a:ln>
            <a:noFill/>
          </a:ln>
        </p:spPr>
        <p:txBody>
          <a:bodyPr spcFirstLastPara="1" wrap="square" lIns="91425" tIns="45700" rIns="91425" bIns="45700" anchor="t" anchorCtr="0">
            <a:spAutoFit/>
          </a:bodyPr>
          <a:lstStyle/>
          <a:p>
            <a:pPr marL="342900" marR="0" lvl="0" indent="-342900" algn="just" rtl="0">
              <a:spcBef>
                <a:spcPts val="0"/>
              </a:spcBef>
              <a:spcAft>
                <a:spcPts val="0"/>
              </a:spcAft>
              <a:buClr>
                <a:srgbClr val="0089A4"/>
              </a:buClr>
              <a:buSzPts val="1800"/>
              <a:buFont typeface="Noto Sans Symbols"/>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Domain Constraint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data type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 Constraints (</a:t>
            </a:r>
            <a:r>
              <a:rPr lang="en-IN" sz="1900" b="1">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not null/unique/primary key/foreign key/check/default</a:t>
            </a:r>
            <a:r>
              <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endParaRPr>
          </a:p>
          <a:p>
            <a:pPr marL="0" marR="0" lvl="0" indent="0" algn="just" rtl="0">
              <a:spcBef>
                <a:spcPts val="0"/>
              </a:spcBef>
              <a:spcAft>
                <a:spcPts val="0"/>
              </a:spcAft>
              <a:buNone/>
            </a:pPr>
            <a:endParaRPr sz="500">
              <a:solidFill>
                <a:srgbClr val="595959"/>
              </a:solidFill>
              <a:latin typeface="Palatino Linotype" panose="02040502050505030304"/>
              <a:ea typeface="Palatino Linotype" panose="02040502050505030304"/>
              <a:cs typeface="Palatino Linotype" panose="02040502050505030304"/>
              <a:sym typeface="Palatino Linotype" panose="02040502050505030304"/>
            </a:endParaRPr>
          </a:p>
          <a:p>
            <a:pPr marL="355600" marR="0" lvl="0" indent="0" algn="just" rtl="0">
              <a:spcBef>
                <a:spcPts val="0"/>
              </a:spcBef>
              <a:spcAft>
                <a:spcPts val="0"/>
              </a:spcAft>
              <a:buNone/>
            </a:pPr>
            <a:r>
              <a:rPr lang="en-IN" sz="1800">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e.g.</a:t>
            </a:r>
            <a:r>
              <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0C0C0C"/>
                </a:solidFill>
                <a:latin typeface="Arial" panose="020B0604020202020204"/>
                <a:ea typeface="Arial" panose="020B0604020202020204"/>
                <a:cs typeface="Arial" panose="020B0604020202020204"/>
                <a:sym typeface="Arial" panose="020B0604020202020204"/>
              </a:rPr>
              <a:t>custID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rgbClr val="0C0C0C"/>
                </a:solidFill>
                <a:latin typeface="Arial" panose="020B0604020202020204"/>
                <a:ea typeface="Arial" panose="020B0604020202020204"/>
                <a:cs typeface="Arial" panose="020B0604020202020204"/>
                <a:sym typeface="Arial" panose="020B0604020202020204"/>
              </a:rPr>
              <a:t> pk_custid </a:t>
            </a:r>
            <a:r>
              <a:rPr lang="en-IN" sz="1800">
                <a:solidFill>
                  <a:srgbClr val="FE1212"/>
                </a:solidFill>
                <a:latin typeface="Arial" panose="020B0604020202020204"/>
                <a:ea typeface="Arial" panose="020B0604020202020204"/>
                <a:cs typeface="Arial" panose="020B0604020202020204"/>
                <a:sym typeface="Arial" panose="020B0604020202020204"/>
              </a:rPr>
              <a:t>PRIMARY 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custID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576" name="Google Shape;576;p48"/>
          <p:cNvSpPr/>
          <p:nvPr/>
        </p:nvSpPr>
        <p:spPr>
          <a:xfrm>
            <a:off x="195513" y="3169999"/>
            <a:ext cx="11809312" cy="313932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6C86"/>
              </a:buClr>
              <a:buSzPts val="1800"/>
              <a:buFont typeface="Arial" panose="020B0604020202020204"/>
              <a:buChar char="•"/>
            </a:pPr>
            <a:r>
              <a:rPr lang="en-IN" sz="1800" b="1">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Entity</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integrity: </a:t>
            </a:r>
            <a:r>
              <a:rPr lang="en-IN" sz="1800" b="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Entity Integrity Constraint is used to ensure the uniqueness of each record the table. There are primarily two types of integrity constraints that help us in ensuring the uniqueness of each row, namely, UNIQUE constraint and PRIMARY KEY constraint.</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6C86"/>
              </a:buClr>
              <a:buSzPts val="1800"/>
              <a:buFont typeface="Arial" panose="020B0604020202020204"/>
              <a:buChar char="•"/>
            </a:pP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endPar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6C86"/>
              </a:buClr>
              <a:buSzPts val="1800"/>
              <a:buFont typeface="Arial" panose="020B0604020202020204"/>
              <a:buChar char="•"/>
            </a:pPr>
            <a:r>
              <a:rPr lang="en-IN" sz="1800" b="1">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Referential</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integrity:</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0" i="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Referential Integrity Constraint ensures that there always exists a valid relationship between two tables. This makes sure that if a foreign key exists in a table relationship then it should always reference a corresponding value in the second table </a:t>
            </a:r>
            <a:r>
              <a:rPr lang="en-IN" sz="1800" b="1" i="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t</a:t>
            </a:r>
            <a:r>
              <a:rPr lang="en-IN" sz="1800" b="1" i="1" baseline="-25000">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1</a:t>
            </a:r>
            <a:r>
              <a:rPr lang="en-IN" sz="1800" b="1" i="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b="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FK</a:t>
            </a:r>
            <a:r>
              <a:rPr lang="en-IN" sz="1800" b="1" i="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 = t</a:t>
            </a:r>
            <a:r>
              <a:rPr lang="en-IN" sz="1800" b="1" i="1" baseline="-25000">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2</a:t>
            </a:r>
            <a:r>
              <a:rPr lang="en-IN" sz="1800" b="1" i="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a:t>
            </a:r>
            <a:r>
              <a:rPr lang="en-IN" sz="1800" b="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PK</a:t>
            </a:r>
            <a:r>
              <a:rPr lang="en-IN" sz="1800" b="1" i="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0" i="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or it should be null.</a:t>
            </a:r>
            <a:endParaRPr sz="1800" b="0" i="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6C86"/>
              </a:buClr>
              <a:buSzPts val="1800"/>
              <a:buFont typeface="Arial" panose="020B0604020202020204"/>
              <a:buChar char="•"/>
            </a:pPr>
            <a:r>
              <a:rPr lang="en-IN" sz="1800" b="1">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Domain</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integrity:</a:t>
            </a:r>
            <a:r>
              <a:rPr lang="en-IN" sz="1800">
                <a:solidFill>
                  <a:srgbClr val="006C86"/>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domain is a set of values of the same type. For example, we can specify if a particular column can hold null values or not, if the values have to be unique or not, the data type or size of values that can be entered in the column, the default values for the column, etc..</a:t>
            </a:r>
            <a:endParaRPr lang="en-IN"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577" name="Google Shape;577;p48"/>
          <p:cNvSpPr/>
          <p:nvPr/>
        </p:nvSpPr>
        <p:spPr>
          <a:xfrm>
            <a:off x="382688" y="2607295"/>
            <a:ext cx="1162213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Three types of integrity constraints: </a:t>
            </a:r>
            <a:r>
              <a:rPr lang="en-IN" sz="2000" b="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entity integrity, referential integrity </a:t>
            </a:r>
            <a:r>
              <a:rPr lang="en-IN" sz="20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and</a:t>
            </a:r>
            <a:r>
              <a:rPr lang="en-IN" sz="2000" b="1">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 domain integrity</a:t>
            </a:r>
            <a:r>
              <a:rPr lang="en-IN" sz="2000">
                <a:solidFill>
                  <a:srgbClr val="3F3F3F"/>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000">
              <a:solidFill>
                <a:srgbClr val="3F3F3F"/>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578" name="Google Shape;578;p48"/>
          <p:cNvSpPr/>
          <p:nvPr/>
        </p:nvSpPr>
        <p:spPr>
          <a:xfrm>
            <a:off x="191344" y="7937"/>
            <a:ext cx="56388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rgbClr val="C74C49"/>
                </a:solidFill>
                <a:latin typeface="Palatino Linotype" panose="02040502050505030304"/>
                <a:ea typeface="Palatino Linotype" panose="02040502050505030304"/>
                <a:cs typeface="Palatino Linotype" panose="02040502050505030304"/>
                <a:sym typeface="Palatino Linotype" panose="02040502050505030304"/>
              </a:rPr>
              <a:t>Data integrity refers to the correctness and completeness of data.</a:t>
            </a:r>
            <a:endParaRPr lang="en-IN" sz="2400">
              <a:solidFill>
                <a:srgbClr val="C74C49"/>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49"/>
          <p:cNvSpPr txBox="1"/>
          <p:nvPr/>
        </p:nvSpPr>
        <p:spPr>
          <a:xfrm>
            <a:off x="191344" y="2362200"/>
            <a:ext cx="11593288"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types of Keys?</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32" name="Shape 132"/>
        <p:cNvGrpSpPr/>
        <p:nvPr/>
      </p:nvGrpSpPr>
      <p:grpSpPr>
        <a:xfrm>
          <a:off x="0" y="0"/>
          <a:ext cx="0" cy="0"/>
          <a:chOff x="0" y="0"/>
          <a:chExt cx="0" cy="0"/>
        </a:xfrm>
      </p:grpSpPr>
      <p:sp>
        <p:nvSpPr>
          <p:cNvPr id="133" name="Google Shape;133;p5"/>
          <p:cNvSpPr/>
          <p:nvPr/>
        </p:nvSpPr>
        <p:spPr>
          <a:xfrm>
            <a:off x="407368" y="1045180"/>
            <a:ext cx="11377264" cy="231563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panose="020B0604020202020204"/>
              <a:buChar char="•"/>
            </a:pPr>
            <a:r>
              <a:rPr lang="en-IN" sz="2000">
                <a:solidFill>
                  <a:schemeClr val="dk1"/>
                </a:solidFill>
                <a:latin typeface="Arial" panose="020B0604020202020204"/>
                <a:ea typeface="Arial" panose="020B0604020202020204"/>
                <a:cs typeface="Arial" panose="020B0604020202020204"/>
                <a:sym typeface="Arial" panose="020B0604020202020204"/>
              </a:rPr>
              <a:t>If anyone who wants to develop a good application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	then he should have the knowledge three major components.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chemeClr val="dk1"/>
                </a:solidFill>
                <a:latin typeface="Arial" panose="020B0604020202020204"/>
                <a:ea typeface="Arial" panose="020B0604020202020204"/>
                <a:cs typeface="Arial" panose="020B0604020202020204"/>
                <a:sym typeface="Arial" panose="020B0604020202020204"/>
              </a:rPr>
              <a:t>They are </a:t>
            </a:r>
            <a:r>
              <a:rPr lang="en-IN" sz="2000">
                <a:solidFill>
                  <a:srgbClr val="7F7F7F"/>
                </a:solidFill>
                <a:latin typeface="Arial" panose="020B0604020202020204"/>
                <a:ea typeface="Arial" panose="020B0604020202020204"/>
                <a:cs typeface="Arial" panose="020B0604020202020204"/>
                <a:sym typeface="Arial" panose="020B0604020202020204"/>
              </a:rPr>
              <a:t>. . .</a:t>
            </a:r>
            <a:r>
              <a:rPr lang="en-IN" sz="2000">
                <a:solidFill>
                  <a:schemeClr val="dk1"/>
                </a:solidFill>
                <a:latin typeface="Arial" panose="020B0604020202020204"/>
                <a:ea typeface="Arial" panose="020B0604020202020204"/>
                <a:cs typeface="Arial" panose="020B0604020202020204"/>
                <a:sym typeface="Arial" panose="020B0604020202020204"/>
              </a:rPr>
              <a:t> . .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800">
                <a:solidFill>
                  <a:schemeClr val="dk1"/>
                </a:solidFill>
                <a:latin typeface="Arial" panose="020B0604020202020204"/>
                <a:ea typeface="Arial" panose="020B0604020202020204"/>
                <a:cs typeface="Arial" panose="020B0604020202020204"/>
                <a:sym typeface="Arial" panose="020B0604020202020204"/>
              </a:rPr>
              <a:t>           </a:t>
            </a:r>
            <a:endParaRPr lang="en-IN" sz="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2000"/>
              <a:buFont typeface="Arial" panose="020B0604020202020204"/>
              <a:buChar char="•"/>
            </a:pPr>
            <a:r>
              <a:rPr lang="en-IN" sz="2000">
                <a:solidFill>
                  <a:schemeClr val="dk1"/>
                </a:solidFill>
                <a:latin typeface="Arial" panose="020B0604020202020204"/>
                <a:ea typeface="Arial" panose="020B0604020202020204"/>
                <a:cs typeface="Arial" panose="020B0604020202020204"/>
                <a:sym typeface="Arial" panose="020B0604020202020204"/>
              </a:rPr>
              <a:t> </a:t>
            </a:r>
            <a:r>
              <a:rPr lang="en-IN" sz="2000">
                <a:solidFill>
                  <a:schemeClr val="dk1"/>
                </a:solidFill>
                <a:latin typeface="Gill Sans" panose="020B0502020104020203"/>
                <a:ea typeface="Gill Sans" panose="020B0502020104020203"/>
                <a:cs typeface="Gill Sans" panose="020B0502020104020203"/>
                <a:sym typeface="Gill Sans" panose="020B0502020104020203"/>
              </a:rPr>
              <a:t>Presentation Layer [ UI ] </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a:p>
            <a:pPr marL="342900" marR="0" lvl="1" indent="-342900" algn="l" rtl="0">
              <a:lnSpc>
                <a:spcPct val="150000"/>
              </a:lnSpc>
              <a:spcBef>
                <a:spcPts val="0"/>
              </a:spcBef>
              <a:spcAft>
                <a:spcPts val="0"/>
              </a:spcAft>
              <a:buClr>
                <a:schemeClr val="dk1"/>
              </a:buClr>
              <a:buSzPts val="2000"/>
              <a:buFont typeface="Arial" panose="020B0604020202020204"/>
              <a:buChar char="•"/>
            </a:pPr>
            <a:r>
              <a:rPr lang="en-IN" sz="20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Application Layer [ Server Application and Client Application ] </a:t>
            </a:r>
            <a:endParaRPr sz="20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a:p>
            <a:pPr marL="342900" marR="0" lvl="1" indent="-342900" algn="l" rtl="0">
              <a:lnSpc>
                <a:spcPct val="150000"/>
              </a:lnSpc>
              <a:spcBef>
                <a:spcPts val="0"/>
              </a:spcBef>
              <a:spcAft>
                <a:spcPts val="0"/>
              </a:spcAft>
              <a:buClr>
                <a:srgbClr val="F63122"/>
              </a:buClr>
              <a:buSzPts val="2000"/>
              <a:buFont typeface="Arial" panose="020B0604020202020204"/>
              <a:buChar char="•"/>
            </a:pPr>
            <a:r>
              <a:rPr lang="en-IN" sz="2000" b="0" i="0" u="none" strike="noStrike" cap="none">
                <a:solidFill>
                  <a:srgbClr val="F63122"/>
                </a:solidFill>
                <a:latin typeface="Gill Sans" panose="020B0502020104020203"/>
                <a:ea typeface="Gill Sans" panose="020B0502020104020203"/>
                <a:cs typeface="Gill Sans" panose="020B0502020104020203"/>
                <a:sym typeface="Gill Sans" panose="020B0502020104020203"/>
              </a:rPr>
              <a:t>Data Layer [ Data Access Object (DAO) / Data Access Layer (DAL) ]</a:t>
            </a:r>
            <a:r>
              <a:rPr lang="en-IN" sz="2000" b="0" i="0" u="none" strike="noStrike" cap="none">
                <a:solidFill>
                  <a:srgbClr val="C00000"/>
                </a:solidFill>
                <a:latin typeface="Gill Sans" panose="020B0502020104020203"/>
                <a:ea typeface="Gill Sans" panose="020B0502020104020203"/>
                <a:cs typeface="Gill Sans" panose="020B0502020104020203"/>
                <a:sym typeface="Gill Sans" panose="020B0502020104020203"/>
              </a:rPr>
              <a:t> </a:t>
            </a:r>
            <a:r>
              <a:rPr lang="en-IN" sz="2000" b="0" i="0" u="none" strike="noStrike" cap="none">
                <a:solidFill>
                  <a:schemeClr val="dk1"/>
                </a:solidFill>
                <a:latin typeface="Gill Sans" panose="020B0502020104020203"/>
                <a:ea typeface="Gill Sans" panose="020B0502020104020203"/>
                <a:cs typeface="Gill Sans" panose="020B0502020104020203"/>
                <a:sym typeface="Gill Sans" panose="020B0502020104020203"/>
              </a:rPr>
              <a:t>{ Flat Files | RDBMS | NoSQL } </a:t>
            </a:r>
            <a:endParaRPr lang="en-IN" sz="2000" b="0" i="0" u="none" strike="noStrike" cap="none">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34" name="Google Shape;134;p5"/>
          <p:cNvSpPr txBox="1"/>
          <p:nvPr/>
        </p:nvSpPr>
        <p:spPr>
          <a:xfrm>
            <a:off x="1936266" y="239284"/>
            <a:ext cx="8272519" cy="685800"/>
          </a:xfrm>
          <a:prstGeom prst="rect">
            <a:avLst/>
          </a:prstGeom>
          <a:solidFill>
            <a:schemeClr val="lt1"/>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3600" b="1">
                <a:solidFill>
                  <a:schemeClr val="dk1"/>
                </a:solidFill>
                <a:latin typeface="Arial" panose="020B0604020202020204"/>
                <a:ea typeface="Arial" panose="020B0604020202020204"/>
                <a:cs typeface="Arial" panose="020B0604020202020204"/>
                <a:sym typeface="Arial" panose="020B0604020202020204"/>
              </a:rPr>
              <a:t>Introduction</a:t>
            </a:r>
            <a:endParaRPr lang="en-IN" sz="3600" b="1">
              <a:solidFill>
                <a:schemeClr val="dk1"/>
              </a:solidFill>
              <a:latin typeface="Arial" panose="020B0604020202020204"/>
              <a:ea typeface="Arial" panose="020B0604020202020204"/>
              <a:cs typeface="Arial" panose="020B0604020202020204"/>
              <a:sym typeface="Arial" panose="020B0604020202020204"/>
            </a:endParaRPr>
          </a:p>
        </p:txBody>
      </p:sp>
      <p:pic>
        <p:nvPicPr>
          <p:cNvPr id="135" name="Google Shape;135;p5" descr="1-Tier Architecture Diagram"/>
          <p:cNvPicPr preferRelativeResize="0"/>
          <p:nvPr/>
        </p:nvPicPr>
        <p:blipFill rotWithShape="1">
          <a:blip r:embed="rId1"/>
          <a:srcRect/>
          <a:stretch>
            <a:fillRect/>
          </a:stretch>
        </p:blipFill>
        <p:spPr>
          <a:xfrm>
            <a:off x="47328" y="3645024"/>
            <a:ext cx="3312368" cy="2607833"/>
          </a:xfrm>
          <a:prstGeom prst="rect">
            <a:avLst/>
          </a:prstGeom>
          <a:noFill/>
          <a:ln>
            <a:noFill/>
          </a:ln>
        </p:spPr>
      </p:pic>
      <p:pic>
        <p:nvPicPr>
          <p:cNvPr id="136" name="Google Shape;136;p5"/>
          <p:cNvPicPr preferRelativeResize="0"/>
          <p:nvPr/>
        </p:nvPicPr>
        <p:blipFill rotWithShape="1">
          <a:blip r:embed="rId2"/>
          <a:srcRect/>
          <a:stretch>
            <a:fillRect/>
          </a:stretch>
        </p:blipFill>
        <p:spPr>
          <a:xfrm>
            <a:off x="7446315" y="3648697"/>
            <a:ext cx="4680520" cy="2164123"/>
          </a:xfrm>
          <a:prstGeom prst="rect">
            <a:avLst/>
          </a:prstGeom>
          <a:noFill/>
          <a:ln>
            <a:noFill/>
          </a:ln>
        </p:spPr>
      </p:pic>
      <p:pic>
        <p:nvPicPr>
          <p:cNvPr id="137" name="Google Shape;137;p5"/>
          <p:cNvPicPr preferRelativeResize="0"/>
          <p:nvPr/>
        </p:nvPicPr>
        <p:blipFill rotWithShape="1">
          <a:blip r:embed="rId3"/>
          <a:srcRect/>
          <a:stretch>
            <a:fillRect/>
          </a:stretch>
        </p:blipFill>
        <p:spPr>
          <a:xfrm>
            <a:off x="3935760" y="3630568"/>
            <a:ext cx="2952328" cy="307885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587" name="Shape 587"/>
        <p:cNvGrpSpPr/>
        <p:nvPr/>
      </p:nvGrpSpPr>
      <p:grpSpPr>
        <a:xfrm>
          <a:off x="0" y="0"/>
          <a:ext cx="0" cy="0"/>
          <a:chOff x="0" y="0"/>
          <a:chExt cx="0" cy="0"/>
        </a:xfrm>
      </p:grpSpPr>
      <p:sp>
        <p:nvSpPr>
          <p:cNvPr id="588" name="Google Shape;588;p50"/>
          <p:cNvSpPr/>
          <p:nvPr/>
        </p:nvSpPr>
        <p:spPr>
          <a:xfrm>
            <a:off x="1752600" y="344270"/>
            <a:ext cx="86868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types</a:t>
            </a:r>
            <a:r>
              <a:rPr lang="en-IN" sz="3200">
                <a:solidFill>
                  <a:schemeClr val="dk1"/>
                </a:solidFill>
                <a:latin typeface="Gill Sans" panose="020B0502020104020203"/>
                <a:ea typeface="Gill Sans" panose="020B0502020104020203"/>
                <a:cs typeface="Gill Sans" panose="020B0502020104020203"/>
                <a:sym typeface="Gill Sans" panose="020B0502020104020203"/>
              </a:rPr>
              <a:t> </a:t>
            </a:r>
            <a:r>
              <a:rPr lang="en-IN" sz="3200" i="1">
                <a:solidFill>
                  <a:srgbClr val="FF9900"/>
                </a:solidFill>
                <a:latin typeface="Arial" panose="020B0604020202020204"/>
                <a:ea typeface="Arial" panose="020B0604020202020204"/>
                <a:cs typeface="Arial" panose="020B0604020202020204"/>
                <a:sym typeface="Arial" panose="020B0604020202020204"/>
              </a:rPr>
              <a:t>of</a:t>
            </a:r>
            <a:r>
              <a:rPr lang="en-IN" sz="3200">
                <a:solidFill>
                  <a:schemeClr val="dk1"/>
                </a:solidFill>
                <a:latin typeface="Gill Sans" panose="020B0502020104020203"/>
                <a:ea typeface="Gill Sans" panose="020B0502020104020203"/>
                <a:cs typeface="Gill Sans" panose="020B0502020104020203"/>
                <a:sym typeface="Gill Sans" panose="020B0502020104020203"/>
              </a:rPr>
              <a:t> </a:t>
            </a:r>
            <a:r>
              <a:rPr lang="en-IN" sz="3200" i="1">
                <a:solidFill>
                  <a:srgbClr val="FF9900"/>
                </a:solidFill>
                <a:latin typeface="Arial" panose="020B0604020202020204"/>
                <a:ea typeface="Arial" panose="020B0604020202020204"/>
                <a:cs typeface="Arial" panose="020B0604020202020204"/>
                <a:sym typeface="Arial" panose="020B0604020202020204"/>
              </a:rPr>
              <a:t>Keys?</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589" name="Google Shape;589;p50"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90" name="Google Shape;590;p50"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591" name="Google Shape;591;p50"/>
          <p:cNvSpPr/>
          <p:nvPr/>
        </p:nvSpPr>
        <p:spPr>
          <a:xfrm>
            <a:off x="143904" y="1954617"/>
            <a:ext cx="11856751" cy="452431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89A4"/>
              </a:buClr>
              <a:buSzPts val="1800"/>
              <a:buFont typeface="Arial" panose="020B0604020202020204"/>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Candidate Key: </a:t>
            </a:r>
            <a:r>
              <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are individual columns in a table that qualifies for uniqueness of all the rows. Here in Employee table EmployeeID,  PAN or emailID are Candidate keys.</a:t>
            </a:r>
            <a:endPar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89A4"/>
              </a:buClr>
              <a:buSzPts val="1800"/>
              <a:buFont typeface="Arial" panose="020B0604020202020204"/>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Primary Key</a:t>
            </a:r>
            <a:r>
              <a:rPr lang="en-IN"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is the columns you choose to maintain uniqueness in a table. Here in Employee table you can choose either EmployeeID, PAN or emailID columns, EmployeeID is preferable choice.</a:t>
            </a:r>
            <a:endPar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89A4"/>
              </a:buClr>
              <a:buSzPts val="1800"/>
              <a:buFont typeface="Arial" panose="020B0604020202020204"/>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Alternate Key</a:t>
            </a:r>
            <a:r>
              <a:rPr lang="en-IN"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Candidate column other the primary key column, like if EmployeeID is primary key then , PAN or emailID columns would be the Alternate key.</a:t>
            </a:r>
            <a:endPar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89A4"/>
              </a:buClr>
              <a:buSzPts val="1800"/>
              <a:buFont typeface="Arial" panose="020B0604020202020204"/>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Super Key</a:t>
            </a:r>
            <a:r>
              <a:rPr lang="en-IN"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If you add any other column to a primary key then it become a super key, like EmployeeID + FullName is a Super Key.</a:t>
            </a:r>
            <a:endPar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171450" algn="l" rtl="0">
              <a:spcBef>
                <a:spcPts val="0"/>
              </a:spcBef>
              <a:spcAft>
                <a:spcPts val="0"/>
              </a:spcAft>
              <a:buClr>
                <a:schemeClr val="dk1"/>
              </a:buClr>
              <a:buSzPts val="1800"/>
              <a:buFont typeface="Arial" panose="020B0604020202020204"/>
              <a:buNone/>
            </a:pPr>
            <a:endParaRPr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rgbClr val="0089A4"/>
              </a:buClr>
              <a:buSzPts val="1800"/>
              <a:buFont typeface="Arial" panose="020B0604020202020204"/>
              <a:buChar char="•"/>
            </a:pPr>
            <a:r>
              <a:rPr lang="en-IN" sz="1800" b="1">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Composite Key</a:t>
            </a:r>
            <a:r>
              <a:rPr lang="en-IN" sz="1800">
                <a:solidFill>
                  <a:srgbClr val="0089A4"/>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endParaRPr lang="en-IN" sz="1800">
              <a:solidFill>
                <a:srgbClr val="595959"/>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592" name="Google Shape;592;p50"/>
          <p:cNvSpPr/>
          <p:nvPr/>
        </p:nvSpPr>
        <p:spPr>
          <a:xfrm>
            <a:off x="119336" y="1268760"/>
            <a:ext cx="1188132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i="1">
                <a:solidFill>
                  <a:srgbClr val="570528"/>
                </a:solidFill>
                <a:latin typeface="Arial" panose="020B0604020202020204"/>
                <a:ea typeface="Arial" panose="020B0604020202020204"/>
                <a:cs typeface="Arial" panose="020B0604020202020204"/>
                <a:sym typeface="Arial" panose="020B0604020202020204"/>
              </a:rPr>
              <a:t>r</a:t>
            </a:r>
            <a:r>
              <a:rPr lang="en-IN" sz="2400">
                <a:solidFill>
                  <a:srgbClr val="570528"/>
                </a:solidFill>
                <a:latin typeface="Arial" panose="020B0604020202020204"/>
                <a:ea typeface="Arial" panose="020B0604020202020204"/>
                <a:cs typeface="Arial" panose="020B0604020202020204"/>
                <a:sym typeface="Arial" panose="020B0604020202020204"/>
              </a:rPr>
              <a:t> = Employee(EmployeeID, FullName, job, salary, PAN, DateOfBirth, emailID, deptno)</a:t>
            </a:r>
            <a:endParaRPr lang="en-IN" sz="2400">
              <a:solidFill>
                <a:srgbClr val="570528"/>
              </a:solidFill>
              <a:latin typeface="Arial" panose="020B0604020202020204"/>
              <a:ea typeface="Arial" panose="020B0604020202020204"/>
              <a:cs typeface="Arial" panose="020B0604020202020204"/>
              <a:sym typeface="Arial" panose="020B0604020202020204"/>
            </a:endParaRPr>
          </a:p>
        </p:txBody>
      </p:sp>
      <p:sp>
        <p:nvSpPr>
          <p:cNvPr id="593" name="Google Shape;593;p50"/>
          <p:cNvSpPr txBox="1"/>
          <p:nvPr/>
        </p:nvSpPr>
        <p:spPr>
          <a:xfrm>
            <a:off x="47328" y="116632"/>
            <a:ext cx="704560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5C4504"/>
                </a:solidFill>
                <a:latin typeface="Palatino Linotype" panose="02040502050505030304"/>
                <a:ea typeface="Palatino Linotype" panose="02040502050505030304"/>
                <a:cs typeface="Palatino Linotype" panose="02040502050505030304"/>
                <a:sym typeface="Palatino Linotype" panose="02040502050505030304"/>
              </a:rPr>
              <a:t>Keys are used to establish relationships between tables and also to uniquely identify any record in the table. </a:t>
            </a:r>
            <a:endParaRPr lang="en-IN" sz="2200">
              <a:solidFill>
                <a:srgbClr val="5C4504"/>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597" name="Shape 597"/>
        <p:cNvGrpSpPr/>
        <p:nvPr/>
      </p:nvGrpSpPr>
      <p:grpSpPr>
        <a:xfrm>
          <a:off x="0" y="0"/>
          <a:ext cx="0" cy="0"/>
          <a:chOff x="0" y="0"/>
          <a:chExt cx="0" cy="0"/>
        </a:xfrm>
      </p:grpSpPr>
      <p:grpSp>
        <p:nvGrpSpPr>
          <p:cNvPr id="598" name="Google Shape;598;p51"/>
          <p:cNvGrpSpPr/>
          <p:nvPr/>
        </p:nvGrpSpPr>
        <p:grpSpPr>
          <a:xfrm>
            <a:off x="263352" y="332656"/>
            <a:ext cx="11665296" cy="6047981"/>
            <a:chOff x="444126" y="599782"/>
            <a:chExt cx="11130725" cy="5852863"/>
          </a:xfrm>
        </p:grpSpPr>
        <p:sp>
          <p:nvSpPr>
            <p:cNvPr id="599" name="Google Shape;599;p51"/>
            <p:cNvSpPr/>
            <p:nvPr/>
          </p:nvSpPr>
          <p:spPr>
            <a:xfrm>
              <a:off x="4577519" y="599782"/>
              <a:ext cx="3076718" cy="504056"/>
            </a:xfrm>
            <a:prstGeom prst="roundRect">
              <a:avLst>
                <a:gd name="adj" fmla="val 16667"/>
              </a:avLst>
            </a:prstGeom>
            <a:solidFill>
              <a:srgbClr val="FF00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b="1">
                  <a:solidFill>
                    <a:schemeClr val="lt1"/>
                  </a:solidFill>
                  <a:latin typeface="Consolas" panose="020B0609020204030204"/>
                  <a:ea typeface="Consolas" panose="020B0609020204030204"/>
                  <a:cs typeface="Consolas" panose="020B0609020204030204"/>
                  <a:sym typeface="Consolas" panose="020B0609020204030204"/>
                </a:rPr>
                <a:t>Candidate Key</a:t>
              </a:r>
              <a:endParaRPr sz="2000" b="1">
                <a:solidFill>
                  <a:schemeClr val="lt1"/>
                </a:solidFill>
                <a:latin typeface="Consolas" panose="020B0609020204030204"/>
                <a:ea typeface="Consolas" panose="020B0609020204030204"/>
                <a:cs typeface="Consolas" panose="020B0609020204030204"/>
                <a:sym typeface="Consolas" panose="020B0609020204030204"/>
              </a:endParaRPr>
            </a:p>
          </p:txBody>
        </p:sp>
        <p:cxnSp>
          <p:nvCxnSpPr>
            <p:cNvPr id="600" name="Google Shape;600;p51"/>
            <p:cNvCxnSpPr/>
            <p:nvPr/>
          </p:nvCxnSpPr>
          <p:spPr>
            <a:xfrm rot="10800000" flipH="1">
              <a:off x="1631504" y="1225778"/>
              <a:ext cx="3807254" cy="930387"/>
            </a:xfrm>
            <a:prstGeom prst="straightConnector1">
              <a:avLst/>
            </a:prstGeom>
            <a:noFill/>
            <a:ln w="38100" cap="flat" cmpd="sng">
              <a:solidFill>
                <a:srgbClr val="AC26AF"/>
              </a:solidFill>
              <a:prstDash val="solid"/>
              <a:round/>
              <a:headEnd type="triangle" w="med" len="med"/>
              <a:tailEnd type="triangle" w="med" len="med"/>
            </a:ln>
          </p:spPr>
        </p:cxnSp>
        <p:cxnSp>
          <p:nvCxnSpPr>
            <p:cNvPr id="601" name="Google Shape;601;p51"/>
            <p:cNvCxnSpPr/>
            <p:nvPr/>
          </p:nvCxnSpPr>
          <p:spPr>
            <a:xfrm rot="10800000" flipH="1">
              <a:off x="5758263" y="1180219"/>
              <a:ext cx="150377" cy="1073632"/>
            </a:xfrm>
            <a:prstGeom prst="straightConnector1">
              <a:avLst/>
            </a:prstGeom>
            <a:noFill/>
            <a:ln w="38100" cap="flat" cmpd="sng">
              <a:solidFill>
                <a:srgbClr val="AC26AF"/>
              </a:solidFill>
              <a:prstDash val="solid"/>
              <a:round/>
              <a:headEnd type="triangle" w="med" len="med"/>
              <a:tailEnd type="triangle" w="med" len="med"/>
            </a:ln>
          </p:spPr>
        </p:cxnSp>
        <p:cxnSp>
          <p:nvCxnSpPr>
            <p:cNvPr id="602" name="Google Shape;602;p51"/>
            <p:cNvCxnSpPr/>
            <p:nvPr/>
          </p:nvCxnSpPr>
          <p:spPr>
            <a:xfrm rot="10800000">
              <a:off x="7243228" y="1183468"/>
              <a:ext cx="1445001" cy="1007252"/>
            </a:xfrm>
            <a:prstGeom prst="straightConnector1">
              <a:avLst/>
            </a:prstGeom>
            <a:noFill/>
            <a:ln w="38100" cap="flat" cmpd="sng">
              <a:solidFill>
                <a:srgbClr val="AC26AF"/>
              </a:solidFill>
              <a:prstDash val="solid"/>
              <a:round/>
              <a:headEnd type="triangle" w="med" len="med"/>
              <a:tailEnd type="triangle" w="med" len="med"/>
            </a:ln>
          </p:spPr>
        </p:cxnSp>
        <p:sp>
          <p:nvSpPr>
            <p:cNvPr id="603" name="Google Shape;603;p51"/>
            <p:cNvSpPr/>
            <p:nvPr/>
          </p:nvSpPr>
          <p:spPr>
            <a:xfrm>
              <a:off x="444126" y="1054505"/>
              <a:ext cx="3076718" cy="504056"/>
            </a:xfrm>
            <a:prstGeom prst="roundRect">
              <a:avLst>
                <a:gd name="adj" fmla="val 16667"/>
              </a:avLst>
            </a:prstGeom>
            <a:solidFill>
              <a:srgbClr val="FF00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b="1">
                  <a:solidFill>
                    <a:schemeClr val="lt1"/>
                  </a:solidFill>
                  <a:latin typeface="Consolas" panose="020B0609020204030204"/>
                  <a:ea typeface="Consolas" panose="020B0609020204030204"/>
                  <a:cs typeface="Consolas" panose="020B0609020204030204"/>
                  <a:sym typeface="Consolas" panose="020B0609020204030204"/>
                </a:rPr>
                <a:t>Primary Key</a:t>
              </a:r>
              <a:endParaRPr sz="2000" b="1">
                <a:solidFill>
                  <a:schemeClr val="lt1"/>
                </a:solidFill>
                <a:latin typeface="Consolas" panose="020B0609020204030204"/>
                <a:ea typeface="Consolas" panose="020B0609020204030204"/>
                <a:cs typeface="Consolas" panose="020B0609020204030204"/>
                <a:sym typeface="Consolas" panose="020B0609020204030204"/>
              </a:endParaRPr>
            </a:p>
          </p:txBody>
        </p:sp>
        <p:cxnSp>
          <p:nvCxnSpPr>
            <p:cNvPr id="604" name="Google Shape;604;p51"/>
            <p:cNvCxnSpPr/>
            <p:nvPr/>
          </p:nvCxnSpPr>
          <p:spPr>
            <a:xfrm rot="10800000">
              <a:off x="1386328" y="1640223"/>
              <a:ext cx="3" cy="525943"/>
            </a:xfrm>
            <a:prstGeom prst="straightConnector1">
              <a:avLst/>
            </a:prstGeom>
            <a:noFill/>
            <a:ln w="38100" cap="flat" cmpd="sng">
              <a:solidFill>
                <a:srgbClr val="AC26AF"/>
              </a:solidFill>
              <a:prstDash val="solid"/>
              <a:round/>
              <a:headEnd type="triangle" w="med" len="med"/>
              <a:tailEnd type="triangle" w="med" len="med"/>
            </a:ln>
          </p:spPr>
        </p:cxnSp>
        <p:sp>
          <p:nvSpPr>
            <p:cNvPr id="605" name="Google Shape;605;p51"/>
            <p:cNvSpPr/>
            <p:nvPr/>
          </p:nvSpPr>
          <p:spPr>
            <a:xfrm>
              <a:off x="5438759" y="5691739"/>
              <a:ext cx="3076718" cy="504056"/>
            </a:xfrm>
            <a:prstGeom prst="roundRect">
              <a:avLst>
                <a:gd name="adj" fmla="val 16667"/>
              </a:avLst>
            </a:prstGeom>
            <a:solidFill>
              <a:srgbClr val="FF00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b="1">
                  <a:solidFill>
                    <a:schemeClr val="lt1"/>
                  </a:solidFill>
                  <a:latin typeface="Consolas" panose="020B0609020204030204"/>
                  <a:ea typeface="Consolas" panose="020B0609020204030204"/>
                  <a:cs typeface="Consolas" panose="020B0609020204030204"/>
                  <a:sym typeface="Consolas" panose="020B0609020204030204"/>
                </a:rPr>
                <a:t>Alternate Key</a:t>
              </a:r>
              <a:endParaRPr sz="2000" b="1">
                <a:solidFill>
                  <a:schemeClr val="lt1"/>
                </a:solidFill>
                <a:latin typeface="Consolas" panose="020B0609020204030204"/>
                <a:ea typeface="Consolas" panose="020B0609020204030204"/>
                <a:cs typeface="Consolas" panose="020B0609020204030204"/>
                <a:sym typeface="Consolas" panose="020B0609020204030204"/>
              </a:endParaRPr>
            </a:p>
          </p:txBody>
        </p:sp>
        <p:cxnSp>
          <p:nvCxnSpPr>
            <p:cNvPr id="606" name="Google Shape;606;p51"/>
            <p:cNvCxnSpPr/>
            <p:nvPr/>
          </p:nvCxnSpPr>
          <p:spPr>
            <a:xfrm rot="10800000">
              <a:off x="5612711" y="4663300"/>
              <a:ext cx="295929" cy="1014481"/>
            </a:xfrm>
            <a:prstGeom prst="straightConnector1">
              <a:avLst/>
            </a:prstGeom>
            <a:noFill/>
            <a:ln w="38100" cap="flat" cmpd="sng">
              <a:solidFill>
                <a:srgbClr val="AC26AF"/>
              </a:solidFill>
              <a:prstDash val="solid"/>
              <a:round/>
              <a:headEnd type="triangle" w="med" len="med"/>
              <a:tailEnd type="triangle" w="med" len="med"/>
            </a:ln>
          </p:spPr>
        </p:cxnSp>
        <p:cxnSp>
          <p:nvCxnSpPr>
            <p:cNvPr id="607" name="Google Shape;607;p51"/>
            <p:cNvCxnSpPr/>
            <p:nvPr/>
          </p:nvCxnSpPr>
          <p:spPr>
            <a:xfrm rot="10800000" flipH="1">
              <a:off x="7747226" y="4624973"/>
              <a:ext cx="437006" cy="1052807"/>
            </a:xfrm>
            <a:prstGeom prst="straightConnector1">
              <a:avLst/>
            </a:prstGeom>
            <a:noFill/>
            <a:ln w="38100" cap="flat" cmpd="sng">
              <a:solidFill>
                <a:srgbClr val="AC26AF"/>
              </a:solidFill>
              <a:prstDash val="solid"/>
              <a:round/>
              <a:headEnd type="triangle" w="med" len="med"/>
              <a:tailEnd type="triangle" w="med" len="med"/>
            </a:ln>
          </p:spPr>
        </p:cxnSp>
        <p:pic>
          <p:nvPicPr>
            <p:cNvPr id="608" name="Google Shape;608;p51"/>
            <p:cNvPicPr preferRelativeResize="0"/>
            <p:nvPr/>
          </p:nvPicPr>
          <p:blipFill rotWithShape="1">
            <a:blip r:embed="rId1"/>
            <a:srcRect/>
            <a:stretch>
              <a:fillRect/>
            </a:stretch>
          </p:blipFill>
          <p:spPr>
            <a:xfrm>
              <a:off x="617148" y="2232545"/>
              <a:ext cx="10957703" cy="2392909"/>
            </a:xfrm>
            <a:prstGeom prst="rect">
              <a:avLst/>
            </a:prstGeom>
            <a:noFill/>
            <a:ln>
              <a:noFill/>
            </a:ln>
          </p:spPr>
        </p:pic>
        <p:sp>
          <p:nvSpPr>
            <p:cNvPr id="609" name="Google Shape;609;p51"/>
            <p:cNvSpPr/>
            <p:nvPr/>
          </p:nvSpPr>
          <p:spPr>
            <a:xfrm>
              <a:off x="444126" y="5388817"/>
              <a:ext cx="3076718" cy="504056"/>
            </a:xfrm>
            <a:prstGeom prst="roundRect">
              <a:avLst>
                <a:gd name="adj" fmla="val 16667"/>
              </a:avLst>
            </a:prstGeom>
            <a:solidFill>
              <a:srgbClr val="FF0000"/>
            </a:solidFill>
            <a:ln w="19050" cap="flat" cmpd="sng">
              <a:solidFill>
                <a:srgbClr val="535A7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b="1">
                  <a:solidFill>
                    <a:schemeClr val="lt1"/>
                  </a:solidFill>
                  <a:latin typeface="Consolas" panose="020B0609020204030204"/>
                  <a:ea typeface="Consolas" panose="020B0609020204030204"/>
                  <a:cs typeface="Consolas" panose="020B0609020204030204"/>
                  <a:sym typeface="Consolas" panose="020B0609020204030204"/>
                </a:rPr>
                <a:t>Composite Key</a:t>
              </a:r>
              <a:endParaRPr sz="2000" b="1">
                <a:solidFill>
                  <a:schemeClr val="lt1"/>
                </a:solidFill>
                <a:latin typeface="Consolas" panose="020B0609020204030204"/>
                <a:ea typeface="Consolas" panose="020B0609020204030204"/>
                <a:cs typeface="Consolas" panose="020B0609020204030204"/>
                <a:sym typeface="Consolas" panose="020B0609020204030204"/>
              </a:endParaRPr>
            </a:p>
          </p:txBody>
        </p:sp>
        <p:cxnSp>
          <p:nvCxnSpPr>
            <p:cNvPr id="610" name="Google Shape;610;p51"/>
            <p:cNvCxnSpPr/>
            <p:nvPr/>
          </p:nvCxnSpPr>
          <p:spPr>
            <a:xfrm rot="10800000">
              <a:off x="1386328" y="4663300"/>
              <a:ext cx="0" cy="725517"/>
            </a:xfrm>
            <a:prstGeom prst="straightConnector1">
              <a:avLst/>
            </a:prstGeom>
            <a:noFill/>
            <a:ln w="38100" cap="flat" cmpd="sng">
              <a:solidFill>
                <a:srgbClr val="AC26AF"/>
              </a:solidFill>
              <a:prstDash val="solid"/>
              <a:round/>
              <a:headEnd type="triangle" w="med" len="med"/>
              <a:tailEnd type="triangle" w="med" len="med"/>
            </a:ln>
          </p:spPr>
        </p:cxnSp>
        <p:cxnSp>
          <p:nvCxnSpPr>
            <p:cNvPr id="611" name="Google Shape;611;p51"/>
            <p:cNvCxnSpPr/>
            <p:nvPr/>
          </p:nvCxnSpPr>
          <p:spPr>
            <a:xfrm>
              <a:off x="1631504" y="5943767"/>
              <a:ext cx="0" cy="504057"/>
            </a:xfrm>
            <a:prstGeom prst="straightConnector1">
              <a:avLst/>
            </a:prstGeom>
            <a:noFill/>
            <a:ln w="38100" cap="flat" cmpd="sng">
              <a:solidFill>
                <a:srgbClr val="AC26AF"/>
              </a:solidFill>
              <a:prstDash val="solid"/>
              <a:round/>
              <a:headEnd type="stealth" w="med" len="med"/>
              <a:tailEnd type="none" w="sm" len="sm"/>
            </a:ln>
          </p:spPr>
        </p:cxnSp>
        <p:cxnSp>
          <p:nvCxnSpPr>
            <p:cNvPr id="612" name="Google Shape;612;p51"/>
            <p:cNvCxnSpPr/>
            <p:nvPr/>
          </p:nvCxnSpPr>
          <p:spPr>
            <a:xfrm>
              <a:off x="1617436" y="6452645"/>
              <a:ext cx="9447116" cy="0"/>
            </a:xfrm>
            <a:prstGeom prst="straightConnector1">
              <a:avLst/>
            </a:prstGeom>
            <a:noFill/>
            <a:ln w="38100" cap="flat" cmpd="sng">
              <a:solidFill>
                <a:srgbClr val="AC26AF"/>
              </a:solidFill>
              <a:prstDash val="solid"/>
              <a:round/>
              <a:headEnd type="none" w="sm" len="sm"/>
              <a:tailEnd type="none" w="sm" len="sm"/>
            </a:ln>
          </p:spPr>
        </p:cxnSp>
        <p:cxnSp>
          <p:nvCxnSpPr>
            <p:cNvPr id="613" name="Google Shape;613;p51"/>
            <p:cNvCxnSpPr/>
            <p:nvPr/>
          </p:nvCxnSpPr>
          <p:spPr>
            <a:xfrm>
              <a:off x="11045896" y="4663300"/>
              <a:ext cx="0" cy="1784524"/>
            </a:xfrm>
            <a:prstGeom prst="straightConnector1">
              <a:avLst/>
            </a:prstGeom>
            <a:noFill/>
            <a:ln w="38100" cap="flat" cmpd="sng">
              <a:solidFill>
                <a:srgbClr val="AC26AF"/>
              </a:solidFill>
              <a:prstDash val="solid"/>
              <a:round/>
              <a:headEnd type="stealth" w="med" len="med"/>
              <a:tailEnd type="none" w="sm" len="sm"/>
            </a:ln>
          </p:spPr>
        </p:cxn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617" name="Shape 617"/>
        <p:cNvGrpSpPr/>
        <p:nvPr/>
      </p:nvGrpSpPr>
      <p:grpSpPr>
        <a:xfrm>
          <a:off x="0" y="0"/>
          <a:ext cx="0" cy="0"/>
          <a:chOff x="0" y="0"/>
          <a:chExt cx="0" cy="0"/>
        </a:xfrm>
      </p:grpSpPr>
      <p:sp>
        <p:nvSpPr>
          <p:cNvPr id="618" name="Google Shape;618;p52"/>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9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Degrees of relationship</a:t>
            </a:r>
            <a:endParaRPr sz="49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619" name="Google Shape;619;p52"/>
          <p:cNvSpPr txBox="1"/>
          <p:nvPr/>
        </p:nvSpPr>
        <p:spPr>
          <a:xfrm>
            <a:off x="1581944" y="3276600"/>
            <a:ext cx="902811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0" i="0">
                <a:solidFill>
                  <a:srgbClr val="222222"/>
                </a:solidFill>
                <a:latin typeface="Palatino Linotype" panose="02040502050505030304"/>
                <a:ea typeface="Palatino Linotype" panose="02040502050505030304"/>
                <a:cs typeface="Palatino Linotype" panose="02040502050505030304"/>
                <a:sym typeface="Palatino Linotype" panose="02040502050505030304"/>
              </a:rPr>
              <a:t>The </a:t>
            </a:r>
            <a:r>
              <a:rPr lang="en-IN" sz="2000" b="1" i="0">
                <a:solidFill>
                  <a:srgbClr val="222222"/>
                </a:solidFill>
                <a:latin typeface="Palatino Linotype" panose="02040502050505030304"/>
                <a:ea typeface="Palatino Linotype" panose="02040502050505030304"/>
                <a:cs typeface="Palatino Linotype" panose="02040502050505030304"/>
                <a:sym typeface="Palatino Linotype" panose="02040502050505030304"/>
              </a:rPr>
              <a:t>degree of relationship</a:t>
            </a:r>
            <a:r>
              <a:rPr lang="en-IN" sz="2000" b="0" i="0">
                <a:solidFill>
                  <a:srgbClr val="222222"/>
                </a:solidFill>
                <a:latin typeface="Palatino Linotype" panose="02040502050505030304"/>
                <a:ea typeface="Palatino Linotype" panose="02040502050505030304"/>
                <a:cs typeface="Palatino Linotype" panose="02040502050505030304"/>
                <a:sym typeface="Palatino Linotype" panose="02040502050505030304"/>
              </a:rPr>
              <a:t> can be defined as the number of occurrences in one entity that is associated with the number of occurrences in another entity.</a:t>
            </a:r>
            <a:endParaRPr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showMasterSp="0">
  <p:cSld>
    <p:spTree>
      <p:nvGrpSpPr>
        <p:cNvPr id="623" name="Shape 623"/>
        <p:cNvGrpSpPr/>
        <p:nvPr/>
      </p:nvGrpSpPr>
      <p:grpSpPr>
        <a:xfrm>
          <a:off x="0" y="0"/>
          <a:ext cx="0" cy="0"/>
          <a:chOff x="0" y="0"/>
          <a:chExt cx="0" cy="0"/>
        </a:xfrm>
      </p:grpSpPr>
      <p:sp>
        <p:nvSpPr>
          <p:cNvPr id="624" name="Google Shape;624;p53"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25" name="Google Shape;625;p53"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26" name="Google Shape;626;p53"/>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relationships - binary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627" name="Google Shape;627;p53"/>
          <p:cNvSpPr/>
          <p:nvPr/>
        </p:nvSpPr>
        <p:spPr>
          <a:xfrm>
            <a:off x="407368" y="1832437"/>
            <a:ext cx="1093984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 </a:t>
            </a:r>
            <a:r>
              <a:rPr lang="en-IN" sz="2000" b="1" i="1">
                <a:solidFill>
                  <a:srgbClr val="93B9C3"/>
                </a:solidFill>
                <a:latin typeface="Arial" panose="020B0604020202020204"/>
                <a:ea typeface="Arial" panose="020B0604020202020204"/>
                <a:cs typeface="Arial" panose="020B0604020202020204"/>
                <a:sym typeface="Arial" panose="020B0604020202020204"/>
              </a:rPr>
              <a:t>binary</a:t>
            </a:r>
            <a:r>
              <a:rPr lang="en-IN" sz="2000" b="1">
                <a:solidFill>
                  <a:srgbClr val="93B9C3"/>
                </a:solidFill>
                <a:latin typeface="Arial" panose="020B0604020202020204"/>
                <a:ea typeface="Arial" panose="020B0604020202020204"/>
                <a:cs typeface="Arial" panose="020B0604020202020204"/>
                <a:sym typeface="Arial" panose="020B0604020202020204"/>
              </a:rPr>
              <a:t> </a:t>
            </a:r>
            <a:r>
              <a:rPr lang="en-IN" sz="2000" b="1" i="1">
                <a:solidFill>
                  <a:srgbClr val="93B9C3"/>
                </a:solidFill>
                <a:latin typeface="Arial" panose="020B0604020202020204"/>
                <a:ea typeface="Arial" panose="020B0604020202020204"/>
                <a:cs typeface="Arial" panose="020B0604020202020204"/>
                <a:sym typeface="Arial" panose="020B0604020202020204"/>
              </a:rPr>
              <a:t>relationship</a:t>
            </a:r>
            <a:r>
              <a:rPr lang="en-IN" sz="1800">
                <a:solidFill>
                  <a:srgbClr val="93B9C3"/>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is when two entities participate and is the most common relationship.</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628" name="Google Shape;628;p53" descr="Binary Relationship"/>
          <p:cNvPicPr preferRelativeResize="0"/>
          <p:nvPr/>
        </p:nvPicPr>
        <p:blipFill rotWithShape="1">
          <a:blip r:embed="rId1"/>
          <a:srcRect/>
          <a:stretch>
            <a:fillRect/>
          </a:stretch>
        </p:blipFill>
        <p:spPr>
          <a:xfrm>
            <a:off x="407368" y="3258457"/>
            <a:ext cx="6384132" cy="1066800"/>
          </a:xfrm>
          <a:prstGeom prst="rect">
            <a:avLst/>
          </a:prstGeom>
          <a:noFill/>
          <a:ln>
            <a:noFill/>
          </a:ln>
        </p:spPr>
      </p:pic>
      <p:sp>
        <p:nvSpPr>
          <p:cNvPr id="629" name="Google Shape;629;p53"/>
          <p:cNvSpPr/>
          <p:nvPr/>
        </p:nvSpPr>
        <p:spPr>
          <a:xfrm>
            <a:off x="407368" y="997804"/>
            <a:ext cx="1123324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The three most common relationships in ER models are </a:t>
            </a:r>
            <a:r>
              <a:rPr lang="en-IN" sz="2200" b="1">
                <a:solidFill>
                  <a:schemeClr val="dk1"/>
                </a:solidFill>
                <a:latin typeface="Arial" panose="020B0604020202020204"/>
                <a:ea typeface="Arial" panose="020B0604020202020204"/>
                <a:cs typeface="Arial" panose="020B0604020202020204"/>
                <a:sym typeface="Arial" panose="020B0604020202020204"/>
              </a:rPr>
              <a:t>Binary, Unary</a:t>
            </a:r>
            <a:r>
              <a:rPr lang="en-IN" sz="2200">
                <a:solidFill>
                  <a:schemeClr val="dk1"/>
                </a:solidFill>
                <a:latin typeface="Arial" panose="020B0604020202020204"/>
                <a:ea typeface="Arial" panose="020B0604020202020204"/>
                <a:cs typeface="Arial" panose="020B0604020202020204"/>
                <a:sym typeface="Arial" panose="020B0604020202020204"/>
              </a:rPr>
              <a:t>, and</a:t>
            </a:r>
            <a:r>
              <a:rPr lang="en-IN" sz="2200" b="1">
                <a:solidFill>
                  <a:schemeClr val="dk1"/>
                </a:solidFill>
                <a:latin typeface="Arial" panose="020B0604020202020204"/>
                <a:ea typeface="Arial" panose="020B0604020202020204"/>
                <a:cs typeface="Arial" panose="020B0604020202020204"/>
                <a:sym typeface="Arial" panose="020B0604020202020204"/>
              </a:rPr>
              <a:t> Ternary</a:t>
            </a:r>
            <a:endParaRPr sz="2200" b="1">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showMasterSp="0">
  <p:cSld>
    <p:spTree>
      <p:nvGrpSpPr>
        <p:cNvPr id="633" name="Shape 633"/>
        <p:cNvGrpSpPr/>
        <p:nvPr/>
      </p:nvGrpSpPr>
      <p:grpSpPr>
        <a:xfrm>
          <a:off x="0" y="0"/>
          <a:ext cx="0" cy="0"/>
          <a:chOff x="0" y="0"/>
          <a:chExt cx="0" cy="0"/>
        </a:xfrm>
      </p:grpSpPr>
      <p:sp>
        <p:nvSpPr>
          <p:cNvPr id="634" name="Google Shape;634;p54"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35" name="Google Shape;635;p54"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36" name="Google Shape;636;p54"/>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relationships - unary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637" name="Google Shape;637;p54" descr="Unary Relationship"/>
          <p:cNvPicPr preferRelativeResize="0"/>
          <p:nvPr/>
        </p:nvPicPr>
        <p:blipFill rotWithShape="1">
          <a:blip r:embed="rId1"/>
          <a:srcRect/>
          <a:stretch>
            <a:fillRect/>
          </a:stretch>
        </p:blipFill>
        <p:spPr>
          <a:xfrm>
            <a:off x="612371" y="2996952"/>
            <a:ext cx="2439208" cy="2116134"/>
          </a:xfrm>
          <a:prstGeom prst="rect">
            <a:avLst/>
          </a:prstGeom>
          <a:noFill/>
          <a:ln>
            <a:noFill/>
          </a:ln>
        </p:spPr>
      </p:pic>
      <p:sp>
        <p:nvSpPr>
          <p:cNvPr id="638" name="Google Shape;638;p54"/>
          <p:cNvSpPr/>
          <p:nvPr/>
        </p:nvSpPr>
        <p:spPr>
          <a:xfrm>
            <a:off x="407368" y="997804"/>
            <a:ext cx="1123324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The three most common relationships in ER models are </a:t>
            </a:r>
            <a:r>
              <a:rPr lang="en-IN" sz="2200" b="1">
                <a:solidFill>
                  <a:schemeClr val="dk1"/>
                </a:solidFill>
                <a:latin typeface="Arial" panose="020B0604020202020204"/>
                <a:ea typeface="Arial" panose="020B0604020202020204"/>
                <a:cs typeface="Arial" panose="020B0604020202020204"/>
                <a:sym typeface="Arial" panose="020B0604020202020204"/>
              </a:rPr>
              <a:t>Binary, Unary</a:t>
            </a:r>
            <a:r>
              <a:rPr lang="en-IN" sz="2200">
                <a:solidFill>
                  <a:schemeClr val="dk1"/>
                </a:solidFill>
                <a:latin typeface="Arial" panose="020B0604020202020204"/>
                <a:ea typeface="Arial" panose="020B0604020202020204"/>
                <a:cs typeface="Arial" panose="020B0604020202020204"/>
                <a:sym typeface="Arial" panose="020B0604020202020204"/>
              </a:rPr>
              <a:t>, and</a:t>
            </a:r>
            <a:r>
              <a:rPr lang="en-IN" sz="2200" b="1">
                <a:solidFill>
                  <a:schemeClr val="dk1"/>
                </a:solidFill>
                <a:latin typeface="Arial" panose="020B0604020202020204"/>
                <a:ea typeface="Arial" panose="020B0604020202020204"/>
                <a:cs typeface="Arial" panose="020B0604020202020204"/>
                <a:sym typeface="Arial" panose="020B0604020202020204"/>
              </a:rPr>
              <a:t> Ternary</a:t>
            </a:r>
            <a:endParaRPr sz="2200" b="1">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639" name="Google Shape;639;p54"/>
          <p:cNvSpPr/>
          <p:nvPr/>
        </p:nvSpPr>
        <p:spPr>
          <a:xfrm>
            <a:off x="407368" y="1832437"/>
            <a:ext cx="1093984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 </a:t>
            </a:r>
            <a:r>
              <a:rPr lang="en-IN" sz="2000" b="1" i="1">
                <a:solidFill>
                  <a:srgbClr val="93B9C3"/>
                </a:solidFill>
                <a:latin typeface="Arial" panose="020B0604020202020204"/>
                <a:ea typeface="Arial" panose="020B0604020202020204"/>
                <a:cs typeface="Arial" panose="020B0604020202020204"/>
                <a:sym typeface="Arial" panose="020B0604020202020204"/>
              </a:rPr>
              <a:t>unary</a:t>
            </a:r>
            <a:r>
              <a:rPr lang="en-IN" sz="2000" b="1">
                <a:solidFill>
                  <a:schemeClr val="dk1"/>
                </a:solidFill>
                <a:latin typeface="Arial" panose="020B0604020202020204"/>
                <a:ea typeface="Arial" panose="020B0604020202020204"/>
                <a:cs typeface="Arial" panose="020B0604020202020204"/>
                <a:sym typeface="Arial" panose="020B0604020202020204"/>
              </a:rPr>
              <a:t> </a:t>
            </a:r>
            <a:r>
              <a:rPr lang="en-IN" sz="2000" b="1" i="1">
                <a:solidFill>
                  <a:srgbClr val="93B9C3"/>
                </a:solidFill>
                <a:latin typeface="Arial" panose="020B0604020202020204"/>
                <a:ea typeface="Arial" panose="020B0604020202020204"/>
                <a:cs typeface="Arial" panose="020B0604020202020204"/>
                <a:sym typeface="Arial" panose="020B0604020202020204"/>
              </a:rPr>
              <a:t>relationship</a:t>
            </a:r>
            <a:r>
              <a:rPr lang="en-IN" sz="20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is when both participants in the relationship are the same entity.</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showMasterSp="0">
  <p:cSld>
    <p:spTree>
      <p:nvGrpSpPr>
        <p:cNvPr id="643" name="Shape 643"/>
        <p:cNvGrpSpPr/>
        <p:nvPr/>
      </p:nvGrpSpPr>
      <p:grpSpPr>
        <a:xfrm>
          <a:off x="0" y="0"/>
          <a:ext cx="0" cy="0"/>
          <a:chOff x="0" y="0"/>
          <a:chExt cx="0" cy="0"/>
        </a:xfrm>
      </p:grpSpPr>
      <p:sp>
        <p:nvSpPr>
          <p:cNvPr id="644" name="Google Shape;644;p55"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45" name="Google Shape;645;p55"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46" name="Google Shape;646;p55"/>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relationships - ternary</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647" name="Google Shape;647;p55" descr="Ternary Relationship"/>
          <p:cNvPicPr preferRelativeResize="0"/>
          <p:nvPr/>
        </p:nvPicPr>
        <p:blipFill rotWithShape="1">
          <a:blip r:embed="rId1"/>
          <a:srcRect/>
          <a:stretch>
            <a:fillRect/>
          </a:stretch>
        </p:blipFill>
        <p:spPr>
          <a:xfrm>
            <a:off x="479376" y="2820775"/>
            <a:ext cx="5669006" cy="2514600"/>
          </a:xfrm>
          <a:prstGeom prst="rect">
            <a:avLst/>
          </a:prstGeom>
          <a:noFill/>
          <a:ln>
            <a:noFill/>
          </a:ln>
        </p:spPr>
      </p:pic>
      <p:sp>
        <p:nvSpPr>
          <p:cNvPr id="648" name="Google Shape;648;p55"/>
          <p:cNvSpPr/>
          <p:nvPr/>
        </p:nvSpPr>
        <p:spPr>
          <a:xfrm>
            <a:off x="407368" y="997804"/>
            <a:ext cx="11233248"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The three most common relationships in ER models are </a:t>
            </a:r>
            <a:r>
              <a:rPr lang="en-IN" sz="2200" b="1">
                <a:solidFill>
                  <a:schemeClr val="dk1"/>
                </a:solidFill>
                <a:latin typeface="Arial" panose="020B0604020202020204"/>
                <a:ea typeface="Arial" panose="020B0604020202020204"/>
                <a:cs typeface="Arial" panose="020B0604020202020204"/>
                <a:sym typeface="Arial" panose="020B0604020202020204"/>
              </a:rPr>
              <a:t>Binary, Unary</a:t>
            </a:r>
            <a:r>
              <a:rPr lang="en-IN" sz="2200">
                <a:solidFill>
                  <a:schemeClr val="dk1"/>
                </a:solidFill>
                <a:latin typeface="Arial" panose="020B0604020202020204"/>
                <a:ea typeface="Arial" panose="020B0604020202020204"/>
                <a:cs typeface="Arial" panose="020B0604020202020204"/>
                <a:sym typeface="Arial" panose="020B0604020202020204"/>
              </a:rPr>
              <a:t>, and</a:t>
            </a:r>
            <a:r>
              <a:rPr lang="en-IN" sz="2200" b="1">
                <a:solidFill>
                  <a:schemeClr val="dk1"/>
                </a:solidFill>
                <a:latin typeface="Arial" panose="020B0604020202020204"/>
                <a:ea typeface="Arial" panose="020B0604020202020204"/>
                <a:cs typeface="Arial" panose="020B0604020202020204"/>
                <a:sym typeface="Arial" panose="020B0604020202020204"/>
              </a:rPr>
              <a:t> Ternary</a:t>
            </a:r>
            <a:endParaRPr sz="2200" b="1">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649" name="Google Shape;649;p55"/>
          <p:cNvSpPr/>
          <p:nvPr/>
        </p:nvSpPr>
        <p:spPr>
          <a:xfrm>
            <a:off x="407368" y="1832437"/>
            <a:ext cx="1093984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A </a:t>
            </a:r>
            <a:r>
              <a:rPr lang="en-IN" sz="2000" b="1" i="1">
                <a:solidFill>
                  <a:srgbClr val="93B9C3"/>
                </a:solidFill>
                <a:latin typeface="Arial" panose="020B0604020202020204"/>
                <a:ea typeface="Arial" panose="020B0604020202020204"/>
                <a:cs typeface="Arial" panose="020B0604020202020204"/>
                <a:sym typeface="Arial" panose="020B0604020202020204"/>
              </a:rPr>
              <a:t>ternary</a:t>
            </a:r>
            <a:r>
              <a:rPr lang="en-IN" sz="2000" b="1">
                <a:solidFill>
                  <a:schemeClr val="dk1"/>
                </a:solidFill>
                <a:latin typeface="Arial" panose="020B0604020202020204"/>
                <a:ea typeface="Arial" panose="020B0604020202020204"/>
                <a:cs typeface="Arial" panose="020B0604020202020204"/>
                <a:sym typeface="Arial" panose="020B0604020202020204"/>
              </a:rPr>
              <a:t> </a:t>
            </a:r>
            <a:r>
              <a:rPr lang="en-IN" sz="2000" b="1" i="1">
                <a:solidFill>
                  <a:srgbClr val="93B9C3"/>
                </a:solidFill>
                <a:latin typeface="Arial" panose="020B0604020202020204"/>
                <a:ea typeface="Arial" panose="020B0604020202020204"/>
                <a:cs typeface="Arial" panose="020B0604020202020204"/>
                <a:sym typeface="Arial" panose="020B0604020202020204"/>
              </a:rPr>
              <a:t>relationship</a:t>
            </a:r>
            <a:r>
              <a:rPr lang="en-IN" sz="2000" b="1">
                <a:solidFill>
                  <a:schemeClr val="dk1"/>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is when three entities participate in the relationship.</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653" name="Shape 653"/>
        <p:cNvGrpSpPr/>
        <p:nvPr/>
      </p:nvGrpSpPr>
      <p:grpSpPr>
        <a:xfrm>
          <a:off x="0" y="0"/>
          <a:ext cx="0" cy="0"/>
          <a:chOff x="0" y="0"/>
          <a:chExt cx="0" cy="0"/>
        </a:xfrm>
      </p:grpSpPr>
      <p:sp>
        <p:nvSpPr>
          <p:cNvPr id="654" name="Google Shape;654;p56"/>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Common relationships</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658" name="Shape 658"/>
        <p:cNvGrpSpPr/>
        <p:nvPr/>
      </p:nvGrpSpPr>
      <p:grpSpPr>
        <a:xfrm>
          <a:off x="0" y="0"/>
          <a:ext cx="0" cy="0"/>
          <a:chOff x="0" y="0"/>
          <a:chExt cx="0" cy="0"/>
        </a:xfrm>
      </p:grpSpPr>
      <p:sp>
        <p:nvSpPr>
          <p:cNvPr id="659" name="Google Shape;659;p57"/>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660" name="Google Shape;660;p57"/>
          <p:cNvSpPr/>
          <p:nvPr/>
        </p:nvSpPr>
        <p:spPr>
          <a:xfrm>
            <a:off x="695400" y="2438967"/>
            <a:ext cx="9614812" cy="2246769"/>
          </a:xfrm>
          <a:prstGeom prst="rect">
            <a:avLst/>
          </a:prstGeom>
          <a:solidFill>
            <a:schemeClr val="lt1"/>
          </a:solidFill>
          <a:ln>
            <a:noFill/>
          </a:ln>
        </p:spPr>
        <p:txBody>
          <a:bodyPr spcFirstLastPara="1" wrap="square" lIns="91425" tIns="45700" rIns="91425" bIns="45700" anchor="ctr" anchorCtr="0">
            <a:spAutoFit/>
          </a:bodyPr>
          <a:lstStyle/>
          <a:p>
            <a:pPr marL="514350" marR="0" lvl="0" indent="-514350" algn="l" rtl="0">
              <a:spcBef>
                <a:spcPts val="0"/>
              </a:spcBef>
              <a:spcAft>
                <a:spcPts val="0"/>
              </a:spcAft>
              <a:buClr>
                <a:schemeClr val="dk1"/>
              </a:buClr>
              <a:buSzPts val="2800"/>
              <a:buFont typeface="Bookman Old Style" panose="02050604050505020204"/>
              <a:buAutoNum type="arabicPeriod"/>
            </a:pPr>
            <a:r>
              <a:rPr lang="en-IN" sz="2800">
                <a:solidFill>
                  <a:schemeClr val="dk1"/>
                </a:solidFill>
                <a:latin typeface="Arial" panose="020B0604020202020204"/>
                <a:ea typeface="Arial" panose="020B0604020202020204"/>
                <a:cs typeface="Arial" panose="020B0604020202020204"/>
                <a:sym typeface="Arial" panose="020B0604020202020204"/>
              </a:rPr>
              <a:t>one-to-one (1:1)</a:t>
            </a:r>
            <a:endParaRPr lang="en-IN" sz="2800">
              <a:solidFill>
                <a:schemeClr val="dk1"/>
              </a:solidFill>
              <a:latin typeface="Arial" panose="020B0604020202020204"/>
              <a:ea typeface="Arial" panose="020B0604020202020204"/>
              <a:cs typeface="Arial" panose="020B0604020202020204"/>
              <a:sym typeface="Arial" panose="020B0604020202020204"/>
            </a:endParaRPr>
          </a:p>
          <a:p>
            <a:pPr marL="514350" marR="0" lvl="0" indent="-336550" algn="l" rtl="0">
              <a:spcBef>
                <a:spcPts val="0"/>
              </a:spcBef>
              <a:spcAft>
                <a:spcPts val="0"/>
              </a:spcAft>
              <a:buClr>
                <a:schemeClr val="dk1"/>
              </a:buClr>
              <a:buSzPts val="2800"/>
              <a:buFont typeface="Bookman Old Style" panose="02050604050505020204"/>
              <a:buNone/>
            </a:pPr>
            <a:endParaRPr sz="2800">
              <a:solidFill>
                <a:schemeClr val="dk1"/>
              </a:solidFill>
              <a:latin typeface="Arial" panose="020B0604020202020204"/>
              <a:ea typeface="Arial" panose="020B0604020202020204"/>
              <a:cs typeface="Arial" panose="020B0604020202020204"/>
              <a:sym typeface="Arial" panose="020B0604020202020204"/>
            </a:endParaRPr>
          </a:p>
          <a:p>
            <a:pPr marL="514350" marR="0" lvl="0" indent="-514350" algn="l" rtl="0">
              <a:spcBef>
                <a:spcPts val="0"/>
              </a:spcBef>
              <a:spcAft>
                <a:spcPts val="0"/>
              </a:spcAft>
              <a:buClr>
                <a:schemeClr val="dk1"/>
              </a:buClr>
              <a:buSzPts val="2800"/>
              <a:buFont typeface="Bookman Old Style" panose="02050604050505020204"/>
              <a:buAutoNum type="arabicPeriod"/>
            </a:pPr>
            <a:r>
              <a:rPr lang="en-IN" sz="2800">
                <a:solidFill>
                  <a:schemeClr val="dk1"/>
                </a:solidFill>
                <a:latin typeface="Arial" panose="020B0604020202020204"/>
                <a:ea typeface="Arial" panose="020B0604020202020204"/>
                <a:cs typeface="Arial" panose="020B0604020202020204"/>
                <a:sym typeface="Arial" panose="020B0604020202020204"/>
              </a:rPr>
              <a:t>one-to-many (1:M)</a:t>
            </a:r>
            <a:endParaRPr lang="en-IN" sz="2800">
              <a:solidFill>
                <a:schemeClr val="dk1"/>
              </a:solidFill>
              <a:latin typeface="Arial" panose="020B0604020202020204"/>
              <a:ea typeface="Arial" panose="020B0604020202020204"/>
              <a:cs typeface="Arial" panose="020B0604020202020204"/>
              <a:sym typeface="Arial" panose="020B0604020202020204"/>
            </a:endParaRPr>
          </a:p>
          <a:p>
            <a:pPr marL="514350" marR="0" lvl="0" indent="-336550" algn="l" rtl="0">
              <a:spcBef>
                <a:spcPts val="0"/>
              </a:spcBef>
              <a:spcAft>
                <a:spcPts val="0"/>
              </a:spcAft>
              <a:buClr>
                <a:schemeClr val="dk1"/>
              </a:buClr>
              <a:buSzPts val="2800"/>
              <a:buFont typeface="Bookman Old Style" panose="02050604050505020204"/>
              <a:buNone/>
            </a:pPr>
            <a:endParaRPr sz="2800">
              <a:solidFill>
                <a:schemeClr val="dk1"/>
              </a:solidFill>
              <a:latin typeface="Arial" panose="020B0604020202020204"/>
              <a:ea typeface="Arial" panose="020B0604020202020204"/>
              <a:cs typeface="Arial" panose="020B0604020202020204"/>
              <a:sym typeface="Arial" panose="020B0604020202020204"/>
            </a:endParaRPr>
          </a:p>
          <a:p>
            <a:pPr marL="514350" marR="0" lvl="0" indent="-514350" algn="l" rtl="0">
              <a:spcBef>
                <a:spcPts val="0"/>
              </a:spcBef>
              <a:spcAft>
                <a:spcPts val="0"/>
              </a:spcAft>
              <a:buClr>
                <a:schemeClr val="dk1"/>
              </a:buClr>
              <a:buSzPts val="2800"/>
              <a:buFont typeface="Bookman Old Style" panose="02050604050505020204"/>
              <a:buAutoNum type="arabicPeriod"/>
            </a:pPr>
            <a:r>
              <a:rPr lang="en-IN" sz="2800">
                <a:solidFill>
                  <a:schemeClr val="dk1"/>
                </a:solidFill>
                <a:latin typeface="Arial" panose="020B0604020202020204"/>
                <a:ea typeface="Arial" panose="020B0604020202020204"/>
                <a:cs typeface="Arial" panose="020B0604020202020204"/>
                <a:sym typeface="Arial" panose="020B0604020202020204"/>
              </a:rPr>
              <a:t>many-to-many (M:N)</a:t>
            </a:r>
            <a:endParaRPr lang="en-IN" sz="2800">
              <a:solidFill>
                <a:schemeClr val="dk1"/>
              </a:solidFill>
              <a:latin typeface="Arial" panose="020B0604020202020204"/>
              <a:ea typeface="Arial" panose="020B0604020202020204"/>
              <a:cs typeface="Arial" panose="020B0604020202020204"/>
              <a:sym typeface="Arial" panose="020B0604020202020204"/>
            </a:endParaRPr>
          </a:p>
        </p:txBody>
      </p:sp>
      <p:sp>
        <p:nvSpPr>
          <p:cNvPr id="661" name="Google Shape;661;p57"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62" name="Google Shape;662;p57"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663" name="Google Shape;663;p57" descr="one_to_one_entity_relationship_diagram.jpg"/>
          <p:cNvPicPr preferRelativeResize="0"/>
          <p:nvPr/>
        </p:nvPicPr>
        <p:blipFill rotWithShape="1">
          <a:blip r:embed="rId1"/>
          <a:srcRect/>
          <a:stretch>
            <a:fillRect/>
          </a:stretch>
        </p:blipFill>
        <p:spPr>
          <a:xfrm>
            <a:off x="5791201" y="2166090"/>
            <a:ext cx="1857375" cy="790575"/>
          </a:xfrm>
          <a:prstGeom prst="rect">
            <a:avLst/>
          </a:prstGeom>
          <a:noFill/>
          <a:ln>
            <a:noFill/>
          </a:ln>
        </p:spPr>
      </p:pic>
      <p:pic>
        <p:nvPicPr>
          <p:cNvPr id="664" name="Google Shape;664;p57" descr="many_to_many_entity_relationship_diagram.jpg"/>
          <p:cNvPicPr preferRelativeResize="0"/>
          <p:nvPr/>
        </p:nvPicPr>
        <p:blipFill rotWithShape="1">
          <a:blip r:embed="rId2"/>
          <a:srcRect/>
          <a:stretch>
            <a:fillRect/>
          </a:stretch>
        </p:blipFill>
        <p:spPr>
          <a:xfrm>
            <a:off x="6004913" y="4620422"/>
            <a:ext cx="2314575" cy="1457325"/>
          </a:xfrm>
          <a:prstGeom prst="rect">
            <a:avLst/>
          </a:prstGeom>
          <a:noFill/>
          <a:ln>
            <a:noFill/>
          </a:ln>
        </p:spPr>
      </p:pic>
      <p:pic>
        <p:nvPicPr>
          <p:cNvPr id="665" name="Google Shape;665;p57" descr="one_to_many_entity_relationship_diagram.jpg"/>
          <p:cNvPicPr preferRelativeResize="0"/>
          <p:nvPr/>
        </p:nvPicPr>
        <p:blipFill rotWithShape="1">
          <a:blip r:embed="rId3"/>
          <a:srcRect/>
          <a:stretch>
            <a:fillRect/>
          </a:stretch>
        </p:blipFill>
        <p:spPr>
          <a:xfrm>
            <a:off x="5929313" y="2995047"/>
            <a:ext cx="2828925" cy="1333500"/>
          </a:xfrm>
          <a:prstGeom prst="rect">
            <a:avLst/>
          </a:prstGeom>
          <a:noFill/>
          <a:ln>
            <a:noFill/>
          </a:ln>
        </p:spPr>
      </p:pic>
      <p:sp>
        <p:nvSpPr>
          <p:cNvPr id="666" name="Google Shape;666;p57"/>
          <p:cNvSpPr/>
          <p:nvPr/>
        </p:nvSpPr>
        <p:spPr>
          <a:xfrm>
            <a:off x="695400" y="1174532"/>
            <a:ext cx="641093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a:solidFill>
                  <a:schemeClr val="dk1"/>
                </a:solidFill>
                <a:latin typeface="Arial" panose="020B0604020202020204"/>
                <a:ea typeface="Arial" panose="020B0604020202020204"/>
                <a:cs typeface="Arial" panose="020B0604020202020204"/>
                <a:sym typeface="Arial" panose="020B0604020202020204"/>
              </a:rPr>
              <a:t>Common relationship</a:t>
            </a:r>
            <a:endParaRPr sz="24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667" name="Google Shape;667;p57"/>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relationships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showMasterSp="0">
  <p:cSld>
    <p:spTree>
      <p:nvGrpSpPr>
        <p:cNvPr id="671" name="Shape 671"/>
        <p:cNvGrpSpPr/>
        <p:nvPr/>
      </p:nvGrpSpPr>
      <p:grpSpPr>
        <a:xfrm>
          <a:off x="0" y="0"/>
          <a:ext cx="0" cy="0"/>
          <a:chOff x="0" y="0"/>
          <a:chExt cx="0" cy="0"/>
        </a:xfrm>
      </p:grpSpPr>
      <p:sp>
        <p:nvSpPr>
          <p:cNvPr id="672" name="Google Shape;672;p58"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73" name="Google Shape;673;p58"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74" name="Google Shape;674;p58"/>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relationships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675" name="Google Shape;675;p58" descr="https://d2slcw3kip6qmk.cloudfront.net/marketing/pages/chart/erd-symbols/ERD-Notation.PNG"/>
          <p:cNvPicPr preferRelativeResize="0"/>
          <p:nvPr/>
        </p:nvPicPr>
        <p:blipFill rotWithShape="1">
          <a:blip r:embed="rId1"/>
          <a:srcRect/>
          <a:stretch>
            <a:fillRect/>
          </a:stretch>
        </p:blipFill>
        <p:spPr>
          <a:xfrm>
            <a:off x="839416" y="1143001"/>
            <a:ext cx="10585176" cy="5015051"/>
          </a:xfrm>
          <a:prstGeom prst="rect">
            <a:avLst/>
          </a:prstGeom>
          <a:noFill/>
          <a:ln>
            <a:noFill/>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showMasterSp="0">
  <p:cSld>
    <p:spTree>
      <p:nvGrpSpPr>
        <p:cNvPr id="679" name="Shape 679"/>
        <p:cNvGrpSpPr/>
        <p:nvPr/>
      </p:nvGrpSpPr>
      <p:grpSpPr>
        <a:xfrm>
          <a:off x="0" y="0"/>
          <a:ext cx="0" cy="0"/>
          <a:chOff x="0" y="0"/>
          <a:chExt cx="0" cy="0"/>
        </a:xfrm>
      </p:grpSpPr>
      <p:sp>
        <p:nvSpPr>
          <p:cNvPr id="680" name="Google Shape;680;p59"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81" name="Google Shape;681;p59"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82" name="Google Shape;682;p59"/>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relationships</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683" name="Google Shape;683;p59"/>
          <p:cNvPicPr preferRelativeResize="0"/>
          <p:nvPr/>
        </p:nvPicPr>
        <p:blipFill rotWithShape="1">
          <a:blip r:embed="rId1"/>
          <a:srcRect/>
          <a:stretch>
            <a:fillRect/>
          </a:stretch>
        </p:blipFill>
        <p:spPr>
          <a:xfrm>
            <a:off x="345520" y="620688"/>
            <a:ext cx="11593287" cy="6150114"/>
          </a:xfrm>
          <a:prstGeom prst="rect">
            <a:avLst/>
          </a:prstGeom>
          <a:noFill/>
          <a:ln>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41" name="Shape 141"/>
        <p:cNvGrpSpPr/>
        <p:nvPr/>
      </p:nvGrpSpPr>
      <p:grpSpPr>
        <a:xfrm>
          <a:off x="0" y="0"/>
          <a:ext cx="0" cy="0"/>
          <a:chOff x="0" y="0"/>
          <a:chExt cx="0" cy="0"/>
        </a:xfrm>
      </p:grpSpPr>
      <p:sp>
        <p:nvSpPr>
          <p:cNvPr id="142" name="Google Shape;142;p6"/>
          <p:cNvSpPr/>
          <p:nvPr/>
        </p:nvSpPr>
        <p:spPr>
          <a:xfrm>
            <a:off x="407368" y="1045180"/>
            <a:ext cx="11377264" cy="224676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panose="020B0604020202020204"/>
              <a:buChar char="•"/>
            </a:pPr>
            <a:r>
              <a:rPr lang="en-IN" sz="2000">
                <a:solidFill>
                  <a:schemeClr val="dk1"/>
                </a:solidFill>
                <a:latin typeface="Arial" panose="020B0604020202020204"/>
                <a:ea typeface="Arial" panose="020B0604020202020204"/>
                <a:cs typeface="Arial" panose="020B0604020202020204"/>
                <a:sym typeface="Arial" panose="020B0604020202020204"/>
              </a:rPr>
              <a:t>A layer refers to pieces of software that are logically separated, but typically live within the same process and machine. </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215900" algn="l" rtl="0">
              <a:spcBef>
                <a:spcPts val="0"/>
              </a:spcBef>
              <a:spcAft>
                <a:spcPts val="0"/>
              </a:spcAft>
              <a:buClr>
                <a:schemeClr val="dk1"/>
              </a:buClr>
              <a:buSzPts val="2000"/>
              <a:buFont typeface="Arial" panose="020B0604020202020204"/>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2000"/>
              <a:buFont typeface="Arial" panose="020B0604020202020204"/>
              <a:buChar char="•"/>
            </a:pPr>
            <a:r>
              <a:rPr lang="en-IN" sz="2000">
                <a:solidFill>
                  <a:schemeClr val="dk1"/>
                </a:solidFill>
                <a:latin typeface="Arial" panose="020B0604020202020204"/>
                <a:ea typeface="Arial" panose="020B0604020202020204"/>
                <a:cs typeface="Arial" panose="020B0604020202020204"/>
                <a:sym typeface="Arial" panose="020B0604020202020204"/>
              </a:rPr>
              <a:t>A tier, instead, refers to pieces of software that live in distinct processes or AppDomains or machines.</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215900" algn="l" rtl="0">
              <a:spcBef>
                <a:spcPts val="0"/>
              </a:spcBef>
              <a:spcAft>
                <a:spcPts val="0"/>
              </a:spcAft>
              <a:buClr>
                <a:schemeClr val="dk1"/>
              </a:buClr>
              <a:buSzPts val="2000"/>
              <a:buFont typeface="Arial" panose="020B0604020202020204"/>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chemeClr val="dk1"/>
              </a:buClr>
              <a:buSzPts val="2000"/>
              <a:buFont typeface="Arial" panose="020B0604020202020204"/>
              <a:buChar char="•"/>
            </a:pPr>
            <a:r>
              <a:rPr lang="en-IN" sz="2000">
                <a:solidFill>
                  <a:schemeClr val="dk1"/>
                </a:solidFill>
                <a:latin typeface="Arial" panose="020B0604020202020204"/>
                <a:ea typeface="Arial" panose="020B0604020202020204"/>
                <a:cs typeface="Arial" panose="020B0604020202020204"/>
                <a:sym typeface="Arial" panose="020B0604020202020204"/>
              </a:rPr>
              <a:t>A tier refers to physical separation; a layer is about logical separation.</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43" name="Google Shape;143;p6"/>
          <p:cNvSpPr txBox="1"/>
          <p:nvPr/>
        </p:nvSpPr>
        <p:spPr>
          <a:xfrm>
            <a:off x="1936266" y="239284"/>
            <a:ext cx="8272519" cy="685800"/>
          </a:xfrm>
          <a:prstGeom prst="rect">
            <a:avLst/>
          </a:prstGeom>
          <a:solidFill>
            <a:schemeClr val="lt1"/>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3600" b="1">
                <a:solidFill>
                  <a:schemeClr val="dk1"/>
                </a:solidFill>
                <a:latin typeface="Arial" panose="020B0604020202020204"/>
                <a:ea typeface="Arial" panose="020B0604020202020204"/>
                <a:cs typeface="Arial" panose="020B0604020202020204"/>
                <a:sym typeface="Arial" panose="020B0604020202020204"/>
              </a:rPr>
              <a:t>Introduction</a:t>
            </a:r>
            <a:endParaRPr lang="en-IN" sz="3600" b="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0" showMasterSp="0">
  <p:cSld>
    <p:spTree>
      <p:nvGrpSpPr>
        <p:cNvPr id="687" name="Shape 687"/>
        <p:cNvGrpSpPr/>
        <p:nvPr/>
      </p:nvGrpSpPr>
      <p:grpSpPr>
        <a:xfrm>
          <a:off x="0" y="0"/>
          <a:ext cx="0" cy="0"/>
          <a:chOff x="0" y="0"/>
          <a:chExt cx="0" cy="0"/>
        </a:xfrm>
      </p:grpSpPr>
      <p:pic>
        <p:nvPicPr>
          <p:cNvPr id="688" name="Google Shape;688;p60" descr="MySQL Sample Database Schema"/>
          <p:cNvPicPr preferRelativeResize="0"/>
          <p:nvPr/>
        </p:nvPicPr>
        <p:blipFill rotWithShape="1">
          <a:blip r:embed="rId1"/>
          <a:srcRect/>
          <a:stretch>
            <a:fillRect/>
          </a:stretch>
        </p:blipFill>
        <p:spPr>
          <a:xfrm>
            <a:off x="1199455" y="44624"/>
            <a:ext cx="9577065" cy="6741368"/>
          </a:xfrm>
          <a:prstGeom prst="rect">
            <a:avLst/>
          </a:prstGeom>
          <a:noFill/>
          <a:ln>
            <a:noFill/>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692" name="Shape 692"/>
        <p:cNvGrpSpPr/>
        <p:nvPr/>
      </p:nvGrpSpPr>
      <p:grpSpPr>
        <a:xfrm>
          <a:off x="0" y="0"/>
          <a:ext cx="0" cy="0"/>
          <a:chOff x="0" y="0"/>
          <a:chExt cx="0" cy="0"/>
        </a:xfrm>
      </p:grpSpPr>
      <p:sp>
        <p:nvSpPr>
          <p:cNvPr id="693" name="Google Shape;693;p61"/>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50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one-to-one relationship</a:t>
            </a:r>
            <a:endParaRPr lang="en-IN" sz="50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697" name="Shape 697"/>
        <p:cNvGrpSpPr/>
        <p:nvPr/>
      </p:nvGrpSpPr>
      <p:grpSpPr>
        <a:xfrm>
          <a:off x="0" y="0"/>
          <a:ext cx="0" cy="0"/>
          <a:chOff x="0" y="0"/>
          <a:chExt cx="0" cy="0"/>
        </a:xfrm>
      </p:grpSpPr>
      <p:sp>
        <p:nvSpPr>
          <p:cNvPr id="698" name="Google Shape;698;p62"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699" name="Google Shape;699;p62"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00" name="Google Shape;700;p62"/>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one-to-one relationship</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701" name="Google Shape;701;p62"/>
          <p:cNvSpPr/>
          <p:nvPr/>
        </p:nvSpPr>
        <p:spPr>
          <a:xfrm>
            <a:off x="292514" y="692696"/>
            <a:ext cx="1156412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one-to-one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relationship between two tables means that a row in one table can only relate to zero/one row in the table on the other side of their relationship. This is the least common database relationship.</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702" name="Google Shape;702;p62"/>
          <p:cNvSpPr/>
          <p:nvPr/>
        </p:nvSpPr>
        <p:spPr>
          <a:xfrm>
            <a:off x="292513" y="1916832"/>
            <a:ext cx="1134810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one-to-one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relationship is a type of cardinality that refers to the relationship between two entities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in which one element of entity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may only be linked to zero/one element of entity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vice versa.</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grpSp>
        <p:nvGrpSpPr>
          <p:cNvPr id="703" name="Google Shape;703;p62"/>
          <p:cNvGrpSpPr/>
          <p:nvPr/>
        </p:nvGrpSpPr>
        <p:grpSpPr>
          <a:xfrm>
            <a:off x="292512" y="3276600"/>
            <a:ext cx="11492120" cy="2616932"/>
            <a:chOff x="292512" y="3265124"/>
            <a:chExt cx="11492120" cy="2616932"/>
          </a:xfrm>
        </p:grpSpPr>
        <p:sp>
          <p:nvSpPr>
            <p:cNvPr id="704" name="Google Shape;704;p62"/>
            <p:cNvSpPr/>
            <p:nvPr/>
          </p:nvSpPr>
          <p:spPr>
            <a:xfrm>
              <a:off x="292512" y="3265124"/>
              <a:ext cx="1987063" cy="792088"/>
            </a:xfrm>
            <a:prstGeom prst="rect">
              <a:avLst/>
            </a:prstGeom>
            <a:solidFill>
              <a:srgbClr val="F5F7AF"/>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Country</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05" name="Google Shape;705;p62"/>
            <p:cNvSpPr/>
            <p:nvPr/>
          </p:nvSpPr>
          <p:spPr>
            <a:xfrm>
              <a:off x="4367808" y="3265124"/>
              <a:ext cx="1944216" cy="792088"/>
            </a:xfrm>
            <a:prstGeom prst="rect">
              <a:avLst/>
            </a:prstGeom>
            <a:solidFill>
              <a:srgbClr val="F5F7AF"/>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Capital</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06" name="Google Shape;706;p62"/>
            <p:cNvSpPr/>
            <p:nvPr/>
          </p:nvSpPr>
          <p:spPr>
            <a:xfrm>
              <a:off x="7680176" y="3265124"/>
              <a:ext cx="2029780" cy="792088"/>
            </a:xfrm>
            <a:prstGeom prst="rect">
              <a:avLst/>
            </a:prstGeom>
            <a:solidFill>
              <a:srgbClr val="F5F7AF"/>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Country</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07" name="Google Shape;707;p62"/>
            <p:cNvSpPr/>
            <p:nvPr/>
          </p:nvSpPr>
          <p:spPr>
            <a:xfrm>
              <a:off x="2294090" y="4258971"/>
              <a:ext cx="2040875"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i="1">
                  <a:solidFill>
                    <a:srgbClr val="AC26AF"/>
                  </a:solidFill>
                  <a:latin typeface="Arial" panose="020B0604020202020204"/>
                  <a:ea typeface="Arial" panose="020B0604020202020204"/>
                  <a:cs typeface="Arial" panose="020B0604020202020204"/>
                  <a:sym typeface="Arial" panose="020B0604020202020204"/>
                </a:rPr>
                <a:t>one-to-one relationship</a:t>
              </a:r>
              <a:endParaRPr lang="en-IN" sz="2800" i="1">
                <a:solidFill>
                  <a:srgbClr val="AC26AF"/>
                </a:solidFill>
                <a:latin typeface="Arial" panose="020B0604020202020204"/>
                <a:ea typeface="Arial" panose="020B0604020202020204"/>
                <a:cs typeface="Arial" panose="020B0604020202020204"/>
                <a:sym typeface="Arial" panose="020B0604020202020204"/>
              </a:endParaRPr>
            </a:p>
          </p:txBody>
        </p:sp>
        <p:sp>
          <p:nvSpPr>
            <p:cNvPr id="708" name="Google Shape;708;p62"/>
            <p:cNvSpPr/>
            <p:nvPr/>
          </p:nvSpPr>
          <p:spPr>
            <a:xfrm>
              <a:off x="6744072" y="4405122"/>
              <a:ext cx="50405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i="1">
                  <a:solidFill>
                    <a:srgbClr val="AC26AF"/>
                  </a:solidFill>
                  <a:latin typeface="Arial" panose="020B0604020202020204"/>
                  <a:ea typeface="Arial" panose="020B0604020202020204"/>
                  <a:cs typeface="Arial" panose="020B0604020202020204"/>
                  <a:sym typeface="Arial" panose="020B0604020202020204"/>
                </a:rPr>
                <a:t>=</a:t>
              </a:r>
              <a:endParaRPr sz="2800" i="1">
                <a:solidFill>
                  <a:srgbClr val="AC26AF"/>
                </a:solidFill>
                <a:latin typeface="Arial" panose="020B0604020202020204"/>
                <a:ea typeface="Arial" panose="020B0604020202020204"/>
                <a:cs typeface="Arial" panose="020B0604020202020204"/>
                <a:sym typeface="Arial" panose="020B0604020202020204"/>
              </a:endParaRPr>
            </a:p>
          </p:txBody>
        </p:sp>
        <p:sp>
          <p:nvSpPr>
            <p:cNvPr id="709" name="Google Shape;709;p62"/>
            <p:cNvSpPr/>
            <p:nvPr/>
          </p:nvSpPr>
          <p:spPr>
            <a:xfrm>
              <a:off x="9840416" y="3265124"/>
              <a:ext cx="1944216" cy="792088"/>
            </a:xfrm>
            <a:prstGeom prst="rect">
              <a:avLst/>
            </a:prstGeom>
            <a:solidFill>
              <a:srgbClr val="F5F7AF"/>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Capital</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10" name="Google Shape;710;p62"/>
            <p:cNvSpPr/>
            <p:nvPr/>
          </p:nvSpPr>
          <p:spPr>
            <a:xfrm>
              <a:off x="292512" y="4177546"/>
              <a:ext cx="1987063" cy="792088"/>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Country</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11" name="Google Shape;711;p62"/>
            <p:cNvSpPr/>
            <p:nvPr/>
          </p:nvSpPr>
          <p:spPr>
            <a:xfrm>
              <a:off x="4367808" y="4177546"/>
              <a:ext cx="1944216" cy="792088"/>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Capital</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12" name="Google Shape;712;p62"/>
            <p:cNvSpPr/>
            <p:nvPr/>
          </p:nvSpPr>
          <p:spPr>
            <a:xfrm>
              <a:off x="7680176" y="4177546"/>
              <a:ext cx="2029780" cy="792088"/>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Country</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13" name="Google Shape;713;p62"/>
            <p:cNvSpPr/>
            <p:nvPr/>
          </p:nvSpPr>
          <p:spPr>
            <a:xfrm>
              <a:off x="9840416" y="4177546"/>
              <a:ext cx="1944216" cy="792088"/>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Capital</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14" name="Google Shape;714;p62"/>
            <p:cNvSpPr/>
            <p:nvPr/>
          </p:nvSpPr>
          <p:spPr>
            <a:xfrm>
              <a:off x="292512" y="5089968"/>
              <a:ext cx="1987063" cy="792088"/>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Country</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15" name="Google Shape;715;p62"/>
            <p:cNvSpPr/>
            <p:nvPr/>
          </p:nvSpPr>
          <p:spPr>
            <a:xfrm>
              <a:off x="4367808" y="5089968"/>
              <a:ext cx="1944216" cy="792088"/>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Capital</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16" name="Google Shape;716;p62"/>
            <p:cNvSpPr/>
            <p:nvPr/>
          </p:nvSpPr>
          <p:spPr>
            <a:xfrm>
              <a:off x="7666617" y="5089968"/>
              <a:ext cx="2029780" cy="792088"/>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Country</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17" name="Google Shape;717;p62"/>
            <p:cNvSpPr/>
            <p:nvPr/>
          </p:nvSpPr>
          <p:spPr>
            <a:xfrm>
              <a:off x="9812420" y="5089968"/>
              <a:ext cx="1944216" cy="792088"/>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Capital</a:t>
              </a:r>
              <a:endParaRPr sz="2200">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721" name="Shape 721"/>
        <p:cNvGrpSpPr/>
        <p:nvPr/>
      </p:nvGrpSpPr>
      <p:grpSpPr>
        <a:xfrm>
          <a:off x="0" y="0"/>
          <a:ext cx="0" cy="0"/>
          <a:chOff x="0" y="0"/>
          <a:chExt cx="0" cy="0"/>
        </a:xfrm>
      </p:grpSpPr>
      <p:sp>
        <p:nvSpPr>
          <p:cNvPr id="722" name="Google Shape;722;p63"/>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723" name="Google Shape;723;p63"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24" name="Google Shape;724;p63"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25" name="Google Shape;725;p63"/>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one-to-one relationship</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726" name="Google Shape;726;p63"/>
          <p:cNvSpPr/>
          <p:nvPr/>
        </p:nvSpPr>
        <p:spPr>
          <a:xfrm>
            <a:off x="292513" y="1916832"/>
            <a:ext cx="1134810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one-to-one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relationship is a type of cardinality that refers to the relationship between two entities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in which one element of entity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may only be linked to zero/one element of entity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vice versa.</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727" name="Google Shape;727;p63"/>
          <p:cNvSpPr/>
          <p:nvPr/>
        </p:nvSpPr>
        <p:spPr>
          <a:xfrm>
            <a:off x="292514" y="692696"/>
            <a:ext cx="1156412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one-to-one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relationship between two tables means that a row in one table can only relate to zero/one row in the table on the other side of their relationship. This is the least common database relationship.</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grpSp>
        <p:nvGrpSpPr>
          <p:cNvPr id="728" name="Google Shape;728;p63"/>
          <p:cNvGrpSpPr/>
          <p:nvPr/>
        </p:nvGrpSpPr>
        <p:grpSpPr>
          <a:xfrm>
            <a:off x="292513" y="3276000"/>
            <a:ext cx="11492119" cy="3529354"/>
            <a:chOff x="292513" y="3068960"/>
            <a:chExt cx="11492119" cy="3529354"/>
          </a:xfrm>
        </p:grpSpPr>
        <p:grpSp>
          <p:nvGrpSpPr>
            <p:cNvPr id="729" name="Google Shape;729;p63"/>
            <p:cNvGrpSpPr/>
            <p:nvPr/>
          </p:nvGrpSpPr>
          <p:grpSpPr>
            <a:xfrm>
              <a:off x="292513" y="3068960"/>
              <a:ext cx="11492119" cy="3529354"/>
              <a:chOff x="292513" y="3068960"/>
              <a:chExt cx="11492119" cy="3529354"/>
            </a:xfrm>
          </p:grpSpPr>
          <p:sp>
            <p:nvSpPr>
              <p:cNvPr id="730" name="Google Shape;730;p63"/>
              <p:cNvSpPr/>
              <p:nvPr/>
            </p:nvSpPr>
            <p:spPr>
              <a:xfrm>
                <a:off x="292513" y="3068960"/>
                <a:ext cx="1944216" cy="792088"/>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Person-1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31" name="Google Shape;731;p63"/>
              <p:cNvSpPr/>
              <p:nvPr/>
            </p:nvSpPr>
            <p:spPr>
              <a:xfrm>
                <a:off x="4367808" y="3068960"/>
                <a:ext cx="1944216" cy="792088"/>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Passport-1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32" name="Google Shape;732;p63"/>
              <p:cNvSpPr/>
              <p:nvPr/>
            </p:nvSpPr>
            <p:spPr>
              <a:xfrm>
                <a:off x="7765740" y="3068960"/>
                <a:ext cx="1944216" cy="792088"/>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Person-1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33" name="Google Shape;733;p63"/>
              <p:cNvSpPr/>
              <p:nvPr/>
            </p:nvSpPr>
            <p:spPr>
              <a:xfrm>
                <a:off x="6744072" y="4208958"/>
                <a:ext cx="50405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i="1">
                    <a:solidFill>
                      <a:srgbClr val="AC26AF"/>
                    </a:solidFill>
                    <a:latin typeface="Arial" panose="020B0604020202020204"/>
                    <a:ea typeface="Arial" panose="020B0604020202020204"/>
                    <a:cs typeface="Arial" panose="020B0604020202020204"/>
                    <a:sym typeface="Arial" panose="020B0604020202020204"/>
                  </a:rPr>
                  <a:t>=</a:t>
                </a:r>
                <a:endParaRPr sz="2800" i="1">
                  <a:solidFill>
                    <a:srgbClr val="AC26AF"/>
                  </a:solidFill>
                  <a:latin typeface="Arial" panose="020B0604020202020204"/>
                  <a:ea typeface="Arial" panose="020B0604020202020204"/>
                  <a:cs typeface="Arial" panose="020B0604020202020204"/>
                  <a:sym typeface="Arial" panose="020B0604020202020204"/>
                </a:endParaRPr>
              </a:p>
            </p:txBody>
          </p:sp>
          <p:sp>
            <p:nvSpPr>
              <p:cNvPr id="734" name="Google Shape;734;p63"/>
              <p:cNvSpPr/>
              <p:nvPr/>
            </p:nvSpPr>
            <p:spPr>
              <a:xfrm>
                <a:off x="9840416" y="3068960"/>
                <a:ext cx="1944216" cy="792088"/>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Passport-1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35" name="Google Shape;735;p63"/>
              <p:cNvSpPr/>
              <p:nvPr/>
            </p:nvSpPr>
            <p:spPr>
              <a:xfrm>
                <a:off x="292513" y="3981382"/>
                <a:ext cx="1944216" cy="792088"/>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Person-2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36" name="Google Shape;736;p63"/>
              <p:cNvSpPr/>
              <p:nvPr/>
            </p:nvSpPr>
            <p:spPr>
              <a:xfrm>
                <a:off x="4367808" y="3981382"/>
                <a:ext cx="1944216" cy="792088"/>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Passport-1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37" name="Google Shape;737;p63"/>
              <p:cNvSpPr/>
              <p:nvPr/>
            </p:nvSpPr>
            <p:spPr>
              <a:xfrm>
                <a:off x="7765740" y="3981382"/>
                <a:ext cx="1944216" cy="792088"/>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Person-2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38" name="Google Shape;738;p63"/>
              <p:cNvSpPr/>
              <p:nvPr/>
            </p:nvSpPr>
            <p:spPr>
              <a:xfrm>
                <a:off x="9840416" y="3981382"/>
                <a:ext cx="1944216" cy="792088"/>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Passport-1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39" name="Google Shape;739;p63"/>
              <p:cNvSpPr/>
              <p:nvPr/>
            </p:nvSpPr>
            <p:spPr>
              <a:xfrm>
                <a:off x="292513" y="4893804"/>
                <a:ext cx="1944216" cy="792088"/>
              </a:xfrm>
              <a:prstGeom prst="rect">
                <a:avLst/>
              </a:prstGeom>
              <a:solidFill>
                <a:srgbClr val="FFFFFF"/>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Person-3</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40" name="Google Shape;740;p63"/>
              <p:cNvSpPr/>
              <p:nvPr/>
            </p:nvSpPr>
            <p:spPr>
              <a:xfrm>
                <a:off x="4367808" y="4897626"/>
                <a:ext cx="1944216" cy="792088"/>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Passport-1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41" name="Google Shape;741;p63"/>
              <p:cNvSpPr/>
              <p:nvPr/>
            </p:nvSpPr>
            <p:spPr>
              <a:xfrm>
                <a:off x="7752181" y="4893804"/>
                <a:ext cx="1944216" cy="792088"/>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Person-4</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42" name="Google Shape;742;p63"/>
              <p:cNvSpPr/>
              <p:nvPr/>
            </p:nvSpPr>
            <p:spPr>
              <a:xfrm>
                <a:off x="9812420" y="4893804"/>
                <a:ext cx="1944216" cy="792088"/>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Passport-1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43" name="Google Shape;743;p63"/>
              <p:cNvSpPr/>
              <p:nvPr/>
            </p:nvSpPr>
            <p:spPr>
              <a:xfrm>
                <a:off x="292513" y="5806226"/>
                <a:ext cx="1944216" cy="792088"/>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Person-4</a:t>
                </a:r>
                <a:endParaRPr sz="22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744" name="Google Shape;744;p63"/>
            <p:cNvSpPr/>
            <p:nvPr/>
          </p:nvSpPr>
          <p:spPr>
            <a:xfrm>
              <a:off x="2294090" y="4270447"/>
              <a:ext cx="2040875"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i="1">
                  <a:solidFill>
                    <a:srgbClr val="AC26AF"/>
                  </a:solidFill>
                  <a:latin typeface="Arial" panose="020B0604020202020204"/>
                  <a:ea typeface="Arial" panose="020B0604020202020204"/>
                  <a:cs typeface="Arial" panose="020B0604020202020204"/>
                  <a:sym typeface="Arial" panose="020B0604020202020204"/>
                </a:rPr>
                <a:t>one-to-one relationship</a:t>
              </a:r>
              <a:endParaRPr lang="en-IN" sz="2800" i="1">
                <a:solidFill>
                  <a:srgbClr val="AC26AF"/>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showMasterSp="0">
  <p:cSld>
    <p:spTree>
      <p:nvGrpSpPr>
        <p:cNvPr id="759" name="Shape 759"/>
        <p:cNvGrpSpPr/>
        <p:nvPr/>
      </p:nvGrpSpPr>
      <p:grpSpPr>
        <a:xfrm>
          <a:off x="0" y="0"/>
          <a:ext cx="0" cy="0"/>
          <a:chOff x="0" y="0"/>
          <a:chExt cx="0" cy="0"/>
        </a:xfrm>
      </p:grpSpPr>
      <p:sp>
        <p:nvSpPr>
          <p:cNvPr id="760" name="Google Shape;760;p65"/>
          <p:cNvSpPr/>
          <p:nvPr/>
        </p:nvSpPr>
        <p:spPr>
          <a:xfrm>
            <a:off x="407368" y="404664"/>
            <a:ext cx="4000528"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person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person_ID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emailID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128</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61" name="Google Shape;761;p65"/>
          <p:cNvSpPr/>
          <p:nvPr/>
        </p:nvSpPr>
        <p:spPr>
          <a:xfrm>
            <a:off x="5932987" y="642918"/>
            <a:ext cx="585164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6699"/>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passportDetails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passportID </a:t>
            </a:r>
            <a:r>
              <a:rPr lang="en-IN" sz="1800">
                <a:solidFill>
                  <a:srgbClr val="834689"/>
                </a:solidFill>
                <a:latin typeface="Arial" panose="020B0604020202020204"/>
                <a:ea typeface="Arial" panose="020B0604020202020204"/>
                <a:cs typeface="Arial" panose="020B0604020202020204"/>
                <a:sym typeface="Arial" panose="020B0604020202020204"/>
              </a:rPr>
              <a:t>VARCHAR(20)</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passport_Number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255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person_ID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UNIQUE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person_ID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REFERENCES</a:t>
            </a:r>
            <a:r>
              <a:rPr lang="en-IN" sz="1800">
                <a:solidFill>
                  <a:schemeClr val="dk1"/>
                </a:solidFill>
                <a:latin typeface="Arial" panose="020B0604020202020204"/>
                <a:ea typeface="Arial" panose="020B0604020202020204"/>
                <a:cs typeface="Arial" panose="020B0604020202020204"/>
                <a:sym typeface="Arial" panose="020B0604020202020204"/>
              </a:rPr>
              <a:t> person</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person_ID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62" name="Google Shape;762;p65"/>
          <p:cNvSpPr/>
          <p:nvPr/>
        </p:nvSpPr>
        <p:spPr>
          <a:xfrm>
            <a:off x="795" y="-184666"/>
            <a:ext cx="184731"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763" name="Google Shape;763;p65"/>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how to create one-to-one relationship</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764" name="Google Shape;764;p65"/>
          <p:cNvPicPr preferRelativeResize="0"/>
          <p:nvPr/>
        </p:nvPicPr>
        <p:blipFill rotWithShape="1">
          <a:blip r:embed="rId1"/>
          <a:srcRect/>
          <a:stretch>
            <a:fillRect/>
          </a:stretch>
        </p:blipFill>
        <p:spPr>
          <a:xfrm>
            <a:off x="165775" y="1952546"/>
            <a:ext cx="4628882" cy="1476454"/>
          </a:xfrm>
          <a:prstGeom prst="rect">
            <a:avLst/>
          </a:prstGeom>
          <a:noFill/>
          <a:ln>
            <a:noFill/>
          </a:ln>
        </p:spPr>
      </p:pic>
      <p:pic>
        <p:nvPicPr>
          <p:cNvPr id="765" name="Google Shape;765;p65"/>
          <p:cNvPicPr preferRelativeResize="0"/>
          <p:nvPr/>
        </p:nvPicPr>
        <p:blipFill rotWithShape="1">
          <a:blip r:embed="rId2"/>
          <a:srcRect/>
          <a:stretch>
            <a:fillRect/>
          </a:stretch>
        </p:blipFill>
        <p:spPr>
          <a:xfrm>
            <a:off x="6094310" y="2530803"/>
            <a:ext cx="4819264" cy="1618277"/>
          </a:xfrm>
          <a:prstGeom prst="rect">
            <a:avLst/>
          </a:prstGeom>
          <a:noFill/>
          <a:ln>
            <a:noFill/>
          </a:ln>
        </p:spPr>
      </p:pic>
      <p:pic>
        <p:nvPicPr>
          <p:cNvPr id="766" name="Google Shape;766;p65"/>
          <p:cNvPicPr preferRelativeResize="0"/>
          <p:nvPr/>
        </p:nvPicPr>
        <p:blipFill rotWithShape="1">
          <a:blip r:embed="rId3"/>
          <a:srcRect/>
          <a:stretch>
            <a:fillRect/>
          </a:stretch>
        </p:blipFill>
        <p:spPr>
          <a:xfrm>
            <a:off x="165774" y="3641253"/>
            <a:ext cx="5915671" cy="3216744"/>
          </a:xfrm>
          <a:prstGeom prst="rect">
            <a:avLst/>
          </a:prstGeom>
          <a:noFill/>
          <a:ln>
            <a:noFill/>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770" name="Shape 770"/>
        <p:cNvGrpSpPr/>
        <p:nvPr/>
      </p:nvGrpSpPr>
      <p:grpSpPr>
        <a:xfrm>
          <a:off x="0" y="0"/>
          <a:ext cx="0" cy="0"/>
          <a:chOff x="0" y="0"/>
          <a:chExt cx="0" cy="0"/>
        </a:xfrm>
      </p:grpSpPr>
      <p:sp>
        <p:nvSpPr>
          <p:cNvPr id="771" name="Google Shape;771;p66"/>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50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one-to-many relationship</a:t>
            </a:r>
            <a:endParaRPr lang="en-IN" sz="50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775" name="Shape 775"/>
        <p:cNvGrpSpPr/>
        <p:nvPr/>
      </p:nvGrpSpPr>
      <p:grpSpPr>
        <a:xfrm>
          <a:off x="0" y="0"/>
          <a:ext cx="0" cy="0"/>
          <a:chOff x="0" y="0"/>
          <a:chExt cx="0" cy="0"/>
        </a:xfrm>
      </p:grpSpPr>
      <p:sp>
        <p:nvSpPr>
          <p:cNvPr id="776" name="Google Shape;776;p67"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77" name="Google Shape;777;p67"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778" name="Google Shape;778;p67"/>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one-to-many relationship</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779" name="Google Shape;779;p67"/>
          <p:cNvSpPr/>
          <p:nvPr/>
        </p:nvSpPr>
        <p:spPr>
          <a:xfrm>
            <a:off x="292514" y="692696"/>
            <a:ext cx="113481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one-to-many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relationship between two tables means that a row in one table can have zero or more row in the table on the other side of their relationship. </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780" name="Google Shape;780;p67"/>
          <p:cNvSpPr/>
          <p:nvPr/>
        </p:nvSpPr>
        <p:spPr>
          <a:xfrm>
            <a:off x="205925" y="1508503"/>
            <a:ext cx="1178015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one-to-many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relationship is a type of cardinality that refers to the relationship between two entities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in which an element of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may be linked to many elements of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but a member of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linked to only one element of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grpSp>
        <p:nvGrpSpPr>
          <p:cNvPr id="781" name="Google Shape;781;p67"/>
          <p:cNvGrpSpPr/>
          <p:nvPr/>
        </p:nvGrpSpPr>
        <p:grpSpPr>
          <a:xfrm>
            <a:off x="429306" y="2705359"/>
            <a:ext cx="11355326" cy="3964001"/>
            <a:chOff x="76488" y="2636912"/>
            <a:chExt cx="11355326" cy="3964001"/>
          </a:xfrm>
        </p:grpSpPr>
        <p:sp>
          <p:nvSpPr>
            <p:cNvPr id="782" name="Google Shape;782;p67"/>
            <p:cNvSpPr/>
            <p:nvPr/>
          </p:nvSpPr>
          <p:spPr>
            <a:xfrm>
              <a:off x="76488" y="2636912"/>
              <a:ext cx="2232000" cy="504056"/>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83" name="Google Shape;783;p67"/>
            <p:cNvSpPr/>
            <p:nvPr/>
          </p:nvSpPr>
          <p:spPr>
            <a:xfrm>
              <a:off x="2308604" y="3630759"/>
              <a:ext cx="223224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i="1">
                  <a:solidFill>
                    <a:srgbClr val="AC26AF"/>
                  </a:solidFill>
                  <a:latin typeface="Arial" panose="020B0604020202020204"/>
                  <a:ea typeface="Arial" panose="020B0604020202020204"/>
                  <a:cs typeface="Arial" panose="020B0604020202020204"/>
                  <a:sym typeface="Arial" panose="020B0604020202020204"/>
                </a:rPr>
                <a:t>one-to-many relationship</a:t>
              </a:r>
              <a:endParaRPr lang="en-IN" sz="2800" i="1">
                <a:solidFill>
                  <a:srgbClr val="AC26AF"/>
                </a:solidFill>
                <a:latin typeface="Arial" panose="020B0604020202020204"/>
                <a:ea typeface="Arial" panose="020B0604020202020204"/>
                <a:cs typeface="Arial" panose="020B0604020202020204"/>
                <a:sym typeface="Arial" panose="020B0604020202020204"/>
              </a:endParaRPr>
            </a:p>
          </p:txBody>
        </p:sp>
        <p:sp>
          <p:nvSpPr>
            <p:cNvPr id="784" name="Google Shape;784;p67"/>
            <p:cNvSpPr/>
            <p:nvPr/>
          </p:nvSpPr>
          <p:spPr>
            <a:xfrm>
              <a:off x="6629216" y="3776910"/>
              <a:ext cx="50405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i="1">
                  <a:solidFill>
                    <a:srgbClr val="AC26AF"/>
                  </a:solidFill>
                  <a:latin typeface="Arial" panose="020B0604020202020204"/>
                  <a:ea typeface="Arial" panose="020B0604020202020204"/>
                  <a:cs typeface="Arial" panose="020B0604020202020204"/>
                  <a:sym typeface="Arial" panose="020B0604020202020204"/>
                </a:rPr>
                <a:t>=</a:t>
              </a:r>
              <a:endParaRPr sz="2800" i="1">
                <a:solidFill>
                  <a:srgbClr val="AC26AF"/>
                </a:solidFill>
                <a:latin typeface="Arial" panose="020B0604020202020204"/>
                <a:ea typeface="Arial" panose="020B0604020202020204"/>
                <a:cs typeface="Arial" panose="020B0604020202020204"/>
                <a:sym typeface="Arial" panose="020B0604020202020204"/>
              </a:endParaRPr>
            </a:p>
          </p:txBody>
        </p:sp>
        <p:sp>
          <p:nvSpPr>
            <p:cNvPr id="785" name="Google Shape;785;p67"/>
            <p:cNvSpPr/>
            <p:nvPr/>
          </p:nvSpPr>
          <p:spPr>
            <a:xfrm>
              <a:off x="4655840" y="2636912"/>
              <a:ext cx="1944216" cy="504056"/>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86" name="Google Shape;786;p67"/>
            <p:cNvSpPr/>
            <p:nvPr/>
          </p:nvSpPr>
          <p:spPr>
            <a:xfrm>
              <a:off x="76488" y="3212976"/>
              <a:ext cx="2232000"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Customer-2</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87" name="Google Shape;787;p67"/>
            <p:cNvSpPr/>
            <p:nvPr/>
          </p:nvSpPr>
          <p:spPr>
            <a:xfrm>
              <a:off x="4655840" y="3212976"/>
              <a:ext cx="1944216"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88" name="Google Shape;788;p67"/>
            <p:cNvSpPr/>
            <p:nvPr/>
          </p:nvSpPr>
          <p:spPr>
            <a:xfrm>
              <a:off x="76488" y="3789040"/>
              <a:ext cx="2232000"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Customer-3</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89" name="Google Shape;789;p67"/>
            <p:cNvSpPr/>
            <p:nvPr/>
          </p:nvSpPr>
          <p:spPr>
            <a:xfrm>
              <a:off x="76488" y="4389310"/>
              <a:ext cx="2232000" cy="504056"/>
            </a:xfrm>
            <a:prstGeom prst="rect">
              <a:avLst/>
            </a:prstGeom>
            <a:solidFill>
              <a:srgbClr val="E2CDC5"/>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Customer-4</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0" name="Google Shape;790;p67"/>
            <p:cNvSpPr/>
            <p:nvPr/>
          </p:nvSpPr>
          <p:spPr>
            <a:xfrm>
              <a:off x="4655840" y="3792485"/>
              <a:ext cx="1944216"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1" name="Google Shape;791;p67"/>
            <p:cNvSpPr/>
            <p:nvPr/>
          </p:nvSpPr>
          <p:spPr>
            <a:xfrm>
              <a:off x="4655840" y="4368549"/>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2" name="Google Shape;792;p67"/>
            <p:cNvSpPr/>
            <p:nvPr/>
          </p:nvSpPr>
          <p:spPr>
            <a:xfrm>
              <a:off x="4655840" y="4941168"/>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3" name="Google Shape;793;p67"/>
            <p:cNvSpPr/>
            <p:nvPr/>
          </p:nvSpPr>
          <p:spPr>
            <a:xfrm>
              <a:off x="4655840" y="5517232"/>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Order-3</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4" name="Google Shape;794;p67"/>
            <p:cNvSpPr/>
            <p:nvPr/>
          </p:nvSpPr>
          <p:spPr>
            <a:xfrm>
              <a:off x="4655840" y="6093296"/>
              <a:ext cx="1944216" cy="504056"/>
            </a:xfrm>
            <a:prstGeom prst="rect">
              <a:avLst/>
            </a:prstGeom>
            <a:solidFill>
              <a:srgbClr val="E2CDC5"/>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5" name="Google Shape;795;p67"/>
            <p:cNvSpPr/>
            <p:nvPr/>
          </p:nvSpPr>
          <p:spPr>
            <a:xfrm>
              <a:off x="76488" y="4989580"/>
              <a:ext cx="2232000" cy="504056"/>
            </a:xfrm>
            <a:prstGeom prst="rect">
              <a:avLst/>
            </a:prstGeom>
            <a:solidFill>
              <a:schemeClr val="lt2"/>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Customer-5</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6" name="Google Shape;796;p67"/>
            <p:cNvSpPr/>
            <p:nvPr/>
          </p:nvSpPr>
          <p:spPr>
            <a:xfrm>
              <a:off x="7133272" y="2636912"/>
              <a:ext cx="2232248" cy="504056"/>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7" name="Google Shape;797;p67"/>
            <p:cNvSpPr/>
            <p:nvPr/>
          </p:nvSpPr>
          <p:spPr>
            <a:xfrm>
              <a:off x="9487598" y="2636912"/>
              <a:ext cx="1944216" cy="504056"/>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8" name="Google Shape;798;p67"/>
            <p:cNvSpPr/>
            <p:nvPr/>
          </p:nvSpPr>
          <p:spPr>
            <a:xfrm>
              <a:off x="7133272" y="3211241"/>
              <a:ext cx="2232248"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Customer-2</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799" name="Google Shape;799;p67"/>
            <p:cNvSpPr/>
            <p:nvPr/>
          </p:nvSpPr>
          <p:spPr>
            <a:xfrm>
              <a:off x="9487598" y="3218940"/>
              <a:ext cx="1944216"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0" name="Google Shape;800;p67"/>
            <p:cNvSpPr/>
            <p:nvPr/>
          </p:nvSpPr>
          <p:spPr>
            <a:xfrm>
              <a:off x="9487598" y="3798449"/>
              <a:ext cx="1944216"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1" name="Google Shape;801;p67"/>
            <p:cNvSpPr/>
            <p:nvPr/>
          </p:nvSpPr>
          <p:spPr>
            <a:xfrm>
              <a:off x="7133272" y="3798449"/>
              <a:ext cx="2232248"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Customer-2</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2" name="Google Shape;802;p67"/>
            <p:cNvSpPr/>
            <p:nvPr/>
          </p:nvSpPr>
          <p:spPr>
            <a:xfrm>
              <a:off x="7133272" y="4365104"/>
              <a:ext cx="2232248"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Customer-3</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3" name="Google Shape;803;p67"/>
            <p:cNvSpPr/>
            <p:nvPr/>
          </p:nvSpPr>
          <p:spPr>
            <a:xfrm>
              <a:off x="7133272" y="4941168"/>
              <a:ext cx="2232248"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Customer-3</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4" name="Google Shape;804;p67"/>
            <p:cNvSpPr/>
            <p:nvPr/>
          </p:nvSpPr>
          <p:spPr>
            <a:xfrm>
              <a:off x="7133272" y="5517232"/>
              <a:ext cx="2232248"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Customer-3</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5" name="Google Shape;805;p67"/>
            <p:cNvSpPr/>
            <p:nvPr/>
          </p:nvSpPr>
          <p:spPr>
            <a:xfrm>
              <a:off x="9487598" y="4368549"/>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6" name="Google Shape;806;p67"/>
            <p:cNvSpPr/>
            <p:nvPr/>
          </p:nvSpPr>
          <p:spPr>
            <a:xfrm>
              <a:off x="9487598" y="4941168"/>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7" name="Google Shape;807;p67"/>
            <p:cNvSpPr/>
            <p:nvPr/>
          </p:nvSpPr>
          <p:spPr>
            <a:xfrm>
              <a:off x="9487598" y="5517232"/>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Order-3</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8" name="Google Shape;808;p67"/>
            <p:cNvSpPr/>
            <p:nvPr/>
          </p:nvSpPr>
          <p:spPr>
            <a:xfrm>
              <a:off x="7133271" y="6096857"/>
              <a:ext cx="2232248" cy="504056"/>
            </a:xfrm>
            <a:prstGeom prst="rect">
              <a:avLst/>
            </a:prstGeom>
            <a:solidFill>
              <a:srgbClr val="E2CDC5"/>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Customer-4</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09" name="Google Shape;809;p67"/>
            <p:cNvSpPr/>
            <p:nvPr/>
          </p:nvSpPr>
          <p:spPr>
            <a:xfrm>
              <a:off x="9470830" y="6093296"/>
              <a:ext cx="1944216" cy="504056"/>
            </a:xfrm>
            <a:prstGeom prst="rect">
              <a:avLst/>
            </a:prstGeom>
            <a:solidFill>
              <a:srgbClr val="E2CDC5"/>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Order-1</a:t>
              </a:r>
              <a:endParaRPr sz="2200">
                <a:solidFill>
                  <a:schemeClr val="dk1"/>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813" name="Shape 813"/>
        <p:cNvGrpSpPr/>
        <p:nvPr/>
      </p:nvGrpSpPr>
      <p:grpSpPr>
        <a:xfrm>
          <a:off x="0" y="0"/>
          <a:ext cx="0" cy="0"/>
          <a:chOff x="0" y="0"/>
          <a:chExt cx="0" cy="0"/>
        </a:xfrm>
      </p:grpSpPr>
      <p:sp>
        <p:nvSpPr>
          <p:cNvPr id="814" name="Google Shape;814;p68"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15" name="Google Shape;815;p68"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16" name="Google Shape;816;p68"/>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one-to-many relationship</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pSp>
        <p:nvGrpSpPr>
          <p:cNvPr id="817" name="Google Shape;817;p68"/>
          <p:cNvGrpSpPr/>
          <p:nvPr/>
        </p:nvGrpSpPr>
        <p:grpSpPr>
          <a:xfrm>
            <a:off x="429306" y="2705359"/>
            <a:ext cx="11355326" cy="3964001"/>
            <a:chOff x="76488" y="2636912"/>
            <a:chExt cx="11355326" cy="3964001"/>
          </a:xfrm>
        </p:grpSpPr>
        <p:sp>
          <p:nvSpPr>
            <p:cNvPr id="818" name="Google Shape;818;p68"/>
            <p:cNvSpPr/>
            <p:nvPr/>
          </p:nvSpPr>
          <p:spPr>
            <a:xfrm>
              <a:off x="76488" y="2636912"/>
              <a:ext cx="2232000" cy="504056"/>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19" name="Google Shape;819;p68"/>
            <p:cNvSpPr/>
            <p:nvPr/>
          </p:nvSpPr>
          <p:spPr>
            <a:xfrm>
              <a:off x="2308604" y="3630759"/>
              <a:ext cx="2232248"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2800" i="1">
                  <a:solidFill>
                    <a:srgbClr val="AC26AF"/>
                  </a:solidFill>
                  <a:latin typeface="Arial" panose="020B0604020202020204"/>
                  <a:ea typeface="Arial" panose="020B0604020202020204"/>
                  <a:cs typeface="Arial" panose="020B0604020202020204"/>
                  <a:sym typeface="Arial" panose="020B0604020202020204"/>
                </a:rPr>
                <a:t>one-to-many relationship</a:t>
              </a:r>
              <a:endParaRPr lang="en-IN" sz="2800" i="1">
                <a:solidFill>
                  <a:srgbClr val="AC26AF"/>
                </a:solidFill>
                <a:latin typeface="Arial" panose="020B0604020202020204"/>
                <a:ea typeface="Arial" panose="020B0604020202020204"/>
                <a:cs typeface="Arial" panose="020B0604020202020204"/>
                <a:sym typeface="Arial" panose="020B0604020202020204"/>
              </a:endParaRPr>
            </a:p>
          </p:txBody>
        </p:sp>
        <p:sp>
          <p:nvSpPr>
            <p:cNvPr id="820" name="Google Shape;820;p68"/>
            <p:cNvSpPr/>
            <p:nvPr/>
          </p:nvSpPr>
          <p:spPr>
            <a:xfrm>
              <a:off x="6629216" y="3776910"/>
              <a:ext cx="504056"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4000" i="1">
                  <a:solidFill>
                    <a:srgbClr val="AC26AF"/>
                  </a:solidFill>
                  <a:latin typeface="Arial" panose="020B0604020202020204"/>
                  <a:ea typeface="Arial" panose="020B0604020202020204"/>
                  <a:cs typeface="Arial" panose="020B0604020202020204"/>
                  <a:sym typeface="Arial" panose="020B0604020202020204"/>
                </a:rPr>
                <a:t>=</a:t>
              </a:r>
              <a:endParaRPr sz="2800" i="1">
                <a:solidFill>
                  <a:srgbClr val="AC26AF"/>
                </a:solidFill>
                <a:latin typeface="Arial" panose="020B0604020202020204"/>
                <a:ea typeface="Arial" panose="020B0604020202020204"/>
                <a:cs typeface="Arial" panose="020B0604020202020204"/>
                <a:sym typeface="Arial" panose="020B0604020202020204"/>
              </a:endParaRPr>
            </a:p>
          </p:txBody>
        </p:sp>
        <p:sp>
          <p:nvSpPr>
            <p:cNvPr id="821" name="Google Shape;821;p68"/>
            <p:cNvSpPr/>
            <p:nvPr/>
          </p:nvSpPr>
          <p:spPr>
            <a:xfrm>
              <a:off x="4655840" y="2636912"/>
              <a:ext cx="1944216" cy="504056"/>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22" name="Google Shape;822;p68"/>
            <p:cNvSpPr/>
            <p:nvPr/>
          </p:nvSpPr>
          <p:spPr>
            <a:xfrm>
              <a:off x="76488" y="3212976"/>
              <a:ext cx="2232000"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23" name="Google Shape;823;p68"/>
            <p:cNvSpPr/>
            <p:nvPr/>
          </p:nvSpPr>
          <p:spPr>
            <a:xfrm>
              <a:off x="4655840" y="3212976"/>
              <a:ext cx="1944216"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24" name="Google Shape;824;p68"/>
            <p:cNvSpPr/>
            <p:nvPr/>
          </p:nvSpPr>
          <p:spPr>
            <a:xfrm>
              <a:off x="76488" y="3789040"/>
              <a:ext cx="2232000"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Invoice-3</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25" name="Google Shape;825;p68"/>
            <p:cNvSpPr/>
            <p:nvPr/>
          </p:nvSpPr>
          <p:spPr>
            <a:xfrm>
              <a:off x="76488" y="4389310"/>
              <a:ext cx="2232000" cy="504056"/>
            </a:xfrm>
            <a:prstGeom prst="rect">
              <a:avLst/>
            </a:prstGeom>
            <a:solidFill>
              <a:srgbClr val="E2CDC5"/>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Invoice-4</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26" name="Google Shape;826;p68"/>
            <p:cNvSpPr/>
            <p:nvPr/>
          </p:nvSpPr>
          <p:spPr>
            <a:xfrm>
              <a:off x="4655840" y="3792485"/>
              <a:ext cx="1944216"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27" name="Google Shape;827;p68"/>
            <p:cNvSpPr/>
            <p:nvPr/>
          </p:nvSpPr>
          <p:spPr>
            <a:xfrm>
              <a:off x="4655840" y="4368549"/>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28" name="Google Shape;828;p68"/>
            <p:cNvSpPr/>
            <p:nvPr/>
          </p:nvSpPr>
          <p:spPr>
            <a:xfrm>
              <a:off x="4655840" y="4941168"/>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29" name="Google Shape;829;p68"/>
            <p:cNvSpPr/>
            <p:nvPr/>
          </p:nvSpPr>
          <p:spPr>
            <a:xfrm>
              <a:off x="4655840" y="5517232"/>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0" name="Google Shape;830;p68"/>
            <p:cNvSpPr/>
            <p:nvPr/>
          </p:nvSpPr>
          <p:spPr>
            <a:xfrm>
              <a:off x="4655840" y="6093296"/>
              <a:ext cx="1944216" cy="504056"/>
            </a:xfrm>
            <a:prstGeom prst="rect">
              <a:avLst/>
            </a:prstGeom>
            <a:solidFill>
              <a:srgbClr val="E2CDC5"/>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1" name="Google Shape;831;p68"/>
            <p:cNvSpPr/>
            <p:nvPr/>
          </p:nvSpPr>
          <p:spPr>
            <a:xfrm>
              <a:off x="7133272" y="2636912"/>
              <a:ext cx="2232248" cy="504056"/>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2" name="Google Shape;832;p68"/>
            <p:cNvSpPr/>
            <p:nvPr/>
          </p:nvSpPr>
          <p:spPr>
            <a:xfrm>
              <a:off x="9487598" y="2636912"/>
              <a:ext cx="1944216" cy="504056"/>
            </a:xfrm>
            <a:prstGeom prst="rect">
              <a:avLst/>
            </a:prstGeom>
            <a:solidFill>
              <a:srgbClr val="FFFFA7"/>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3" name="Google Shape;833;p68"/>
            <p:cNvSpPr/>
            <p:nvPr/>
          </p:nvSpPr>
          <p:spPr>
            <a:xfrm>
              <a:off x="7133272" y="3211241"/>
              <a:ext cx="2232248"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Invoice-2</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4" name="Google Shape;834;p68"/>
            <p:cNvSpPr/>
            <p:nvPr/>
          </p:nvSpPr>
          <p:spPr>
            <a:xfrm>
              <a:off x="9487598" y="3218940"/>
              <a:ext cx="1944216"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5" name="Google Shape;835;p68"/>
            <p:cNvSpPr/>
            <p:nvPr/>
          </p:nvSpPr>
          <p:spPr>
            <a:xfrm>
              <a:off x="9487598" y="3798449"/>
              <a:ext cx="1944216"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6" name="Google Shape;836;p68"/>
            <p:cNvSpPr/>
            <p:nvPr/>
          </p:nvSpPr>
          <p:spPr>
            <a:xfrm>
              <a:off x="7133272" y="3798449"/>
              <a:ext cx="2232248" cy="504056"/>
            </a:xfrm>
            <a:prstGeom prst="rect">
              <a:avLst/>
            </a:prstGeom>
            <a:solidFill>
              <a:srgbClr val="FCCCE1"/>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Invoice-2</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7" name="Google Shape;837;p68"/>
            <p:cNvSpPr/>
            <p:nvPr/>
          </p:nvSpPr>
          <p:spPr>
            <a:xfrm>
              <a:off x="7133272" y="4365104"/>
              <a:ext cx="2232248"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Invoice-3</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8" name="Google Shape;838;p68"/>
            <p:cNvSpPr/>
            <p:nvPr/>
          </p:nvSpPr>
          <p:spPr>
            <a:xfrm>
              <a:off x="7133272" y="4941168"/>
              <a:ext cx="2232248"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Invoice-3</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39" name="Google Shape;839;p68"/>
            <p:cNvSpPr/>
            <p:nvPr/>
          </p:nvSpPr>
          <p:spPr>
            <a:xfrm>
              <a:off x="7133272" y="5517232"/>
              <a:ext cx="2232248"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Invoice-3</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40" name="Google Shape;840;p68"/>
            <p:cNvSpPr/>
            <p:nvPr/>
          </p:nvSpPr>
          <p:spPr>
            <a:xfrm>
              <a:off x="9487598" y="4368549"/>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Invoice_Item-1</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41" name="Google Shape;841;p68"/>
            <p:cNvSpPr/>
            <p:nvPr/>
          </p:nvSpPr>
          <p:spPr>
            <a:xfrm>
              <a:off x="9487598" y="4941168"/>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Invoice_Item-2</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42" name="Google Shape;842;p68"/>
            <p:cNvSpPr/>
            <p:nvPr/>
          </p:nvSpPr>
          <p:spPr>
            <a:xfrm>
              <a:off x="9487598" y="5517232"/>
              <a:ext cx="1944216" cy="504056"/>
            </a:xfrm>
            <a:prstGeom prst="rect">
              <a:avLst/>
            </a:prstGeom>
            <a:solidFill>
              <a:srgbClr val="D8F6CE"/>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Invoice_Item-3</a:t>
              </a:r>
              <a:endParaRPr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43" name="Google Shape;843;p68"/>
            <p:cNvSpPr/>
            <p:nvPr/>
          </p:nvSpPr>
          <p:spPr>
            <a:xfrm>
              <a:off x="7133271" y="6096857"/>
              <a:ext cx="2232248" cy="504056"/>
            </a:xfrm>
            <a:prstGeom prst="rect">
              <a:avLst/>
            </a:prstGeom>
            <a:solidFill>
              <a:srgbClr val="E2CDC5"/>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Invoice-4</a:t>
              </a:r>
              <a:endParaRPr lang="en-IN" sz="2200">
                <a:solidFill>
                  <a:schemeClr val="dk1"/>
                </a:solidFill>
                <a:latin typeface="Arial" panose="020B0604020202020204"/>
                <a:ea typeface="Arial" panose="020B0604020202020204"/>
                <a:cs typeface="Arial" panose="020B0604020202020204"/>
                <a:sym typeface="Arial" panose="020B0604020202020204"/>
              </a:endParaRPr>
            </a:p>
          </p:txBody>
        </p:sp>
        <p:sp>
          <p:nvSpPr>
            <p:cNvPr id="844" name="Google Shape;844;p68"/>
            <p:cNvSpPr/>
            <p:nvPr/>
          </p:nvSpPr>
          <p:spPr>
            <a:xfrm>
              <a:off x="9470830" y="6093296"/>
              <a:ext cx="1944216" cy="504056"/>
            </a:xfrm>
            <a:prstGeom prst="rect">
              <a:avLst/>
            </a:prstGeom>
            <a:solidFill>
              <a:srgbClr val="E2CDC5"/>
            </a:solidFill>
            <a:ln w="28575"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200">
                  <a:solidFill>
                    <a:schemeClr val="dk1"/>
                  </a:solidFill>
                  <a:latin typeface="Arial" panose="020B0604020202020204"/>
                  <a:ea typeface="Arial" panose="020B0604020202020204"/>
                  <a:cs typeface="Arial" panose="020B0604020202020204"/>
                  <a:sym typeface="Arial" panose="020B0604020202020204"/>
                </a:rPr>
                <a:t>Invoice_Item-1</a:t>
              </a:r>
              <a:endParaRPr sz="2200">
                <a:solidFill>
                  <a:schemeClr val="dk1"/>
                </a:solidFill>
                <a:latin typeface="Arial" panose="020B0604020202020204"/>
                <a:ea typeface="Arial" panose="020B0604020202020204"/>
                <a:cs typeface="Arial" panose="020B0604020202020204"/>
                <a:sym typeface="Arial" panose="020B0604020202020204"/>
              </a:endParaRPr>
            </a:p>
          </p:txBody>
        </p:sp>
      </p:grpSp>
      <p:sp>
        <p:nvSpPr>
          <p:cNvPr id="845" name="Google Shape;845;p68"/>
          <p:cNvSpPr/>
          <p:nvPr/>
        </p:nvSpPr>
        <p:spPr>
          <a:xfrm>
            <a:off x="292514" y="692696"/>
            <a:ext cx="113481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one-to-many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relationship between two tables means that a row in one table can have one or more row in the table on the other side of their relationship. </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846" name="Google Shape;846;p68"/>
          <p:cNvSpPr/>
          <p:nvPr/>
        </p:nvSpPr>
        <p:spPr>
          <a:xfrm>
            <a:off x="205925" y="1508503"/>
            <a:ext cx="1178015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one-to-many</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relationship is a type of cardinality that refers to the relationship between two entities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in which an element of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may be linked to many elements of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but a member of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is linked to only one element of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showMasterSp="0">
  <p:cSld>
    <p:spTree>
      <p:nvGrpSpPr>
        <p:cNvPr id="850" name="Shape 850"/>
        <p:cNvGrpSpPr/>
        <p:nvPr/>
      </p:nvGrpSpPr>
      <p:grpSpPr>
        <a:xfrm>
          <a:off x="0" y="0"/>
          <a:ext cx="0" cy="0"/>
          <a:chOff x="0" y="0"/>
          <a:chExt cx="0" cy="0"/>
        </a:xfrm>
      </p:grpSpPr>
      <p:sp>
        <p:nvSpPr>
          <p:cNvPr id="851" name="Google Shape;851;p69"/>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852" name="Google Shape;852;p69" descr="One-to-one entity relationship diagram"/>
          <p:cNvSpPr/>
          <p:nvPr/>
        </p:nvSpPr>
        <p:spPr>
          <a:xfrm>
            <a:off x="1680151"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53" name="Google Shape;853;p69" descr="One-to-one entity relationship diagram"/>
          <p:cNvSpPr/>
          <p:nvPr/>
        </p:nvSpPr>
        <p:spPr>
          <a:xfrm>
            <a:off x="1680151"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54" name="Google Shape;854;p69"/>
          <p:cNvSpPr/>
          <p:nvPr/>
        </p:nvSpPr>
        <p:spPr>
          <a:xfrm>
            <a:off x="216500" y="427724"/>
            <a:ext cx="5256584"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rgbClr val="0C0C0C"/>
                </a:solidFill>
                <a:latin typeface="Arial" panose="020B0604020202020204"/>
                <a:ea typeface="Arial" panose="020B0604020202020204"/>
                <a:cs typeface="Arial" panose="020B0604020202020204"/>
                <a:sym typeface="Arial" panose="020B0604020202020204"/>
              </a:rPr>
              <a:t> customer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custID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address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240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phone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repID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NOT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NULL</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creditLimit </a:t>
            </a:r>
            <a:r>
              <a:rPr lang="en-IN" sz="1800">
                <a:solidFill>
                  <a:srgbClr val="834689"/>
                </a:solidFill>
                <a:latin typeface="Arial" panose="020B0604020202020204"/>
                <a:ea typeface="Arial" panose="020B0604020202020204"/>
                <a:cs typeface="Arial" panose="020B0604020202020204"/>
                <a:sym typeface="Arial" panose="020B0604020202020204"/>
              </a:rPr>
              <a:t>FLOAT</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9,2</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comments </a:t>
            </a:r>
            <a:r>
              <a:rPr lang="en-IN" sz="1800">
                <a:solidFill>
                  <a:srgbClr val="834689"/>
                </a:solidFill>
                <a:latin typeface="Arial" panose="020B0604020202020204"/>
                <a:ea typeface="Arial" panose="020B0604020202020204"/>
                <a:cs typeface="Arial" panose="020B0604020202020204"/>
                <a:sym typeface="Arial" panose="020B0604020202020204"/>
              </a:rPr>
              <a:t>TEXT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rgbClr val="0C0C0C"/>
                </a:solidFill>
                <a:latin typeface="Arial" panose="020B0604020202020204"/>
                <a:ea typeface="Arial" panose="020B0604020202020204"/>
                <a:cs typeface="Arial" panose="020B0604020202020204"/>
                <a:sym typeface="Arial" panose="020B0604020202020204"/>
              </a:rPr>
              <a:t> custid_zero </a:t>
            </a:r>
            <a:r>
              <a:rPr lang="en-IN" sz="1800">
                <a:solidFill>
                  <a:srgbClr val="FE1212"/>
                </a:solidFill>
                <a:latin typeface="Arial" panose="020B0604020202020204"/>
                <a:ea typeface="Arial" panose="020B0604020202020204"/>
                <a:cs typeface="Arial" panose="020B0604020202020204"/>
                <a:sym typeface="Arial" panose="020B0604020202020204"/>
              </a:rPr>
              <a:t>CHECK</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custID &gt; 0</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sz="1800">
              <a:solidFill>
                <a:srgbClr val="0C0C0C"/>
              </a:solidFill>
              <a:latin typeface="Arial" panose="020B0604020202020204"/>
              <a:ea typeface="Arial" panose="020B0604020202020204"/>
              <a:cs typeface="Arial" panose="020B0604020202020204"/>
              <a:sym typeface="Arial" panose="020B0604020202020204"/>
            </a:endParaRPr>
          </a:p>
        </p:txBody>
      </p:sp>
      <p:sp>
        <p:nvSpPr>
          <p:cNvPr id="855" name="Google Shape;855;p69"/>
          <p:cNvSpPr/>
          <p:nvPr/>
        </p:nvSpPr>
        <p:spPr>
          <a:xfrm>
            <a:off x="5340353" y="704723"/>
            <a:ext cx="6600056"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rgbClr val="0C0C0C"/>
                </a:solidFill>
                <a:latin typeface="Arial" panose="020B0604020202020204"/>
                <a:ea typeface="Arial" panose="020B0604020202020204"/>
                <a:cs typeface="Arial" panose="020B0604020202020204"/>
                <a:sym typeface="Arial" panose="020B0604020202020204"/>
              </a:rPr>
              <a:t> orders </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ordID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orderdate </a:t>
            </a:r>
            <a:r>
              <a:rPr lang="en-IN" sz="1800">
                <a:solidFill>
                  <a:srgbClr val="834689"/>
                </a:solidFill>
                <a:latin typeface="Arial" panose="020B0604020202020204"/>
                <a:ea typeface="Arial" panose="020B0604020202020204"/>
                <a:cs typeface="Arial" panose="020B0604020202020204"/>
                <a:sym typeface="Arial" panose="020B0604020202020204"/>
              </a:rPr>
              <a:t>DATETIME</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custID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shipDate </a:t>
            </a:r>
            <a:r>
              <a:rPr lang="en-IN" sz="1800">
                <a:solidFill>
                  <a:srgbClr val="834689"/>
                </a:solidFill>
                <a:latin typeface="Arial" panose="020B0604020202020204"/>
                <a:ea typeface="Arial" panose="020B0604020202020204"/>
                <a:cs typeface="Arial" panose="020B0604020202020204"/>
                <a:sym typeface="Arial" panose="020B0604020202020204"/>
              </a:rPr>
              <a:t>DATETIME</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total </a:t>
            </a:r>
            <a:r>
              <a:rPr lang="en-IN" sz="1800">
                <a:solidFill>
                  <a:srgbClr val="834689"/>
                </a:solidFill>
                <a:latin typeface="Arial" panose="020B0604020202020204"/>
                <a:ea typeface="Arial" panose="020B0604020202020204"/>
                <a:cs typeface="Arial" panose="020B0604020202020204"/>
                <a:sym typeface="Arial" panose="020B0604020202020204"/>
              </a:rPr>
              <a:t>FLOAT</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8,2</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custID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REFERENCES</a:t>
            </a:r>
            <a:r>
              <a:rPr lang="en-IN" sz="1800">
                <a:solidFill>
                  <a:srgbClr val="0C0C0C"/>
                </a:solidFill>
                <a:latin typeface="Arial" panose="020B0604020202020204"/>
                <a:ea typeface="Arial" panose="020B0604020202020204"/>
                <a:cs typeface="Arial" panose="020B0604020202020204"/>
                <a:sym typeface="Arial" panose="020B0604020202020204"/>
              </a:rPr>
              <a:t> customer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custID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rgbClr val="0C0C0C"/>
                </a:solidFill>
                <a:latin typeface="Arial" panose="020B0604020202020204"/>
                <a:ea typeface="Arial" panose="020B0604020202020204"/>
                <a:cs typeface="Arial" panose="020B0604020202020204"/>
                <a:sym typeface="Arial" panose="020B0604020202020204"/>
              </a:rPr>
              <a:t> total_greater_zero </a:t>
            </a:r>
            <a:r>
              <a:rPr lang="en-IN" sz="1800">
                <a:solidFill>
                  <a:srgbClr val="FE1212"/>
                </a:solidFill>
                <a:latin typeface="Arial" panose="020B0604020202020204"/>
                <a:ea typeface="Arial" panose="020B0604020202020204"/>
                <a:cs typeface="Arial" panose="020B0604020202020204"/>
                <a:sym typeface="Arial" panose="020B0604020202020204"/>
              </a:rPr>
              <a:t>CHECK</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total &gt;= 0</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sz="1800">
              <a:solidFill>
                <a:srgbClr val="0C0C0C"/>
              </a:solidFill>
              <a:latin typeface="Arial" panose="020B0604020202020204"/>
              <a:ea typeface="Arial" panose="020B0604020202020204"/>
              <a:cs typeface="Arial" panose="020B0604020202020204"/>
              <a:sym typeface="Arial" panose="020B0604020202020204"/>
            </a:endParaRPr>
          </a:p>
        </p:txBody>
      </p:sp>
      <p:sp>
        <p:nvSpPr>
          <p:cNvPr id="856" name="Google Shape;856;p69"/>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how to create one-to-many relationship</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857" name="Google Shape;857;p69"/>
          <p:cNvPicPr preferRelativeResize="0"/>
          <p:nvPr/>
        </p:nvPicPr>
        <p:blipFill rotWithShape="1">
          <a:blip r:embed="rId1"/>
          <a:srcRect/>
          <a:stretch>
            <a:fillRect/>
          </a:stretch>
        </p:blipFill>
        <p:spPr>
          <a:xfrm>
            <a:off x="216500" y="3273892"/>
            <a:ext cx="4910179" cy="3316495"/>
          </a:xfrm>
          <a:prstGeom prst="rect">
            <a:avLst/>
          </a:prstGeom>
          <a:noFill/>
          <a:ln>
            <a:noFill/>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0" showMasterSp="0">
  <p:cSld>
    <p:spTree>
      <p:nvGrpSpPr>
        <p:cNvPr id="861" name="Shape 861"/>
        <p:cNvGrpSpPr/>
        <p:nvPr/>
      </p:nvGrpSpPr>
      <p:grpSpPr>
        <a:xfrm>
          <a:off x="0" y="0"/>
          <a:ext cx="0" cy="0"/>
          <a:chOff x="0" y="0"/>
          <a:chExt cx="0" cy="0"/>
        </a:xfrm>
      </p:grpSpPr>
      <p:sp>
        <p:nvSpPr>
          <p:cNvPr id="862" name="Google Shape;862;p70"/>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how to create one-to-many relationship</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863" name="Google Shape;863;p70"/>
          <p:cNvSpPr/>
          <p:nvPr/>
        </p:nvSpPr>
        <p:spPr>
          <a:xfrm>
            <a:off x="191344" y="260648"/>
            <a:ext cx="450059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invoice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invoiceID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customerID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invoiceDate </a:t>
            </a:r>
            <a:r>
              <a:rPr lang="en-IN" sz="1800">
                <a:solidFill>
                  <a:srgbClr val="834689"/>
                </a:solidFill>
                <a:latin typeface="Arial" panose="020B0604020202020204"/>
                <a:ea typeface="Arial" panose="020B0604020202020204"/>
                <a:cs typeface="Arial" panose="020B0604020202020204"/>
                <a:sym typeface="Arial" panose="020B0604020202020204"/>
              </a:rPr>
              <a:t>DATE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invoiceAmount </a:t>
            </a:r>
            <a:r>
              <a:rPr lang="en-IN" sz="1800">
                <a:solidFill>
                  <a:srgbClr val="834689"/>
                </a:solidFill>
                <a:latin typeface="Arial" panose="020B0604020202020204"/>
                <a:ea typeface="Arial" panose="020B0604020202020204"/>
                <a:cs typeface="Arial" panose="020B0604020202020204"/>
                <a:sym typeface="Arial" panose="020B0604020202020204"/>
              </a:rPr>
              <a:t>INT</a:t>
            </a:r>
            <a:endParaRPr lang="en-IN" sz="1800">
              <a:solidFill>
                <a:srgbClr val="83468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864" name="Google Shape;864;p70"/>
          <p:cNvPicPr preferRelativeResize="0"/>
          <p:nvPr/>
        </p:nvPicPr>
        <p:blipFill rotWithShape="1">
          <a:blip r:embed="rId1"/>
          <a:srcRect/>
          <a:stretch>
            <a:fillRect/>
          </a:stretch>
        </p:blipFill>
        <p:spPr>
          <a:xfrm>
            <a:off x="191343" y="2060755"/>
            <a:ext cx="4386919" cy="1512261"/>
          </a:xfrm>
          <a:prstGeom prst="rect">
            <a:avLst/>
          </a:prstGeom>
          <a:noFill/>
          <a:ln>
            <a:noFill/>
          </a:ln>
        </p:spPr>
      </p:pic>
      <p:pic>
        <p:nvPicPr>
          <p:cNvPr id="865" name="Google Shape;865;p70"/>
          <p:cNvPicPr preferRelativeResize="0"/>
          <p:nvPr/>
        </p:nvPicPr>
        <p:blipFill rotWithShape="1">
          <a:blip r:embed="rId2"/>
          <a:srcRect/>
          <a:stretch>
            <a:fillRect/>
          </a:stretch>
        </p:blipFill>
        <p:spPr>
          <a:xfrm>
            <a:off x="191343" y="3717032"/>
            <a:ext cx="3839958" cy="2952328"/>
          </a:xfrm>
          <a:prstGeom prst="rect">
            <a:avLst/>
          </a:prstGeom>
          <a:noFill/>
          <a:ln>
            <a:noFill/>
          </a:ln>
        </p:spPr>
      </p:pic>
      <p:sp>
        <p:nvSpPr>
          <p:cNvPr id="866" name="Google Shape;866;p70"/>
          <p:cNvSpPr txBox="1"/>
          <p:nvPr/>
        </p:nvSpPr>
        <p:spPr>
          <a:xfrm>
            <a:off x="5375920" y="860812"/>
            <a:ext cx="6094268"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invoice_items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invoiceID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itemID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itenName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itemQuantity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itemRate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invoiceID, itemID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invoiceID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REFERENCES</a:t>
            </a:r>
            <a:r>
              <a:rPr lang="en-IN" sz="1800">
                <a:solidFill>
                  <a:schemeClr val="dk1"/>
                </a:solidFill>
                <a:latin typeface="Arial" panose="020B0604020202020204"/>
                <a:ea typeface="Arial" panose="020B0604020202020204"/>
                <a:cs typeface="Arial" panose="020B0604020202020204"/>
                <a:sym typeface="Arial" panose="020B0604020202020204"/>
              </a:rPr>
              <a:t> invoice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invoiceID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67" name="Google Shape;867;p70"/>
          <p:cNvSpPr txBox="1"/>
          <p:nvPr/>
        </p:nvSpPr>
        <p:spPr>
          <a:xfrm>
            <a:off x="5375920" y="3573016"/>
            <a:ext cx="6094268"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invoice_items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invoiceID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77AA"/>
                </a:solidFill>
                <a:latin typeface="Arial" panose="020B0604020202020204"/>
                <a:ea typeface="Arial" panose="020B0604020202020204"/>
                <a:cs typeface="Arial" panose="020B0604020202020204"/>
                <a:sym typeface="Arial" panose="020B0604020202020204"/>
              </a:rPr>
              <a:t>NOT</a:t>
            </a:r>
            <a:r>
              <a:rPr lang="en-IN" sz="1800">
                <a:solidFill>
                  <a:srgbClr val="834689"/>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itemID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77AA"/>
                </a:solidFill>
                <a:latin typeface="Arial" panose="020B0604020202020204"/>
                <a:ea typeface="Arial" panose="020B0604020202020204"/>
                <a:cs typeface="Arial" panose="020B0604020202020204"/>
                <a:sym typeface="Arial" panose="020B0604020202020204"/>
              </a:rPr>
              <a:t>NOT</a:t>
            </a:r>
            <a:r>
              <a:rPr lang="en-IN" sz="1800">
                <a:solidFill>
                  <a:srgbClr val="834689"/>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itenName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itemQuantity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itemRate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UNIQUE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invoiceID, itemID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invoiceID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REFERENCES</a:t>
            </a:r>
            <a:r>
              <a:rPr lang="en-IN" sz="1800">
                <a:solidFill>
                  <a:schemeClr val="dk1"/>
                </a:solidFill>
                <a:latin typeface="Arial" panose="020B0604020202020204"/>
                <a:ea typeface="Arial" panose="020B0604020202020204"/>
                <a:cs typeface="Arial" panose="020B0604020202020204"/>
                <a:sym typeface="Arial" panose="020B0604020202020204"/>
              </a:rPr>
              <a:t> invoice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invoiceID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47" name="Shape 147"/>
        <p:cNvGrpSpPr/>
        <p:nvPr/>
      </p:nvGrpSpPr>
      <p:grpSpPr>
        <a:xfrm>
          <a:off x="0" y="0"/>
          <a:ext cx="0" cy="0"/>
          <a:chOff x="0" y="0"/>
          <a:chExt cx="0" cy="0"/>
        </a:xfrm>
      </p:grpSpPr>
      <p:sp>
        <p:nvSpPr>
          <p:cNvPr id="148" name="Google Shape;148;p7"/>
          <p:cNvSpPr/>
          <p:nvPr/>
        </p:nvSpPr>
        <p:spPr>
          <a:xfrm>
            <a:off x="335360" y="1382287"/>
            <a:ext cx="11449272"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Arial" panose="020B0604020202020204"/>
                <a:ea typeface="Arial" panose="020B0604020202020204"/>
                <a:cs typeface="Arial" panose="020B0604020202020204"/>
                <a:sym typeface="Arial" panose="020B0604020202020204"/>
              </a:rPr>
              <a:t>Why do we need databases (Use Case)?</a:t>
            </a:r>
            <a:endParaRPr lang="en-IN" sz="24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222222"/>
                </a:solidFill>
                <a:latin typeface="Arial" panose="020B0604020202020204"/>
                <a:ea typeface="Arial" panose="020B0604020202020204"/>
                <a:cs typeface="Arial" panose="020B0604020202020204"/>
                <a:sym typeface="Arial" panose="020B0604020202020204"/>
              </a:rPr>
              <a:t>We </a:t>
            </a:r>
            <a:r>
              <a:rPr lang="en-IN" sz="2000" b="1">
                <a:solidFill>
                  <a:srgbClr val="222222"/>
                </a:solidFill>
                <a:latin typeface="Arial" panose="020B0604020202020204"/>
                <a:ea typeface="Arial" panose="020B0604020202020204"/>
                <a:cs typeface="Arial" panose="020B0604020202020204"/>
                <a:sym typeface="Arial" panose="020B0604020202020204"/>
              </a:rPr>
              <a:t>need databases</a:t>
            </a:r>
            <a:r>
              <a:rPr lang="en-IN" sz="2000">
                <a:solidFill>
                  <a:srgbClr val="222222"/>
                </a:solidFill>
                <a:latin typeface="Arial" panose="020B0604020202020204"/>
                <a:ea typeface="Arial" panose="020B0604020202020204"/>
                <a:cs typeface="Arial" panose="020B0604020202020204"/>
                <a:sym typeface="Arial" panose="020B0604020202020204"/>
              </a:rPr>
              <a:t> because they organize data in a manner which allows us to </a:t>
            </a:r>
            <a:r>
              <a:rPr lang="en-IN" sz="2000">
                <a:solidFill>
                  <a:srgbClr val="006C86"/>
                </a:solidFill>
                <a:latin typeface="Arial" panose="020B0604020202020204"/>
                <a:ea typeface="Arial" panose="020B0604020202020204"/>
                <a:cs typeface="Arial" panose="020B0604020202020204"/>
                <a:sym typeface="Arial" panose="020B0604020202020204"/>
              </a:rPr>
              <a:t>store</a:t>
            </a:r>
            <a:r>
              <a:rPr lang="en-IN" sz="2000">
                <a:solidFill>
                  <a:srgbClr val="222222"/>
                </a:solidFill>
                <a:latin typeface="Arial" panose="020B0604020202020204"/>
                <a:ea typeface="Arial" panose="020B0604020202020204"/>
                <a:cs typeface="Arial" panose="020B0604020202020204"/>
                <a:sym typeface="Arial" panose="020B0604020202020204"/>
              </a:rPr>
              <a:t>, </a:t>
            </a:r>
            <a:r>
              <a:rPr lang="en-IN" sz="2000">
                <a:solidFill>
                  <a:srgbClr val="006C86"/>
                </a:solidFill>
                <a:latin typeface="Arial" panose="020B0604020202020204"/>
                <a:ea typeface="Arial" panose="020B0604020202020204"/>
                <a:cs typeface="Arial" panose="020B0604020202020204"/>
                <a:sym typeface="Arial" panose="020B0604020202020204"/>
              </a:rPr>
              <a:t>query</a:t>
            </a:r>
            <a:r>
              <a:rPr lang="en-IN" sz="2000">
                <a:solidFill>
                  <a:srgbClr val="222222"/>
                </a:solidFill>
                <a:latin typeface="Arial" panose="020B0604020202020204"/>
                <a:ea typeface="Arial" panose="020B0604020202020204"/>
                <a:cs typeface="Arial" panose="020B0604020202020204"/>
                <a:sym typeface="Arial" panose="020B0604020202020204"/>
              </a:rPr>
              <a:t>, </a:t>
            </a:r>
            <a:r>
              <a:rPr lang="en-IN" sz="2000">
                <a:solidFill>
                  <a:srgbClr val="006C86"/>
                </a:solidFill>
                <a:latin typeface="Arial" panose="020B0604020202020204"/>
                <a:ea typeface="Arial" panose="020B0604020202020204"/>
                <a:cs typeface="Arial" panose="020B0604020202020204"/>
                <a:sym typeface="Arial" panose="020B0604020202020204"/>
              </a:rPr>
              <a:t>sort</a:t>
            </a:r>
            <a:r>
              <a:rPr lang="en-IN" sz="2000">
                <a:solidFill>
                  <a:srgbClr val="222222"/>
                </a:solidFill>
                <a:latin typeface="Arial" panose="020B0604020202020204"/>
                <a:ea typeface="Arial" panose="020B0604020202020204"/>
                <a:cs typeface="Arial" panose="020B0604020202020204"/>
                <a:sym typeface="Arial" panose="020B0604020202020204"/>
              </a:rPr>
              <a:t>, and </a:t>
            </a:r>
            <a:r>
              <a:rPr lang="en-IN" sz="2000">
                <a:solidFill>
                  <a:srgbClr val="006C86"/>
                </a:solidFill>
                <a:latin typeface="Arial" panose="020B0604020202020204"/>
                <a:ea typeface="Arial" panose="020B0604020202020204"/>
                <a:cs typeface="Arial" panose="020B0604020202020204"/>
                <a:sym typeface="Arial" panose="020B0604020202020204"/>
              </a:rPr>
              <a:t>manipulate</a:t>
            </a:r>
            <a:r>
              <a:rPr lang="en-IN" sz="2000">
                <a:solidFill>
                  <a:srgbClr val="222222"/>
                </a:solidFill>
                <a:latin typeface="Arial" panose="020B0604020202020204"/>
                <a:ea typeface="Arial" panose="020B0604020202020204"/>
                <a:cs typeface="Arial" panose="020B0604020202020204"/>
                <a:sym typeface="Arial" panose="020B0604020202020204"/>
              </a:rPr>
              <a:t> data in various ways.</a:t>
            </a:r>
            <a:r>
              <a:rPr lang="en-IN" sz="2000">
                <a:solidFill>
                  <a:srgbClr val="006C86"/>
                </a:solidFill>
                <a:latin typeface="Arial" panose="020B0604020202020204"/>
                <a:ea typeface="Arial" panose="020B0604020202020204"/>
                <a:cs typeface="Arial" panose="020B0604020202020204"/>
                <a:sym typeface="Arial" panose="020B0604020202020204"/>
              </a:rPr>
              <a:t> </a:t>
            </a:r>
            <a:r>
              <a:rPr lang="en-IN" sz="2000">
                <a:solidFill>
                  <a:srgbClr val="C74C49"/>
                </a:solidFill>
                <a:latin typeface="Arial" panose="020B0604020202020204"/>
                <a:ea typeface="Arial" panose="020B0604020202020204"/>
                <a:cs typeface="Arial" panose="020B0604020202020204"/>
                <a:sym typeface="Arial" panose="020B0604020202020204"/>
              </a:rPr>
              <a:t>Databases  allow us to do all this things.</a:t>
            </a:r>
            <a:endParaRPr lang="en-IN" sz="2000">
              <a:solidFill>
                <a:srgbClr val="C74C4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2000">
              <a:solidFill>
                <a:srgbClr val="222222"/>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222222"/>
                </a:solidFill>
                <a:latin typeface="Arial" panose="020B0604020202020204"/>
                <a:ea typeface="Arial" panose="020B0604020202020204"/>
                <a:cs typeface="Arial" panose="020B0604020202020204"/>
                <a:sym typeface="Arial" panose="020B0604020202020204"/>
              </a:rPr>
              <a:t>Many companies collects data from different resource (like Weather data, Geographical data, Finance data, Scientific data, Transport data, Cultural data, etc.)</a:t>
            </a: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49" name="Google Shape;149;p7"/>
          <p:cNvSpPr txBox="1"/>
          <p:nvPr/>
        </p:nvSpPr>
        <p:spPr>
          <a:xfrm>
            <a:off x="1936265" y="239284"/>
            <a:ext cx="8272519" cy="685800"/>
          </a:xfrm>
          <a:prstGeom prst="rect">
            <a:avLst/>
          </a:prstGeom>
          <a:solidFill>
            <a:schemeClr val="lt1"/>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3600" b="1">
                <a:solidFill>
                  <a:schemeClr val="dk1"/>
                </a:solidFill>
                <a:latin typeface="Arial" panose="020B0604020202020204"/>
                <a:ea typeface="Arial" panose="020B0604020202020204"/>
                <a:cs typeface="Arial" panose="020B0604020202020204"/>
                <a:sym typeface="Arial" panose="020B0604020202020204"/>
              </a:rPr>
              <a:t>Introduction</a:t>
            </a:r>
            <a:endParaRPr lang="en-IN" sz="3600" b="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showMasterSp="0">
  <p:cSld>
    <p:spTree>
      <p:nvGrpSpPr>
        <p:cNvPr id="871" name="Shape 871"/>
        <p:cNvGrpSpPr/>
        <p:nvPr/>
      </p:nvGrpSpPr>
      <p:grpSpPr>
        <a:xfrm>
          <a:off x="0" y="0"/>
          <a:ext cx="0" cy="0"/>
          <a:chOff x="0" y="0"/>
          <a:chExt cx="0" cy="0"/>
        </a:xfrm>
      </p:grpSpPr>
      <p:sp>
        <p:nvSpPr>
          <p:cNvPr id="872" name="Google Shape;872;p71"/>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50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many-to-one relationship</a:t>
            </a:r>
            <a:endParaRPr lang="en-IN" sz="50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showMasterSp="0">
  <p:cSld>
    <p:spTree>
      <p:nvGrpSpPr>
        <p:cNvPr id="876" name="Shape 876"/>
        <p:cNvGrpSpPr/>
        <p:nvPr/>
      </p:nvGrpSpPr>
      <p:grpSpPr>
        <a:xfrm>
          <a:off x="0" y="0"/>
          <a:ext cx="0" cy="0"/>
          <a:chOff x="0" y="0"/>
          <a:chExt cx="0" cy="0"/>
        </a:xfrm>
      </p:grpSpPr>
      <p:sp>
        <p:nvSpPr>
          <p:cNvPr id="877" name="Google Shape;877;p72"/>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878" name="Google Shape;878;p72"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79" name="Google Shape;879;p72"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80" name="Google Shape;880;p72"/>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many-to-one relationship</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881" name="Google Shape;881;p72"/>
          <p:cNvSpPr txBox="1"/>
          <p:nvPr/>
        </p:nvSpPr>
        <p:spPr>
          <a:xfrm>
            <a:off x="191345" y="116632"/>
            <a:ext cx="5760639" cy="67095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userID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 PRIMARY 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loginID, userID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fk_users_login_loginID1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loginID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FE1212"/>
                </a:solidFill>
                <a:latin typeface="Arial" panose="020B0604020202020204"/>
                <a:ea typeface="Arial" panose="020B0604020202020204"/>
                <a:cs typeface="Arial" panose="020B0604020202020204"/>
                <a:sym typeface="Arial" panose="020B0604020202020204"/>
              </a:rPr>
              <a:t>   REFERENCES</a:t>
            </a:r>
            <a:r>
              <a:rPr lang="en-IN" sz="1800">
                <a:solidFill>
                  <a:schemeClr val="dk1"/>
                </a:solidFill>
                <a:latin typeface="Arial" panose="020B0604020202020204"/>
                <a:ea typeface="Arial" panose="020B0604020202020204"/>
                <a:cs typeface="Arial" panose="020B0604020202020204"/>
                <a:sym typeface="Arial" panose="020B0604020202020204"/>
              </a:rPr>
              <a:t> login</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loginID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users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77AA"/>
                </a:solidFill>
                <a:latin typeface="Arial" panose="020B0604020202020204"/>
                <a:ea typeface="Arial" panose="020B0604020202020204"/>
                <a:cs typeface="Arial" panose="020B0604020202020204"/>
                <a:sym typeface="Arial" panose="020B0604020202020204"/>
              </a:rPr>
              <a:t>NOT</a:t>
            </a:r>
            <a:r>
              <a:rPr lang="en-IN" sz="1800">
                <a:solidFill>
                  <a:srgbClr val="834689"/>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loginID </a:t>
            </a:r>
            <a:r>
              <a:rPr lang="en-IN" sz="1800">
                <a:solidFill>
                  <a:srgbClr val="834689"/>
                </a:solidFill>
                <a:latin typeface="Arial" panose="020B0604020202020204"/>
                <a:ea typeface="Arial" panose="020B0604020202020204"/>
                <a:cs typeface="Arial" panose="020B0604020202020204"/>
                <a:sym typeface="Arial" panose="020B0604020202020204"/>
              </a:rPr>
              <a:t>INT </a:t>
            </a:r>
            <a:r>
              <a:rPr lang="en-IN" sz="1800">
                <a:solidFill>
                  <a:srgbClr val="0077AA"/>
                </a:solidFill>
                <a:latin typeface="Arial" panose="020B0604020202020204"/>
                <a:ea typeface="Arial" panose="020B0604020202020204"/>
                <a:cs typeface="Arial" panose="020B0604020202020204"/>
                <a:sym typeface="Arial" panose="020B0604020202020204"/>
              </a:rPr>
              <a:t>NOT</a:t>
            </a:r>
            <a:r>
              <a:rPr lang="en-IN" sz="1800">
                <a:solidFill>
                  <a:srgbClr val="834689"/>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NULL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userName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FE1212"/>
                </a:solidFill>
                <a:latin typeface="Arial" panose="020B0604020202020204"/>
                <a:ea typeface="Arial" panose="020B0604020202020204"/>
                <a:cs typeface="Arial" panose="020B0604020202020204"/>
                <a:sym typeface="Arial" panose="020B0604020202020204"/>
              </a:rPr>
              <a:t>   UNIQUE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loginID, userID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chemeClr val="dk1"/>
                </a:solidFill>
                <a:latin typeface="Arial" panose="020B0604020202020204"/>
                <a:ea typeface="Arial" panose="020B0604020202020204"/>
                <a:cs typeface="Arial" panose="020B0604020202020204"/>
                <a:sym typeface="Arial" panose="020B0604020202020204"/>
              </a:rPr>
              <a:t> fk_users_login_loginID2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loginID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FE1212"/>
                </a:solidFill>
                <a:latin typeface="Arial" panose="020B0604020202020204"/>
                <a:ea typeface="Arial" panose="020B0604020202020204"/>
                <a:cs typeface="Arial" panose="020B0604020202020204"/>
                <a:sym typeface="Arial" panose="020B0604020202020204"/>
              </a:rPr>
              <a:t>   REFERENCES</a:t>
            </a:r>
            <a:r>
              <a:rPr lang="en-IN" sz="1800">
                <a:solidFill>
                  <a:schemeClr val="dk1"/>
                </a:solidFill>
                <a:latin typeface="Arial" panose="020B0604020202020204"/>
                <a:ea typeface="Arial" panose="020B0604020202020204"/>
                <a:cs typeface="Arial" panose="020B0604020202020204"/>
                <a:sym typeface="Arial" panose="020B0604020202020204"/>
              </a:rPr>
              <a:t> login</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loginID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800">
                <a:solidFill>
                  <a:schemeClr val="dk1"/>
                </a:solidFill>
                <a:latin typeface="Arial" panose="020B0604020202020204"/>
                <a:ea typeface="Arial" panose="020B0604020202020204"/>
                <a:cs typeface="Arial" panose="020B0604020202020204"/>
                <a:sym typeface="Arial" panose="020B0604020202020204"/>
              </a:rPr>
              <a:t>  </a:t>
            </a:r>
            <a:endParaRPr lang="en-IN"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login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loginName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45</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createdON </a:t>
            </a:r>
            <a:r>
              <a:rPr lang="en-IN" sz="1800">
                <a:solidFill>
                  <a:srgbClr val="834689"/>
                </a:solidFill>
                <a:latin typeface="Arial" panose="020B0604020202020204"/>
                <a:ea typeface="Arial" panose="020B0604020202020204"/>
                <a:cs typeface="Arial" panose="020B0604020202020204"/>
                <a:sym typeface="Arial" panose="020B0604020202020204"/>
              </a:rPr>
              <a:t>DATETIME</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isActive </a:t>
            </a:r>
            <a:r>
              <a:rPr lang="en-IN" sz="1800">
                <a:solidFill>
                  <a:srgbClr val="834689"/>
                </a:solidFill>
                <a:latin typeface="Arial" panose="020B0604020202020204"/>
                <a:ea typeface="Arial" panose="020B0604020202020204"/>
                <a:cs typeface="Arial" panose="020B0604020202020204"/>
                <a:sym typeface="Arial" panose="020B0604020202020204"/>
              </a:rPr>
              <a:t>TINYINT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loginID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pic>
        <p:nvPicPr>
          <p:cNvPr id="882" name="Google Shape;882;p72"/>
          <p:cNvPicPr preferRelativeResize="0"/>
          <p:nvPr/>
        </p:nvPicPr>
        <p:blipFill rotWithShape="1">
          <a:blip r:embed="rId1"/>
          <a:srcRect/>
          <a:stretch>
            <a:fillRect/>
          </a:stretch>
        </p:blipFill>
        <p:spPr>
          <a:xfrm>
            <a:off x="6506719" y="1814351"/>
            <a:ext cx="5565945" cy="3229298"/>
          </a:xfrm>
          <a:prstGeom prst="rect">
            <a:avLst/>
          </a:prstGeom>
          <a:noFill/>
          <a:ln>
            <a:noFill/>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886" name="Shape 886"/>
        <p:cNvGrpSpPr/>
        <p:nvPr/>
      </p:nvGrpSpPr>
      <p:grpSpPr>
        <a:xfrm>
          <a:off x="0" y="0"/>
          <a:ext cx="0" cy="0"/>
          <a:chOff x="0" y="0"/>
          <a:chExt cx="0" cy="0"/>
        </a:xfrm>
      </p:grpSpPr>
      <p:sp>
        <p:nvSpPr>
          <p:cNvPr id="887" name="Google Shape;887;p73"/>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50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many-to-many relationship</a:t>
            </a:r>
            <a:endParaRPr lang="en-IN" sz="50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891" name="Shape 891"/>
        <p:cNvGrpSpPr/>
        <p:nvPr/>
      </p:nvGrpSpPr>
      <p:grpSpPr>
        <a:xfrm>
          <a:off x="0" y="0"/>
          <a:ext cx="0" cy="0"/>
          <a:chOff x="0" y="0"/>
          <a:chExt cx="0" cy="0"/>
        </a:xfrm>
      </p:grpSpPr>
      <p:sp>
        <p:nvSpPr>
          <p:cNvPr id="892" name="Google Shape;892;p74"/>
          <p:cNvSpPr txBox="1"/>
          <p:nvPr/>
        </p:nvSpPr>
        <p:spPr>
          <a:xfrm>
            <a:off x="1676400" y="2362200"/>
            <a:ext cx="8839200"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893" name="Google Shape;893;p74"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94" name="Google Shape;894;p74"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895" name="Google Shape;895;p74"/>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many-to-many relationship</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896" name="Google Shape;896;p74"/>
          <p:cNvSpPr/>
          <p:nvPr/>
        </p:nvSpPr>
        <p:spPr>
          <a:xfrm>
            <a:off x="292514" y="692696"/>
            <a:ext cx="1134810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 </a:t>
            </a:r>
            <a:r>
              <a:rPr lang="en-IN" sz="2000"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many-to-many </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relationship is a type of cardinality that refers to the relationship between two entities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in which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R</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may contain a parent instance for which there are many children in </a:t>
            </a:r>
            <a:r>
              <a:rPr lang="en-IN" sz="2000" b="1" i="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S</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and vice versa.</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897" name="Google Shape;897;p74"/>
          <p:cNvSpPr txBox="1"/>
          <p:nvPr/>
        </p:nvSpPr>
        <p:spPr>
          <a:xfrm>
            <a:off x="899994" y="4509120"/>
            <a:ext cx="48702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sz="1800" b="1">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898" name="Google Shape;898;p74"/>
          <p:cNvSpPr txBox="1"/>
          <p:nvPr/>
        </p:nvSpPr>
        <p:spPr>
          <a:xfrm>
            <a:off x="5491470" y="3708321"/>
            <a:ext cx="442745"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32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t>
            </a:r>
            <a:endParaRPr sz="1800" b="1">
              <a:solidFill>
                <a:schemeClr val="dk1"/>
              </a:solidFill>
              <a:latin typeface="Gill Sans" panose="020B0502020104020203"/>
              <a:ea typeface="Gill Sans" panose="020B0502020104020203"/>
              <a:cs typeface="Gill Sans" panose="020B0502020104020203"/>
              <a:sym typeface="Gill Sans" panose="020B0502020104020203"/>
            </a:endParaRPr>
          </a:p>
        </p:txBody>
      </p:sp>
      <p:grpSp>
        <p:nvGrpSpPr>
          <p:cNvPr id="899" name="Google Shape;899;p74"/>
          <p:cNvGrpSpPr/>
          <p:nvPr/>
        </p:nvGrpSpPr>
        <p:grpSpPr>
          <a:xfrm>
            <a:off x="292514" y="2031826"/>
            <a:ext cx="11636134" cy="4421510"/>
            <a:chOff x="292514" y="2031826"/>
            <a:chExt cx="11636134" cy="4421510"/>
          </a:xfrm>
        </p:grpSpPr>
        <p:pic>
          <p:nvPicPr>
            <p:cNvPr id="900" name="Google Shape;900;p74"/>
            <p:cNvPicPr preferRelativeResize="0"/>
            <p:nvPr/>
          </p:nvPicPr>
          <p:blipFill rotWithShape="1">
            <a:blip r:embed="rId1"/>
            <a:srcRect/>
            <a:stretch>
              <a:fillRect/>
            </a:stretch>
          </p:blipFill>
          <p:spPr>
            <a:xfrm>
              <a:off x="292514" y="2031826"/>
              <a:ext cx="11636134" cy="4421510"/>
            </a:xfrm>
            <a:prstGeom prst="rect">
              <a:avLst/>
            </a:prstGeom>
            <a:noFill/>
            <a:ln>
              <a:noFill/>
            </a:ln>
          </p:spPr>
        </p:pic>
        <p:grpSp>
          <p:nvGrpSpPr>
            <p:cNvPr id="901" name="Google Shape;901;p74"/>
            <p:cNvGrpSpPr/>
            <p:nvPr/>
          </p:nvGrpSpPr>
          <p:grpSpPr>
            <a:xfrm>
              <a:off x="2847256" y="5171144"/>
              <a:ext cx="296416" cy="446562"/>
              <a:chOff x="751786" y="5985284"/>
              <a:chExt cx="296416" cy="446562"/>
            </a:xfrm>
          </p:grpSpPr>
          <p:cxnSp>
            <p:nvCxnSpPr>
              <p:cNvPr id="902" name="Google Shape;902;p74"/>
              <p:cNvCxnSpPr/>
              <p:nvPr/>
            </p:nvCxnSpPr>
            <p:spPr>
              <a:xfrm rot="10800000" flipH="1">
                <a:off x="751786" y="5985284"/>
                <a:ext cx="296416" cy="216138"/>
              </a:xfrm>
              <a:prstGeom prst="straightConnector1">
                <a:avLst/>
              </a:prstGeom>
              <a:noFill/>
              <a:ln w="28575" cap="flat" cmpd="sng">
                <a:solidFill>
                  <a:srgbClr val="0C0C0C"/>
                </a:solidFill>
                <a:prstDash val="solid"/>
                <a:round/>
                <a:headEnd type="none" w="sm" len="sm"/>
                <a:tailEnd type="none" w="sm" len="sm"/>
              </a:ln>
            </p:spPr>
          </p:cxnSp>
          <p:cxnSp>
            <p:nvCxnSpPr>
              <p:cNvPr id="903" name="Google Shape;903;p74"/>
              <p:cNvCxnSpPr/>
              <p:nvPr/>
            </p:nvCxnSpPr>
            <p:spPr>
              <a:xfrm>
                <a:off x="751786" y="6201422"/>
                <a:ext cx="296416" cy="230424"/>
              </a:xfrm>
              <a:prstGeom prst="straightConnector1">
                <a:avLst/>
              </a:prstGeom>
              <a:noFill/>
              <a:ln w="28575" cap="flat" cmpd="sng">
                <a:solidFill>
                  <a:srgbClr val="0C0C0C"/>
                </a:solidFill>
                <a:prstDash val="solid"/>
                <a:round/>
                <a:headEnd type="none" w="sm" len="sm"/>
                <a:tailEnd type="none" w="sm" len="sm"/>
              </a:ln>
            </p:spPr>
          </p:cxnSp>
        </p:grpSp>
        <p:grpSp>
          <p:nvGrpSpPr>
            <p:cNvPr id="904" name="Google Shape;904;p74"/>
            <p:cNvGrpSpPr/>
            <p:nvPr/>
          </p:nvGrpSpPr>
          <p:grpSpPr>
            <a:xfrm rot="10800000">
              <a:off x="4799857" y="4782638"/>
              <a:ext cx="296416" cy="446562"/>
              <a:chOff x="751786" y="5985284"/>
              <a:chExt cx="296416" cy="446562"/>
            </a:xfrm>
          </p:grpSpPr>
          <p:cxnSp>
            <p:nvCxnSpPr>
              <p:cNvPr id="905" name="Google Shape;905;p74"/>
              <p:cNvCxnSpPr/>
              <p:nvPr/>
            </p:nvCxnSpPr>
            <p:spPr>
              <a:xfrm rot="10800000" flipH="1">
                <a:off x="751786" y="5985284"/>
                <a:ext cx="296416" cy="216138"/>
              </a:xfrm>
              <a:prstGeom prst="straightConnector1">
                <a:avLst/>
              </a:prstGeom>
              <a:noFill/>
              <a:ln w="28575" cap="flat" cmpd="sng">
                <a:solidFill>
                  <a:srgbClr val="0C0C0C"/>
                </a:solidFill>
                <a:prstDash val="solid"/>
                <a:round/>
                <a:headEnd type="none" w="sm" len="sm"/>
                <a:tailEnd type="none" w="sm" len="sm"/>
              </a:ln>
            </p:spPr>
          </p:cxnSp>
          <p:cxnSp>
            <p:nvCxnSpPr>
              <p:cNvPr id="906" name="Google Shape;906;p74"/>
              <p:cNvCxnSpPr/>
              <p:nvPr/>
            </p:nvCxnSpPr>
            <p:spPr>
              <a:xfrm>
                <a:off x="751786" y="6201422"/>
                <a:ext cx="296416" cy="230424"/>
              </a:xfrm>
              <a:prstGeom prst="straightConnector1">
                <a:avLst/>
              </a:prstGeom>
              <a:noFill/>
              <a:ln w="28575" cap="flat" cmpd="sng">
                <a:solidFill>
                  <a:srgbClr val="0C0C0C"/>
                </a:solidFill>
                <a:prstDash val="solid"/>
                <a:round/>
                <a:headEnd type="none" w="sm" len="sm"/>
                <a:tailEnd type="none" w="sm" len="sm"/>
              </a:ln>
            </p:spPr>
          </p:cxn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showMasterSp="0">
  <p:cSld>
    <p:spTree>
      <p:nvGrpSpPr>
        <p:cNvPr id="910" name="Shape 910"/>
        <p:cNvGrpSpPr/>
        <p:nvPr/>
      </p:nvGrpSpPr>
      <p:grpSpPr>
        <a:xfrm>
          <a:off x="0" y="0"/>
          <a:ext cx="0" cy="0"/>
          <a:chOff x="0" y="0"/>
          <a:chExt cx="0" cy="0"/>
        </a:xfrm>
      </p:grpSpPr>
      <p:sp>
        <p:nvSpPr>
          <p:cNvPr id="911" name="Google Shape;911;p75"/>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912" name="Google Shape;912;p75" descr="One-to-one entity relationship diagram"/>
          <p:cNvSpPr/>
          <p:nvPr/>
        </p:nvSpPr>
        <p:spPr>
          <a:xfrm>
            <a:off x="1680151"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3" name="Google Shape;913;p75" descr="One-to-one entity relationship diagram"/>
          <p:cNvSpPr/>
          <p:nvPr/>
        </p:nvSpPr>
        <p:spPr>
          <a:xfrm>
            <a:off x="1680151"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4" name="Google Shape;914;p75"/>
          <p:cNvSpPr/>
          <p:nvPr/>
        </p:nvSpPr>
        <p:spPr>
          <a:xfrm>
            <a:off x="119336" y="332656"/>
            <a:ext cx="6984776" cy="64325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rgbClr val="0C0C0C"/>
                </a:solidFill>
                <a:latin typeface="Arial" panose="020B0604020202020204"/>
                <a:ea typeface="Arial" panose="020B0604020202020204"/>
                <a:cs typeface="Arial" panose="020B0604020202020204"/>
                <a:sym typeface="Arial" panose="020B0604020202020204"/>
              </a:rPr>
              <a:t> item </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name </a:t>
            </a:r>
            <a:r>
              <a:rPr lang="en-IN" sz="1800">
                <a:solidFill>
                  <a:srgbClr val="834689"/>
                </a:solidFill>
                <a:latin typeface="Arial" panose="020B0604020202020204"/>
                <a:ea typeface="Arial" panose="020B0604020202020204"/>
                <a:cs typeface="Arial" panose="020B0604020202020204"/>
                <a:sym typeface="Arial" panose="020B0604020202020204"/>
              </a:rPr>
              <a:t>VARCHAR(45)</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description </a:t>
            </a:r>
            <a:r>
              <a:rPr lang="en-IN" sz="1800">
                <a:solidFill>
                  <a:srgbClr val="834689"/>
                </a:solidFill>
                <a:latin typeface="Arial" panose="020B0604020202020204"/>
                <a:ea typeface="Arial" panose="020B0604020202020204"/>
                <a:cs typeface="Arial" panose="020B0604020202020204"/>
                <a:sym typeface="Arial" panose="020B0604020202020204"/>
              </a:rPr>
              <a:t>TEXT</a:t>
            </a:r>
            <a:endParaRPr lang="en-IN" sz="1800">
              <a:solidFill>
                <a:srgbClr val="83468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rgbClr val="0C0C0C"/>
                </a:solidFill>
                <a:latin typeface="Arial" panose="020B0604020202020204"/>
                <a:ea typeface="Arial" panose="020B0604020202020204"/>
                <a:cs typeface="Arial" panose="020B0604020202020204"/>
                <a:sym typeface="Arial" panose="020B0604020202020204"/>
              </a:rPr>
              <a:t> orders </a:t>
            </a: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orderdate </a:t>
            </a:r>
            <a:r>
              <a:rPr lang="en-IN" sz="1800">
                <a:solidFill>
                  <a:srgbClr val="834689"/>
                </a:solidFill>
                <a:latin typeface="Arial" panose="020B0604020202020204"/>
                <a:ea typeface="Arial" panose="020B0604020202020204"/>
                <a:cs typeface="Arial" panose="020B0604020202020204"/>
                <a:sym typeface="Arial" panose="020B0604020202020204"/>
              </a:rPr>
              <a:t>DATETIME</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custID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NOT</a:t>
            </a: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NULL</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shipDate </a:t>
            </a:r>
            <a:r>
              <a:rPr lang="en-IN" sz="1800">
                <a:solidFill>
                  <a:srgbClr val="834689"/>
                </a:solidFill>
                <a:latin typeface="Arial" panose="020B0604020202020204"/>
                <a:ea typeface="Arial" panose="020B0604020202020204"/>
                <a:cs typeface="Arial" panose="020B0604020202020204"/>
                <a:sym typeface="Arial" panose="020B0604020202020204"/>
              </a:rPr>
              <a:t>DATETIME</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total </a:t>
            </a:r>
            <a:r>
              <a:rPr lang="en-IN" sz="1800">
                <a:solidFill>
                  <a:srgbClr val="834689"/>
                </a:solidFill>
                <a:latin typeface="Arial" panose="020B0604020202020204"/>
                <a:ea typeface="Arial" panose="020B0604020202020204"/>
                <a:cs typeface="Arial" panose="020B0604020202020204"/>
                <a:sym typeface="Arial" panose="020B0604020202020204"/>
              </a:rPr>
              <a:t>FLOAT</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8,2</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  </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rgbClr val="0C0C0C"/>
                </a:solidFill>
                <a:latin typeface="Arial" panose="020B0604020202020204"/>
                <a:ea typeface="Arial" panose="020B0604020202020204"/>
                <a:cs typeface="Arial" panose="020B0604020202020204"/>
                <a:sym typeface="Arial" panose="020B0604020202020204"/>
              </a:rPr>
              <a:t> total_greater_zero </a:t>
            </a:r>
            <a:r>
              <a:rPr lang="en-IN" sz="1800">
                <a:solidFill>
                  <a:srgbClr val="FE1212"/>
                </a:solidFill>
                <a:latin typeface="Arial" panose="020B0604020202020204"/>
                <a:ea typeface="Arial" panose="020B0604020202020204"/>
                <a:cs typeface="Arial" panose="020B0604020202020204"/>
                <a:sym typeface="Arial" panose="020B0604020202020204"/>
              </a:rPr>
              <a:t>CHECK</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total &gt;= 0</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a:t>
            </a:r>
            <a:endParaRPr lang="en-IN" sz="1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0C0C0C"/>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 TABLE </a:t>
            </a:r>
            <a:r>
              <a:rPr lang="en-IN" sz="1800">
                <a:solidFill>
                  <a:srgbClr val="0C0C0C"/>
                </a:solidFill>
                <a:latin typeface="Arial" panose="020B0604020202020204"/>
                <a:ea typeface="Arial" panose="020B0604020202020204"/>
                <a:cs typeface="Arial" panose="020B0604020202020204"/>
                <a:sym typeface="Arial" panose="020B0604020202020204"/>
              </a:rPr>
              <a:t>orders_has_item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266700" marR="0" lvl="0" indent="-26670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orders_ID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077AA"/>
                </a:solidFill>
                <a:latin typeface="Arial" panose="020B0604020202020204"/>
                <a:ea typeface="Arial" panose="020B0604020202020204"/>
                <a:cs typeface="Arial" panose="020B0604020202020204"/>
                <a:sym typeface="Arial" panose="020B0604020202020204"/>
              </a:rPr>
              <a:t> NOT NULL</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266700" marR="0" lvl="0" indent="-266700" algn="l" rtl="0">
              <a:spcBef>
                <a:spcPts val="0"/>
              </a:spcBef>
              <a:spcAft>
                <a:spcPts val="0"/>
              </a:spcAft>
              <a:buNone/>
            </a:pPr>
            <a:r>
              <a:rPr lang="en-IN" sz="1800">
                <a:solidFill>
                  <a:srgbClr val="0C0C0C"/>
                </a:solidFill>
                <a:latin typeface="Arial" panose="020B0604020202020204"/>
                <a:ea typeface="Arial" panose="020B0604020202020204"/>
                <a:cs typeface="Arial" panose="020B0604020202020204"/>
                <a:sym typeface="Arial" panose="020B0604020202020204"/>
              </a:rPr>
              <a:t>    item_ID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rgbClr val="0077AA"/>
                </a:solidFill>
                <a:latin typeface="Arial" panose="020B0604020202020204"/>
                <a:ea typeface="Arial" panose="020B0604020202020204"/>
                <a:cs typeface="Arial" panose="020B0604020202020204"/>
                <a:sym typeface="Arial" panose="020B0604020202020204"/>
              </a:rPr>
              <a:t> NOT NULL</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266700" marR="0" lvl="0" indent="-26670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orders_ID, item_ID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266700" marR="0" lvl="0" indent="-26670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0C0C0C"/>
                </a:solidFill>
                <a:latin typeface="Arial" panose="020B0604020202020204"/>
                <a:ea typeface="Arial" panose="020B0604020202020204"/>
                <a:cs typeface="Arial" panose="020B0604020202020204"/>
                <a:sym typeface="Arial" panose="020B0604020202020204"/>
              </a:rPr>
              <a:t>fk_orders_has_item_orders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orders_ID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266700" marR="0" lvl="0" indent="-26670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REFERENCES</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0C0C0C"/>
                </a:solidFill>
                <a:latin typeface="Arial" panose="020B0604020202020204"/>
                <a:ea typeface="Arial" panose="020B0604020202020204"/>
                <a:cs typeface="Arial" panose="020B0604020202020204"/>
                <a:sym typeface="Arial" panose="020B0604020202020204"/>
              </a:rPr>
              <a:t>orders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66700" marR="0" lvl="0" indent="-26670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0C0C0C"/>
                </a:solidFill>
                <a:latin typeface="Arial" panose="020B0604020202020204"/>
                <a:ea typeface="Arial" panose="020B0604020202020204"/>
                <a:cs typeface="Arial" panose="020B0604020202020204"/>
                <a:sym typeface="Arial" panose="020B0604020202020204"/>
              </a:rPr>
              <a:t>fk_orders_has_item_item1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C0C0C"/>
                </a:solidFill>
                <a:latin typeface="Arial" panose="020B0604020202020204"/>
                <a:ea typeface="Arial" panose="020B0604020202020204"/>
                <a:cs typeface="Arial" panose="020B0604020202020204"/>
                <a:sym typeface="Arial" panose="020B0604020202020204"/>
              </a:rPr>
              <a:t>item_ID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266700" marR="0" lvl="0" indent="-26670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REFERENCES</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0C0C0C"/>
                </a:solidFill>
                <a:latin typeface="Arial" panose="020B0604020202020204"/>
                <a:ea typeface="Arial" panose="020B0604020202020204"/>
                <a:cs typeface="Arial" panose="020B0604020202020204"/>
                <a:sym typeface="Arial" panose="020B0604020202020204"/>
              </a:rPr>
              <a:t>item</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15" name="Google Shape;915;p75"/>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how to create many-to-many relationship</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916" name="Google Shape;916;p75"/>
          <p:cNvPicPr preferRelativeResize="0"/>
          <p:nvPr/>
        </p:nvPicPr>
        <p:blipFill rotWithShape="1">
          <a:blip r:embed="rId1"/>
          <a:srcRect/>
          <a:stretch>
            <a:fillRect/>
          </a:stretch>
        </p:blipFill>
        <p:spPr>
          <a:xfrm>
            <a:off x="6888088" y="584777"/>
            <a:ext cx="5184576" cy="6215337"/>
          </a:xfrm>
          <a:prstGeom prst="rect">
            <a:avLst/>
          </a:prstGeom>
          <a:noFill/>
          <a:ln>
            <a:noFill/>
          </a:ln>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showMasterSp="0">
  <p:cSld>
    <p:spTree>
      <p:nvGrpSpPr>
        <p:cNvPr id="920" name="Shape 920"/>
        <p:cNvGrpSpPr/>
        <p:nvPr/>
      </p:nvGrpSpPr>
      <p:grpSpPr>
        <a:xfrm>
          <a:off x="0" y="0"/>
          <a:ext cx="0" cy="0"/>
          <a:chOff x="0" y="0"/>
          <a:chExt cx="0" cy="0"/>
        </a:xfrm>
      </p:grpSpPr>
      <p:sp>
        <p:nvSpPr>
          <p:cNvPr id="921" name="Google Shape;921;p76"/>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922" name="Google Shape;922;p76" descr="One-to-one entity relationship diagram"/>
          <p:cNvSpPr/>
          <p:nvPr/>
        </p:nvSpPr>
        <p:spPr>
          <a:xfrm>
            <a:off x="1680151"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3" name="Google Shape;923;p76" descr="One-to-one entity relationship diagram"/>
          <p:cNvSpPr/>
          <p:nvPr/>
        </p:nvSpPr>
        <p:spPr>
          <a:xfrm>
            <a:off x="1680151"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4" name="Google Shape;924;p76"/>
          <p:cNvSpPr/>
          <p:nvPr/>
        </p:nvSpPr>
        <p:spPr>
          <a:xfrm>
            <a:off x="119336" y="620688"/>
            <a:ext cx="10009112" cy="55399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blog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blog </a:t>
            </a:r>
            <a:r>
              <a:rPr lang="en-IN" sz="1800">
                <a:solidFill>
                  <a:srgbClr val="834689"/>
                </a:solidFill>
                <a:latin typeface="Arial" panose="020B0604020202020204"/>
                <a:ea typeface="Arial" panose="020B0604020202020204"/>
                <a:cs typeface="Arial" panose="020B0604020202020204"/>
                <a:sym typeface="Arial" panose="020B0604020202020204"/>
              </a:rPr>
              <a:t>TEXT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blogDate </a:t>
            </a:r>
            <a:r>
              <a:rPr lang="en-IN" sz="1800">
                <a:solidFill>
                  <a:srgbClr val="834689"/>
                </a:solidFill>
                <a:latin typeface="Arial" panose="020B0604020202020204"/>
                <a:ea typeface="Arial" panose="020B0604020202020204"/>
                <a:cs typeface="Arial" panose="020B0604020202020204"/>
                <a:sym typeface="Arial" panose="020B0604020202020204"/>
              </a:rPr>
              <a:t>DATETIME</a:t>
            </a:r>
            <a:endParaRPr lang="en-IN" sz="1800">
              <a:solidFill>
                <a:srgbClr val="83468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comments </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comment </a:t>
            </a:r>
            <a:r>
              <a:rPr lang="en-IN" sz="1800">
                <a:solidFill>
                  <a:srgbClr val="834689"/>
                </a:solidFill>
                <a:latin typeface="Arial" panose="020B0604020202020204"/>
                <a:ea typeface="Arial" panose="020B0604020202020204"/>
                <a:cs typeface="Arial" panose="020B0604020202020204"/>
                <a:sym typeface="Arial" panose="020B0604020202020204"/>
              </a:rPr>
              <a:t>TEXT</a:t>
            </a:r>
            <a:r>
              <a:rPr lang="en-IN" sz="1800">
                <a:solidFill>
                  <a:schemeClr val="dk1"/>
                </a:solidFill>
                <a:latin typeface="Arial" panose="020B0604020202020204"/>
                <a:ea typeface="Arial" panose="020B0604020202020204"/>
                <a:cs typeface="Arial" panose="020B0604020202020204"/>
                <a:sym typeface="Arial" panose="020B0604020202020204"/>
              </a:rPr>
              <a:t>, </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commentDate </a:t>
            </a:r>
            <a:r>
              <a:rPr lang="en-IN" sz="1800">
                <a:solidFill>
                  <a:srgbClr val="834689"/>
                </a:solidFill>
                <a:latin typeface="Arial" panose="020B0604020202020204"/>
                <a:ea typeface="Arial" panose="020B0604020202020204"/>
                <a:cs typeface="Arial" panose="020B0604020202020204"/>
                <a:sym typeface="Arial" panose="020B0604020202020204"/>
              </a:rPr>
              <a:t>DATETIME</a:t>
            </a:r>
            <a:endParaRPr lang="en-IN" sz="1800">
              <a:solidFill>
                <a:srgbClr val="834689"/>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 TABLE </a:t>
            </a:r>
            <a:r>
              <a:rPr lang="en-IN" sz="1800">
                <a:solidFill>
                  <a:schemeClr val="dk1"/>
                </a:solidFill>
                <a:latin typeface="Arial" panose="020B0604020202020204"/>
                <a:ea typeface="Arial" panose="020B0604020202020204"/>
                <a:cs typeface="Arial" panose="020B0604020202020204"/>
                <a:sym typeface="Arial" panose="020B0604020202020204"/>
              </a:rPr>
              <a:t>blog_has_comments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blog_ID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    comments_ID </a:t>
            </a:r>
            <a:r>
              <a:rPr lang="en-IN" sz="1800">
                <a:solidFill>
                  <a:srgbClr val="834689"/>
                </a:solidFill>
                <a:latin typeface="Arial" panose="020B0604020202020204"/>
                <a:ea typeface="Arial" panose="020B0604020202020204"/>
                <a:cs typeface="Arial" panose="020B0604020202020204"/>
                <a:sym typeface="Arial" panose="020B0604020202020204"/>
              </a:rPr>
              <a:t>INT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PRIMARY</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blog_ID, comments_ID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fk_blog_has_comments_blog</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blog_ID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REFERENCES</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blog</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endParaRPr lang="en-IN" sz="18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B38806"/>
                </a:solidFill>
                <a:latin typeface="Arial" panose="020B0604020202020204"/>
                <a:ea typeface="Arial" panose="020B0604020202020204"/>
                <a:cs typeface="Arial" panose="020B0604020202020204"/>
                <a:sym typeface="Arial" panose="020B0604020202020204"/>
              </a:rPr>
              <a:t>constraint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fk_blog_has_comments_comments </a:t>
            </a:r>
            <a:r>
              <a:rPr lang="en-IN" sz="1800">
                <a:solidFill>
                  <a:srgbClr val="FE1212"/>
                </a:solidFill>
                <a:latin typeface="Arial" panose="020B0604020202020204"/>
                <a:ea typeface="Arial" panose="020B0604020202020204"/>
                <a:cs typeface="Arial" panose="020B0604020202020204"/>
                <a:sym typeface="Arial" panose="020B0604020202020204"/>
              </a:rPr>
              <a:t>FOREIGN</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comments_ID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FE1212"/>
                </a:solidFill>
                <a:latin typeface="Arial" panose="020B0604020202020204"/>
                <a:ea typeface="Arial" panose="020B0604020202020204"/>
                <a:cs typeface="Arial" panose="020B0604020202020204"/>
                <a:sym typeface="Arial" panose="020B0604020202020204"/>
              </a:rPr>
              <a:t>REFERENCES</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comments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ID</a:t>
            </a:r>
            <a:r>
              <a:rPr lang="en-IN" sz="1800">
                <a:solidFill>
                  <a:srgbClr val="A5A5A5"/>
                </a:solidFill>
                <a:latin typeface="Arial" panose="020B0604020202020204"/>
                <a:ea typeface="Arial" panose="020B0604020202020204"/>
                <a:cs typeface="Arial" panose="020B0604020202020204"/>
                <a:sym typeface="Arial" panose="020B0604020202020204"/>
              </a:rPr>
              <a:t>)</a:t>
            </a:r>
            <a:endParaRPr lang="en-IN" sz="1800">
              <a:solidFill>
                <a:srgbClr val="A5A5A5"/>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25" name="Google Shape;925;p76"/>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how to create many-to-many relationship</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pic>
        <p:nvPicPr>
          <p:cNvPr id="926" name="Google Shape;926;p76"/>
          <p:cNvPicPr preferRelativeResize="0"/>
          <p:nvPr/>
        </p:nvPicPr>
        <p:blipFill rotWithShape="1">
          <a:blip r:embed="rId1"/>
          <a:srcRect/>
          <a:stretch>
            <a:fillRect/>
          </a:stretch>
        </p:blipFill>
        <p:spPr>
          <a:xfrm>
            <a:off x="6456040" y="620688"/>
            <a:ext cx="5464287" cy="4199405"/>
          </a:xfrm>
          <a:prstGeom prst="rect">
            <a:avLst/>
          </a:prstGeom>
          <a:noFill/>
          <a:ln>
            <a:noFill/>
          </a:ln>
        </p:spPr>
      </p:pic>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930" name="Shape 930"/>
        <p:cNvGrpSpPr/>
        <p:nvPr/>
      </p:nvGrpSpPr>
      <p:grpSpPr>
        <a:xfrm>
          <a:off x="0" y="0"/>
          <a:ext cx="0" cy="0"/>
          <a:chOff x="0" y="0"/>
          <a:chExt cx="0" cy="0"/>
        </a:xfrm>
      </p:grpSpPr>
      <p:sp>
        <p:nvSpPr>
          <p:cNvPr id="931" name="Google Shape;931;p77"/>
          <p:cNvSpPr/>
          <p:nvPr/>
        </p:nvSpPr>
        <p:spPr>
          <a:xfrm>
            <a:off x="1524596" y="1371603"/>
            <a:ext cx="9142810"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a:solidFill>
                  <a:schemeClr val="dk1"/>
                </a:solidFill>
                <a:latin typeface="Arial" panose="020B0604020202020204"/>
                <a:ea typeface="Arial" panose="020B0604020202020204"/>
                <a:cs typeface="Arial" panose="020B0604020202020204"/>
                <a:sym typeface="Arial" panose="020B0604020202020204"/>
              </a:rPr>
              <a:t>MySQL</a:t>
            </a:r>
            <a:r>
              <a:rPr lang="en-IN" sz="3200">
                <a:solidFill>
                  <a:schemeClr val="dk1"/>
                </a:solidFill>
                <a:latin typeface="Arial" panose="020B0604020202020204"/>
                <a:ea typeface="Arial" panose="020B0604020202020204"/>
                <a:cs typeface="Arial" panose="020B0604020202020204"/>
                <a:sym typeface="Arial" panose="020B0604020202020204"/>
              </a:rPr>
              <a:t> </a:t>
            </a:r>
            <a:r>
              <a:rPr lang="en-IN" sz="2800">
                <a:solidFill>
                  <a:schemeClr val="dk1"/>
                </a:solidFill>
                <a:latin typeface="Arial" panose="020B0604020202020204"/>
                <a:ea typeface="Arial" panose="020B0604020202020204"/>
                <a:cs typeface="Arial" panose="020B0604020202020204"/>
                <a:sym typeface="Arial" panose="020B0604020202020204"/>
              </a:rPr>
              <a:t>is the most popular </a:t>
            </a:r>
            <a:r>
              <a:rPr lang="en-IN" sz="3200" b="1">
                <a:solidFill>
                  <a:schemeClr val="dk1"/>
                </a:solidFill>
                <a:latin typeface="Arial" panose="020B0604020202020204"/>
                <a:ea typeface="Arial" panose="020B0604020202020204"/>
                <a:cs typeface="Arial" panose="020B0604020202020204"/>
                <a:sym typeface="Arial" panose="020B0604020202020204"/>
              </a:rPr>
              <a:t>Open Source</a:t>
            </a:r>
            <a:r>
              <a:rPr lang="en-IN" sz="2800" b="1">
                <a:solidFill>
                  <a:schemeClr val="dk1"/>
                </a:solidFill>
                <a:latin typeface="Arial" panose="020B0604020202020204"/>
                <a:ea typeface="Arial" panose="020B0604020202020204"/>
                <a:cs typeface="Arial" panose="020B0604020202020204"/>
                <a:sym typeface="Arial" panose="020B0604020202020204"/>
              </a:rPr>
              <a:t> </a:t>
            </a:r>
            <a:endParaRPr lang="en-IN" sz="28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0"/>
              </a:spcBef>
              <a:spcAft>
                <a:spcPts val="0"/>
              </a:spcAft>
              <a:buNone/>
            </a:pPr>
            <a:r>
              <a:rPr lang="en-IN" sz="2800">
                <a:solidFill>
                  <a:schemeClr val="dk1"/>
                </a:solidFill>
                <a:latin typeface="Arial" panose="020B0604020202020204"/>
                <a:ea typeface="Arial" panose="020B0604020202020204"/>
                <a:cs typeface="Arial" panose="020B0604020202020204"/>
                <a:sym typeface="Arial" panose="020B0604020202020204"/>
              </a:rPr>
              <a:t>Relational Database Management System.</a:t>
            </a:r>
            <a:endParaRPr sz="3600" b="1">
              <a:solidFill>
                <a:schemeClr val="dk1"/>
              </a:solidFill>
              <a:latin typeface="Arial" panose="020B0604020202020204"/>
              <a:ea typeface="Arial" panose="020B0604020202020204"/>
              <a:cs typeface="Arial" panose="020B0604020202020204"/>
              <a:sym typeface="Arial" panose="020B0604020202020204"/>
            </a:endParaRPr>
          </a:p>
        </p:txBody>
      </p:sp>
      <p:sp>
        <p:nvSpPr>
          <p:cNvPr id="932" name="Google Shape;932;p77"/>
          <p:cNvSpPr/>
          <p:nvPr/>
        </p:nvSpPr>
        <p:spPr>
          <a:xfrm>
            <a:off x="1524596" y="4"/>
            <a:ext cx="9142810"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MySQL  </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933" name="Google Shape;933;p77"/>
          <p:cNvSpPr/>
          <p:nvPr/>
        </p:nvSpPr>
        <p:spPr>
          <a:xfrm>
            <a:off x="1753167" y="2819400"/>
            <a:ext cx="868566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a:solidFill>
                  <a:schemeClr val="dk1"/>
                </a:solidFill>
                <a:latin typeface="Arial" panose="020B0604020202020204"/>
                <a:ea typeface="Arial" panose="020B0604020202020204"/>
                <a:cs typeface="Arial" panose="020B0604020202020204"/>
                <a:sym typeface="Arial" panose="020B0604020202020204"/>
              </a:rPr>
              <a:t>MySQL was created by a Swedish company - MySQL AB that was founded in 1995. It was acquired by Sun Microsystems in 2008; Sun was in turn acquired by Oracle Corporation in 2010.</a:t>
            </a:r>
            <a:endParaRPr lang="en-IN" sz="1400">
              <a:solidFill>
                <a:schemeClr val="dk1"/>
              </a:solidFill>
              <a:latin typeface="Arial" panose="020B0604020202020204"/>
              <a:ea typeface="Arial" panose="020B0604020202020204"/>
              <a:cs typeface="Arial" panose="020B0604020202020204"/>
              <a:sym typeface="Arial" panose="020B0604020202020204"/>
            </a:endParaRPr>
          </a:p>
        </p:txBody>
      </p:sp>
      <p:pic>
        <p:nvPicPr>
          <p:cNvPr id="934" name="Google Shape;934;p77"/>
          <p:cNvPicPr preferRelativeResize="0"/>
          <p:nvPr/>
        </p:nvPicPr>
        <p:blipFill rotWithShape="1">
          <a:blip r:embed="rId1"/>
          <a:srcRect/>
          <a:stretch>
            <a:fillRect/>
          </a:stretch>
        </p:blipFill>
        <p:spPr>
          <a:xfrm>
            <a:off x="7608168" y="4470735"/>
            <a:ext cx="4202657" cy="2185666"/>
          </a:xfrm>
          <a:prstGeom prst="rect">
            <a:avLst/>
          </a:prstGeom>
          <a:noFill/>
          <a:ln>
            <a:noFill/>
          </a:ln>
        </p:spPr>
      </p:pic>
      <p:sp>
        <p:nvSpPr>
          <p:cNvPr id="935" name="Google Shape;935;p77"/>
          <p:cNvSpPr txBox="1"/>
          <p:nvPr/>
        </p:nvSpPr>
        <p:spPr>
          <a:xfrm>
            <a:off x="119336" y="3740839"/>
            <a:ext cx="1065718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Gill Sans" panose="020B0502020104020203"/>
                <a:ea typeface="Gill Sans" panose="020B0502020104020203"/>
                <a:cs typeface="Gill Sans" panose="020B0502020104020203"/>
                <a:sym typeface="Gill Sans" panose="020B0502020104020203"/>
              </a:rPr>
              <a:t>When you use MySQL, you’re actually using at least two programmes. One program is the MySQL server </a:t>
            </a:r>
            <a:r>
              <a:rPr lang="en-IN" sz="2800">
                <a:solidFill>
                  <a:schemeClr val="dk1"/>
                </a:solidFill>
                <a:latin typeface="Gill Sans" panose="020B0502020104020203"/>
                <a:ea typeface="Gill Sans" panose="020B0502020104020203"/>
                <a:cs typeface="Gill Sans" panose="020B0502020104020203"/>
                <a:sym typeface="Gill Sans" panose="020B0502020104020203"/>
              </a:rPr>
              <a:t>(</a:t>
            </a:r>
            <a:r>
              <a:rPr lang="en-IN" sz="3200" i="1">
                <a:solidFill>
                  <a:srgbClr val="FF0000"/>
                </a:solidFill>
                <a:latin typeface="Gill Sans" panose="020B0502020104020203"/>
                <a:ea typeface="Gill Sans" panose="020B0502020104020203"/>
                <a:cs typeface="Gill Sans" panose="020B0502020104020203"/>
                <a:sym typeface="Gill Sans" panose="020B0502020104020203"/>
              </a:rPr>
              <a:t>mysqld.exe</a:t>
            </a:r>
            <a:r>
              <a:rPr lang="en-IN" sz="28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i="1">
                <a:solidFill>
                  <a:schemeClr val="dk1"/>
                </a:solidFill>
                <a:latin typeface="Gill Sans" panose="020B0502020104020203"/>
                <a:ea typeface="Gill Sans" panose="020B0502020104020203"/>
                <a:cs typeface="Gill Sans" panose="020B0502020104020203"/>
                <a:sym typeface="Gill Sans" panose="020B0502020104020203"/>
              </a:rPr>
              <a:t> </a:t>
            </a:r>
            <a:r>
              <a:rPr lang="en-IN" sz="2000">
                <a:solidFill>
                  <a:schemeClr val="dk1"/>
                </a:solidFill>
                <a:latin typeface="Gill Sans" panose="020B0502020104020203"/>
                <a:ea typeface="Gill Sans" panose="020B0502020104020203"/>
                <a:cs typeface="Gill Sans" panose="020B0502020104020203"/>
                <a:sym typeface="Gill Sans" panose="020B0502020104020203"/>
              </a:rPr>
              <a:t>and other program is MySQL client program </a:t>
            </a:r>
            <a:r>
              <a:rPr lang="en-IN" sz="2800">
                <a:solidFill>
                  <a:schemeClr val="dk1"/>
                </a:solidFill>
                <a:latin typeface="Gill Sans" panose="020B0502020104020203"/>
                <a:ea typeface="Gill Sans" panose="020B0502020104020203"/>
                <a:cs typeface="Gill Sans" panose="020B0502020104020203"/>
                <a:sym typeface="Gill Sans" panose="020B0502020104020203"/>
              </a:rPr>
              <a:t>(</a:t>
            </a:r>
            <a:r>
              <a:rPr lang="en-IN" sz="3200" i="1">
                <a:solidFill>
                  <a:srgbClr val="FF0000"/>
                </a:solidFill>
                <a:latin typeface="Gill Sans" panose="020B0502020104020203"/>
                <a:ea typeface="Gill Sans" panose="020B0502020104020203"/>
                <a:cs typeface="Gill Sans" panose="020B0502020104020203"/>
                <a:sym typeface="Gill Sans" panose="020B0502020104020203"/>
              </a:rPr>
              <a:t>mysql.exe</a:t>
            </a:r>
            <a:r>
              <a:rPr lang="en-IN" sz="2800">
                <a:solidFill>
                  <a:schemeClr val="dk1"/>
                </a:solidFill>
                <a:latin typeface="Gill Sans" panose="020B0502020104020203"/>
                <a:ea typeface="Gill Sans" panose="020B0502020104020203"/>
                <a:cs typeface="Gill Sans" panose="020B0502020104020203"/>
                <a:sym typeface="Gill Sans" panose="020B0502020104020203"/>
              </a:rPr>
              <a:t>)</a:t>
            </a:r>
            <a:r>
              <a:rPr lang="en-IN" sz="2000">
                <a:solidFill>
                  <a:schemeClr val="dk1"/>
                </a:solidFill>
                <a:latin typeface="Gill Sans" panose="020B0502020104020203"/>
                <a:ea typeface="Gill Sans" panose="020B0502020104020203"/>
                <a:cs typeface="Gill Sans" panose="020B0502020104020203"/>
                <a:sym typeface="Gill Sans" panose="020B0502020104020203"/>
              </a:rPr>
              <a:t>  that connects to the database server.</a:t>
            </a:r>
            <a:endParaRPr sz="2000" i="1">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939" name="Shape 939"/>
        <p:cNvGrpSpPr/>
        <p:nvPr/>
      </p:nvGrpSpPr>
      <p:grpSpPr>
        <a:xfrm>
          <a:off x="0" y="0"/>
          <a:ext cx="0" cy="0"/>
          <a:chOff x="0" y="0"/>
          <a:chExt cx="0" cy="0"/>
        </a:xfrm>
      </p:grpSpPr>
      <p:sp>
        <p:nvSpPr>
          <p:cNvPr id="940" name="Google Shape;940;p78"/>
          <p:cNvSpPr txBox="1"/>
          <p:nvPr/>
        </p:nvSpPr>
        <p:spPr>
          <a:xfrm>
            <a:off x="1676977" y="2362200"/>
            <a:ext cx="8838049"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SQL?</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944" name="Shape 944"/>
        <p:cNvGrpSpPr/>
        <p:nvPr/>
      </p:nvGrpSpPr>
      <p:grpSpPr>
        <a:xfrm>
          <a:off x="0" y="0"/>
          <a:ext cx="0" cy="0"/>
          <a:chOff x="0" y="0"/>
          <a:chExt cx="0" cy="0"/>
        </a:xfrm>
      </p:grpSpPr>
      <p:sp>
        <p:nvSpPr>
          <p:cNvPr id="945" name="Google Shape;945;p79"/>
          <p:cNvSpPr txBox="1"/>
          <p:nvPr/>
        </p:nvSpPr>
        <p:spPr>
          <a:xfrm>
            <a:off x="1676977" y="2362200"/>
            <a:ext cx="8838049" cy="914400"/>
          </a:xfrm>
          <a:prstGeom prst="rect">
            <a:avLst/>
          </a:prstGeom>
          <a:noFill/>
          <a:ln>
            <a:noFill/>
          </a:ln>
        </p:spPr>
        <p:txBody>
          <a:bodyPr spcFirstLastPara="1" wrap="square" lIns="91425" tIns="45700" rIns="91425" bIns="45700" anchor="t" anchorCtr="0">
            <a:normAutofit/>
          </a:bodyPr>
          <a:lstStyle/>
          <a:p>
            <a:pPr marL="0" marR="0" lvl="0" indent="0" algn="r" rtl="0">
              <a:spcBef>
                <a:spcPts val="0"/>
              </a:spcBef>
              <a:spcAft>
                <a:spcPts val="0"/>
              </a:spcAft>
              <a:buNone/>
            </a:pPr>
            <a:endParaRPr sz="3600" b="1" i="1">
              <a:solidFill>
                <a:srgbClr val="FF9900"/>
              </a:solidFill>
              <a:latin typeface="Arial" panose="020B0604020202020204"/>
              <a:ea typeface="Arial" panose="020B0604020202020204"/>
              <a:cs typeface="Arial" panose="020B0604020202020204"/>
              <a:sym typeface="Arial" panose="020B0604020202020204"/>
            </a:endParaRPr>
          </a:p>
        </p:txBody>
      </p:sp>
      <p:sp>
        <p:nvSpPr>
          <p:cNvPr id="946" name="Google Shape;946;p79" descr="One-to-one entity relationship diagram"/>
          <p:cNvSpPr/>
          <p:nvPr/>
        </p:nvSpPr>
        <p:spPr>
          <a:xfrm>
            <a:off x="1680150"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47" name="Google Shape;947;p79" descr="One-to-one entity relationship diagram"/>
          <p:cNvSpPr/>
          <p:nvPr/>
        </p:nvSpPr>
        <p:spPr>
          <a:xfrm>
            <a:off x="1680150"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48" name="Google Shape;948;p79"/>
          <p:cNvSpPr/>
          <p:nvPr/>
        </p:nvSpPr>
        <p:spPr>
          <a:xfrm>
            <a:off x="1524596" y="3"/>
            <a:ext cx="9142800" cy="5847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what is sql?</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949" name="Google Shape;949;p79"/>
          <p:cNvSpPr/>
          <p:nvPr/>
        </p:nvSpPr>
        <p:spPr>
          <a:xfrm>
            <a:off x="335360" y="1220559"/>
            <a:ext cx="11449272"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24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SQL (</a:t>
            </a:r>
            <a:r>
              <a:rPr lang="en-IN" sz="24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Structured Query Language</a:t>
            </a:r>
            <a:r>
              <a:rPr lang="en-IN" sz="24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is a database language designed and developed for managing data in relational database management systems (</a:t>
            </a:r>
            <a:r>
              <a:rPr lang="en-IN" sz="2400" b="1">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RDBMS</a:t>
            </a:r>
            <a:r>
              <a:rPr lang="en-IN" sz="2400">
                <a:solidFill>
                  <a:schemeClr val="dk1"/>
                </a:solidFill>
                <a:latin typeface="Quattrocento Sans" panose="020B0502050000020003"/>
                <a:ea typeface="Quattrocento Sans" panose="020B0502050000020003"/>
                <a:cs typeface="Quattrocento Sans" panose="020B0502050000020003"/>
                <a:sym typeface="Quattrocento Sans" panose="020B0502050000020003"/>
              </a:rPr>
              <a:t>). SQL is common language for all Relational Databases.</a:t>
            </a:r>
            <a:endParaRPr lang="en-IN" sz="24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just" rtl="0">
              <a:spcBef>
                <a:spcPts val="0"/>
              </a:spcBef>
              <a:spcAft>
                <a:spcPts val="0"/>
              </a:spcAft>
              <a:buNone/>
            </a:pPr>
            <a:endParaRPr sz="2400">
              <a:solidFill>
                <a:schemeClr val="dk1"/>
              </a:solidFill>
              <a:latin typeface="Quattrocento Sans" panose="020B0502050000020003"/>
              <a:ea typeface="Quattrocento Sans" panose="020B0502050000020003"/>
              <a:cs typeface="Quattrocento Sans" panose="020B0502050000020003"/>
              <a:sym typeface="Quattrocento Sans" panose="020B0502050000020003"/>
            </a:endParaRPr>
          </a:p>
        </p:txBody>
      </p:sp>
      <p:pic>
        <p:nvPicPr>
          <p:cNvPr id="950" name="Google Shape;950;p79" descr="Related image"/>
          <p:cNvPicPr preferRelativeResize="0"/>
          <p:nvPr/>
        </p:nvPicPr>
        <p:blipFill rotWithShape="1">
          <a:blip r:embed="rId1"/>
          <a:srcRect/>
          <a:stretch>
            <a:fillRect/>
          </a:stretch>
        </p:blipFill>
        <p:spPr>
          <a:xfrm>
            <a:off x="1524596" y="2966115"/>
            <a:ext cx="8838048" cy="3463560"/>
          </a:xfrm>
          <a:prstGeom prst="rect">
            <a:avLst/>
          </a:prstGeom>
          <a:noFill/>
          <a:ln>
            <a:noFill/>
          </a:ln>
        </p:spPr>
      </p:pic>
      <p:sp>
        <p:nvSpPr>
          <p:cNvPr id="951" name="Google Shape;951;p79"/>
          <p:cNvSpPr txBox="1"/>
          <p:nvPr/>
        </p:nvSpPr>
        <p:spPr>
          <a:xfrm>
            <a:off x="89038" y="139279"/>
            <a:ext cx="6727042" cy="8002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6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EXPLICIT</a:t>
            </a:r>
            <a:r>
              <a:rPr lang="en-IN" sz="18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or</a:t>
            </a:r>
            <a:r>
              <a:rPr lang="en-IN" sz="18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IMPLICIT</a:t>
            </a:r>
            <a:r>
              <a:rPr lang="en-IN" sz="18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commit</a:t>
            </a:r>
            <a:r>
              <a:rPr lang="en-IN" sz="18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 </a:t>
            </a: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will commit the data.</a:t>
            </a:r>
            <a:r>
              <a:rPr lang="en-IN" sz="1800" b="1">
                <a:solidFill>
                  <a:srgbClr val="C00000"/>
                </a:solidFill>
                <a:latin typeface="Palatino Linotype" panose="02040502050505030304"/>
                <a:ea typeface="Palatino Linotype" panose="02040502050505030304"/>
                <a:cs typeface="Palatino Linotype" panose="02040502050505030304"/>
                <a:sym typeface="Palatino Linotype" panose="02040502050505030304"/>
              </a:rPr>
              <a:t> </a:t>
            </a:r>
            <a:endParaRPr sz="18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955" name="Shape 955"/>
        <p:cNvGrpSpPr/>
        <p:nvPr/>
      </p:nvGrpSpPr>
      <p:grpSpPr>
        <a:xfrm>
          <a:off x="0" y="0"/>
          <a:ext cx="0" cy="0"/>
          <a:chOff x="0" y="0"/>
          <a:chExt cx="0" cy="0"/>
        </a:xfrm>
      </p:grpSpPr>
      <p:pic>
        <p:nvPicPr>
          <p:cNvPr id="956" name="Google Shape;956;p80" descr="https://cdncontribute.geeksforgeeks.org/wp-content/uploads/sql-commands.jpg"/>
          <p:cNvPicPr preferRelativeResize="0"/>
          <p:nvPr/>
        </p:nvPicPr>
        <p:blipFill rotWithShape="1">
          <a:blip r:embed="rId1"/>
          <a:srcRect/>
          <a:stretch>
            <a:fillRect/>
          </a:stretch>
        </p:blipFill>
        <p:spPr>
          <a:xfrm>
            <a:off x="794" y="1014952"/>
            <a:ext cx="12190413" cy="4286256"/>
          </a:xfrm>
          <a:prstGeom prst="rect">
            <a:avLst/>
          </a:prstGeom>
          <a:noFill/>
          <a:ln>
            <a:noFill/>
          </a:ln>
        </p:spPr>
      </p:pic>
      <p:sp>
        <p:nvSpPr>
          <p:cNvPr id="957" name="Google Shape;957;p80" descr="One-to-one entity relationship diagram"/>
          <p:cNvSpPr/>
          <p:nvPr/>
        </p:nvSpPr>
        <p:spPr>
          <a:xfrm>
            <a:off x="1680150"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58" name="Google Shape;958;p80" descr="One-to-one entity relationship diagram"/>
          <p:cNvSpPr/>
          <p:nvPr/>
        </p:nvSpPr>
        <p:spPr>
          <a:xfrm>
            <a:off x="1680150" y="-144463"/>
            <a:ext cx="30476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59" name="Google Shape;959;p80"/>
          <p:cNvSpPr/>
          <p:nvPr/>
        </p:nvSpPr>
        <p:spPr>
          <a:xfrm>
            <a:off x="1524596" y="3"/>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what is sql?</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960" name="Google Shape;960;p80"/>
          <p:cNvSpPr/>
          <p:nvPr/>
        </p:nvSpPr>
        <p:spPr>
          <a:xfrm>
            <a:off x="227349" y="4289028"/>
            <a:ext cx="11737303" cy="2462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i="1">
              <a:solidFill>
                <a:srgbClr val="006C86"/>
              </a:solidFill>
              <a:latin typeface="Open Sans"/>
              <a:ea typeface="Open Sans"/>
              <a:cs typeface="Open Sans"/>
              <a:sym typeface="Open Sans"/>
            </a:endParaRPr>
          </a:p>
          <a:p>
            <a:pPr marL="342900" marR="0" lvl="0" indent="-342900" algn="l" rtl="0">
              <a:spcBef>
                <a:spcPts val="0"/>
              </a:spcBef>
              <a:spcAft>
                <a:spcPts val="0"/>
              </a:spcAft>
              <a:buClr>
                <a:srgbClr val="303030"/>
              </a:buClr>
              <a:buSzPts val="1800"/>
              <a:buFont typeface="Arial" panose="020B0604020202020204"/>
              <a:buChar char="•"/>
            </a:pPr>
            <a:r>
              <a:rPr lang="en-IN" sz="1800">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A </a:t>
            </a:r>
            <a:r>
              <a:rPr lang="en-IN" sz="1800" b="1">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NULL</a:t>
            </a:r>
            <a:r>
              <a:rPr lang="en-IN" sz="1800">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 value is not treated as a </a:t>
            </a:r>
            <a:r>
              <a:rPr lang="en-IN" sz="1800" b="1">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blank</a:t>
            </a:r>
            <a:r>
              <a:rPr lang="en-IN" sz="1800">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 or </a:t>
            </a:r>
            <a:r>
              <a:rPr lang="en-IN" sz="1800" b="1">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0</a:t>
            </a:r>
            <a:r>
              <a:rPr lang="en-IN" sz="1800">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 Null or NULL is a special marker used in Structured Query Language to indicate that a data value does not exist or </a:t>
            </a:r>
            <a:r>
              <a:rPr lang="en-IN" sz="1800">
                <a:solidFill>
                  <a:srgbClr val="374151"/>
                </a:solidFill>
                <a:latin typeface="Palatino Linotype" panose="02040502050505030304"/>
                <a:ea typeface="Palatino Linotype" panose="02040502050505030304"/>
                <a:cs typeface="Palatino Linotype" panose="02040502050505030304"/>
                <a:sym typeface="Palatino Linotype" panose="02040502050505030304"/>
              </a:rPr>
              <a:t>missing or unknown </a:t>
            </a:r>
            <a:r>
              <a:rPr lang="en-IN" sz="1800">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in the database.</a:t>
            </a:r>
            <a:endParaRPr sz="1800">
              <a:solidFill>
                <a:srgbClr val="303030"/>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292100" algn="l" rtl="0">
              <a:spcBef>
                <a:spcPts val="0"/>
              </a:spcBef>
              <a:spcAft>
                <a:spcPts val="0"/>
              </a:spcAft>
              <a:buClr>
                <a:schemeClr val="dk1"/>
              </a:buClr>
              <a:buSzPts val="800"/>
              <a:buFont typeface="Arial" panose="020B0604020202020204"/>
              <a:buNone/>
            </a:pPr>
            <a:endParaRPr sz="800">
              <a:solidFill>
                <a:srgbClr val="303030"/>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spcBef>
                <a:spcPts val="0"/>
              </a:spcBef>
              <a:spcAft>
                <a:spcPts val="0"/>
              </a:spcAft>
              <a:buClr>
                <a:srgbClr val="284249"/>
              </a:buClr>
              <a:buSzPts val="1800"/>
              <a:buFont typeface="Arial" panose="020B0604020202020204"/>
              <a:buChar char="•"/>
            </a:pPr>
            <a:r>
              <a:rPr lang="en-IN" sz="1800" b="1">
                <a:solidFill>
                  <a:srgbClr val="284249"/>
                </a:solidFill>
                <a:latin typeface="Palatino Linotype" panose="02040502050505030304"/>
                <a:ea typeface="Palatino Linotype" panose="02040502050505030304"/>
                <a:cs typeface="Palatino Linotype" panose="02040502050505030304"/>
                <a:sym typeface="Palatino Linotype" panose="02040502050505030304"/>
              </a:rPr>
              <a:t>Degree d(R)</a:t>
            </a:r>
            <a:r>
              <a:rPr lang="en-IN" sz="1800">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 Total no. of attributes/columns present in a relation/table is called degree of the relation and is denoted by </a:t>
            </a:r>
            <a:r>
              <a:rPr lang="en-IN" sz="1800" b="1">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d(R).</a:t>
            </a:r>
            <a:endParaRPr lang="en-IN" sz="1800" b="1">
              <a:solidFill>
                <a:srgbClr val="303030"/>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292100" algn="l" rtl="0">
              <a:spcBef>
                <a:spcPts val="0"/>
              </a:spcBef>
              <a:spcAft>
                <a:spcPts val="0"/>
              </a:spcAft>
              <a:buClr>
                <a:schemeClr val="dk1"/>
              </a:buClr>
              <a:buSzPts val="800"/>
              <a:buFont typeface="Arial" panose="020B0604020202020204"/>
              <a:buNone/>
            </a:pPr>
            <a:endParaRPr sz="800" b="1" i="1">
              <a:solidFill>
                <a:srgbClr val="006C86"/>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spcBef>
                <a:spcPts val="0"/>
              </a:spcBef>
              <a:spcAft>
                <a:spcPts val="0"/>
              </a:spcAft>
              <a:buClr>
                <a:srgbClr val="303030"/>
              </a:buClr>
              <a:buSzPts val="1800"/>
              <a:buFont typeface="Arial" panose="020B0604020202020204"/>
              <a:buChar char="•"/>
            </a:pPr>
            <a:r>
              <a:rPr lang="en-IN" sz="1800" b="1">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Cardinality |R|</a:t>
            </a:r>
            <a:r>
              <a:rPr lang="en-IN" sz="1800">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 Total no. of tuples present in a relation or Rows present in a table, is called cardinality of a relation and is denoted by </a:t>
            </a:r>
            <a:r>
              <a:rPr lang="en-IN" sz="1800" b="1">
                <a:solidFill>
                  <a:srgbClr val="303030"/>
                </a:solidFill>
                <a:latin typeface="Palatino Linotype" panose="02040502050505030304"/>
                <a:ea typeface="Palatino Linotype" panose="02040502050505030304"/>
                <a:cs typeface="Palatino Linotype" panose="02040502050505030304"/>
                <a:sym typeface="Palatino Linotype" panose="02040502050505030304"/>
              </a:rPr>
              <a:t>|R|.</a:t>
            </a:r>
            <a:endParaRPr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961" name="Google Shape;961;p80"/>
          <p:cNvSpPr txBox="1"/>
          <p:nvPr/>
        </p:nvSpPr>
        <p:spPr>
          <a:xfrm>
            <a:off x="13094" y="44624"/>
            <a:ext cx="931933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An EXPLICIT commit happens when we execute an SQL "COMMIT" command.</a:t>
            </a:r>
            <a:endPar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47650" algn="l" rtl="0">
              <a:spcBef>
                <a:spcPts val="0"/>
              </a:spcBef>
              <a:spcAft>
                <a:spcPts val="0"/>
              </a:spcAft>
              <a:buClr>
                <a:schemeClr val="dk1"/>
              </a:buClr>
              <a:buSzPts val="600"/>
              <a:buFont typeface="Arial" panose="020B0604020202020204"/>
              <a:buNone/>
            </a:pPr>
            <a:endParaRPr sz="6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285750" marR="0" lvl="0" indent="-285750" algn="l" rtl="0">
              <a:spcBef>
                <a:spcPts val="0"/>
              </a:spcBef>
              <a:spcAft>
                <a:spcPts val="0"/>
              </a:spcAft>
              <a:buClr>
                <a:schemeClr val="dk1"/>
              </a:buClr>
              <a:buSzPts val="1800"/>
              <a:buFont typeface="Arial" panose="020B0604020202020204"/>
              <a:buChar char="•"/>
            </a:pPr>
            <a:r>
              <a:rPr lang="en-IN"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An IMPLICIT commits occur without running a "COMMIT" command. </a:t>
            </a:r>
            <a:endParaRPr sz="1800" b="1">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showMasterSp="0">
  <p:cSld>
    <p:spTree>
      <p:nvGrpSpPr>
        <p:cNvPr id="153" name="Shape 153"/>
        <p:cNvGrpSpPr/>
        <p:nvPr/>
      </p:nvGrpSpPr>
      <p:grpSpPr>
        <a:xfrm>
          <a:off x="0" y="0"/>
          <a:ext cx="0" cy="0"/>
          <a:chOff x="0" y="0"/>
          <a:chExt cx="0" cy="0"/>
        </a:xfrm>
      </p:grpSpPr>
      <p:sp>
        <p:nvSpPr>
          <p:cNvPr id="154" name="Google Shape;154;p8"/>
          <p:cNvSpPr/>
          <p:nvPr/>
        </p:nvSpPr>
        <p:spPr>
          <a:xfrm>
            <a:off x="407368" y="1382286"/>
            <a:ext cx="11233248" cy="24821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a:solidFill>
                  <a:schemeClr val="dk1"/>
                </a:solidFill>
                <a:latin typeface="Arial" panose="020B0604020202020204"/>
                <a:ea typeface="Arial" panose="020B0604020202020204"/>
                <a:cs typeface="Arial" panose="020B0604020202020204"/>
                <a:sym typeface="Arial" panose="020B0604020202020204"/>
              </a:rPr>
              <a:t>4 Important Roles of Database in Industry.</a:t>
            </a:r>
            <a:endParaRPr lang="en-IN" sz="24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500">
              <a:solidFill>
                <a:schemeClr val="dk1"/>
              </a:solidFill>
              <a:latin typeface="Arial" panose="020B0604020202020204"/>
              <a:ea typeface="Arial" panose="020B0604020202020204"/>
              <a:cs typeface="Arial" panose="020B0604020202020204"/>
              <a:sym typeface="Arial" panose="020B0604020202020204"/>
            </a:endParaRPr>
          </a:p>
          <a:p>
            <a:pPr marL="257175" marR="0" lvl="0" indent="-257175" algn="l" rtl="0">
              <a:lnSpc>
                <a:spcPct val="150000"/>
              </a:lnSpc>
              <a:spcBef>
                <a:spcPts val="0"/>
              </a:spcBef>
              <a:spcAft>
                <a:spcPts val="0"/>
              </a:spcAft>
              <a:buClr>
                <a:schemeClr val="dk1"/>
              </a:buClr>
              <a:buSzPts val="2000"/>
              <a:buFont typeface="Arial" panose="020B0604020202020204"/>
              <a:buChar char="•"/>
            </a:pPr>
            <a:r>
              <a:rPr lang="en-IN" sz="2000">
                <a:solidFill>
                  <a:schemeClr val="dk1"/>
                </a:solidFill>
                <a:latin typeface="Arial" panose="020B0604020202020204"/>
                <a:ea typeface="Arial" panose="020B0604020202020204"/>
                <a:cs typeface="Arial" panose="020B0604020202020204"/>
                <a:sym typeface="Arial" panose="020B0604020202020204"/>
              </a:rPr>
              <a:t>It is needed for data access within the company.</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257175" marR="0" lvl="0" indent="-257175" algn="l" rtl="0">
              <a:lnSpc>
                <a:spcPct val="150000"/>
              </a:lnSpc>
              <a:spcBef>
                <a:spcPts val="0"/>
              </a:spcBef>
              <a:spcAft>
                <a:spcPts val="0"/>
              </a:spcAft>
              <a:buClr>
                <a:schemeClr val="dk1"/>
              </a:buClr>
              <a:buSzPts val="2000"/>
              <a:buFont typeface="Arial" panose="020B0604020202020204"/>
              <a:buChar char="•"/>
            </a:pPr>
            <a:r>
              <a:rPr lang="en-IN" sz="2000">
                <a:solidFill>
                  <a:schemeClr val="dk1"/>
                </a:solidFill>
                <a:latin typeface="Arial" panose="020B0604020202020204"/>
                <a:ea typeface="Arial" panose="020B0604020202020204"/>
                <a:cs typeface="Arial" panose="020B0604020202020204"/>
                <a:sym typeface="Arial" panose="020B0604020202020204"/>
              </a:rPr>
              <a:t>It is needed to maintain strong relationships between data.</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257175" marR="0" lvl="0" indent="-257175" algn="l" rtl="0">
              <a:lnSpc>
                <a:spcPct val="150000"/>
              </a:lnSpc>
              <a:spcBef>
                <a:spcPts val="0"/>
              </a:spcBef>
              <a:spcAft>
                <a:spcPts val="0"/>
              </a:spcAft>
              <a:buClr>
                <a:schemeClr val="dk1"/>
              </a:buClr>
              <a:buSzPts val="2000"/>
              <a:buFont typeface="Arial" panose="020B0604020202020204"/>
              <a:buChar char="•"/>
            </a:pPr>
            <a:r>
              <a:rPr lang="en-IN" sz="2000">
                <a:solidFill>
                  <a:schemeClr val="dk1"/>
                </a:solidFill>
                <a:latin typeface="Arial" panose="020B0604020202020204"/>
                <a:ea typeface="Arial" panose="020B0604020202020204"/>
                <a:cs typeface="Arial" panose="020B0604020202020204"/>
                <a:sym typeface="Arial" panose="020B0604020202020204"/>
              </a:rPr>
              <a:t>This system allows newer(latest) and better updates.</a:t>
            </a:r>
            <a:endParaRPr lang="en-IN" sz="2000">
              <a:solidFill>
                <a:schemeClr val="dk1"/>
              </a:solidFill>
              <a:latin typeface="Arial" panose="020B0604020202020204"/>
              <a:ea typeface="Arial" panose="020B0604020202020204"/>
              <a:cs typeface="Arial" panose="020B0604020202020204"/>
              <a:sym typeface="Arial" panose="020B0604020202020204"/>
            </a:endParaRPr>
          </a:p>
          <a:p>
            <a:pPr marL="257175" marR="0" lvl="0" indent="-257175" algn="l" rtl="0">
              <a:lnSpc>
                <a:spcPct val="150000"/>
              </a:lnSpc>
              <a:spcBef>
                <a:spcPts val="0"/>
              </a:spcBef>
              <a:spcAft>
                <a:spcPts val="0"/>
              </a:spcAft>
              <a:buClr>
                <a:schemeClr val="dk1"/>
              </a:buClr>
              <a:buSzPts val="2000"/>
              <a:buFont typeface="Arial" panose="020B0604020202020204"/>
              <a:buChar char="•"/>
            </a:pPr>
            <a:r>
              <a:rPr lang="en-IN" sz="2000">
                <a:solidFill>
                  <a:schemeClr val="dk1"/>
                </a:solidFill>
                <a:latin typeface="Arial" panose="020B0604020202020204"/>
                <a:ea typeface="Arial" panose="020B0604020202020204"/>
                <a:cs typeface="Arial" panose="020B0604020202020204"/>
                <a:sym typeface="Arial" panose="020B0604020202020204"/>
              </a:rPr>
              <a:t>It helps to search data in a better manner.</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155" name="Google Shape;155;p8"/>
          <p:cNvSpPr txBox="1"/>
          <p:nvPr/>
        </p:nvSpPr>
        <p:spPr>
          <a:xfrm>
            <a:off x="1936265" y="239284"/>
            <a:ext cx="8272519" cy="685800"/>
          </a:xfrm>
          <a:prstGeom prst="rect">
            <a:avLst/>
          </a:prstGeom>
          <a:solidFill>
            <a:schemeClr val="lt1"/>
          </a:solid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3600" b="1">
                <a:solidFill>
                  <a:schemeClr val="dk1"/>
                </a:solidFill>
                <a:latin typeface="Arial" panose="020B0604020202020204"/>
                <a:ea typeface="Arial" panose="020B0604020202020204"/>
                <a:cs typeface="Arial" panose="020B0604020202020204"/>
                <a:sym typeface="Arial" panose="020B0604020202020204"/>
              </a:rPr>
              <a:t>Introduction</a:t>
            </a:r>
            <a:endParaRPr lang="en-IN" sz="3600" b="1">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965" name="Shape 965"/>
        <p:cNvGrpSpPr/>
        <p:nvPr/>
      </p:nvGrpSpPr>
      <p:grpSpPr>
        <a:xfrm>
          <a:off x="0" y="0"/>
          <a:ext cx="0" cy="0"/>
          <a:chOff x="0" y="0"/>
          <a:chExt cx="0" cy="0"/>
        </a:xfrm>
      </p:grpSpPr>
      <p:sp>
        <p:nvSpPr>
          <p:cNvPr id="966" name="Google Shape;966;p81"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67" name="Google Shape;967;p81"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68" name="Google Shape;968;p81"/>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comments in mysql</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969" name="Google Shape;969;p81"/>
          <p:cNvSpPr/>
          <p:nvPr/>
        </p:nvSpPr>
        <p:spPr>
          <a:xfrm>
            <a:off x="407368" y="1196752"/>
            <a:ext cx="10108232" cy="156337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200"/>
              <a:buFont typeface="Arial" panose="020B0604020202020204"/>
              <a:buChar char="•"/>
            </a:pPr>
            <a:r>
              <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From a </a:t>
            </a:r>
            <a:r>
              <a:rPr lang="en-IN" sz="2200" b="1">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r>
              <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character to the end of the line.</a:t>
            </a:r>
            <a:endPar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lnSpc>
                <a:spcPct val="150000"/>
              </a:lnSpc>
              <a:spcBef>
                <a:spcPts val="0"/>
              </a:spcBef>
              <a:spcAft>
                <a:spcPts val="0"/>
              </a:spcAft>
              <a:buClr>
                <a:schemeClr val="dk1"/>
              </a:buClr>
              <a:buSzPts val="2200"/>
              <a:buFont typeface="Arial" panose="020B0604020202020204"/>
              <a:buChar char="•"/>
            </a:pPr>
            <a:r>
              <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From a </a:t>
            </a:r>
            <a:r>
              <a:rPr lang="en-IN" sz="2200" b="1">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r>
              <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sequence to the end of the line.</a:t>
            </a:r>
            <a:endPar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a:p>
            <a:pPr marL="342900" marR="0" lvl="0" indent="-342900" algn="l" rtl="0">
              <a:lnSpc>
                <a:spcPct val="150000"/>
              </a:lnSpc>
              <a:spcBef>
                <a:spcPts val="0"/>
              </a:spcBef>
              <a:spcAft>
                <a:spcPts val="0"/>
              </a:spcAft>
              <a:buClr>
                <a:schemeClr val="dk1"/>
              </a:buClr>
              <a:buSzPts val="2200"/>
              <a:buFont typeface="Arial" panose="020B0604020202020204"/>
              <a:buChar char="•"/>
            </a:pPr>
            <a:r>
              <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From a </a:t>
            </a:r>
            <a:r>
              <a:rPr lang="en-IN" sz="2200" b="1">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r>
              <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sequence to the following </a:t>
            </a:r>
            <a:r>
              <a:rPr lang="en-IN" sz="2200" b="1">
                <a:solidFill>
                  <a:srgbClr val="FF0000"/>
                </a:solidFill>
                <a:latin typeface="Palatino Linotype" panose="02040502050505030304"/>
                <a:ea typeface="Palatino Linotype" panose="02040502050505030304"/>
                <a:cs typeface="Palatino Linotype" panose="02040502050505030304"/>
                <a:sym typeface="Palatino Linotype" panose="02040502050505030304"/>
              </a:rPr>
              <a:t>*/</a:t>
            </a:r>
            <a:r>
              <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sequence.</a:t>
            </a:r>
            <a:endParaRPr lang="en-IN" sz="22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graphicFrame>
        <p:nvGraphicFramePr>
          <p:cNvPr id="970" name="Google Shape;970;p81"/>
          <p:cNvGraphicFramePr/>
          <p:nvPr/>
        </p:nvGraphicFramePr>
        <p:xfrm>
          <a:off x="407368" y="4092486"/>
          <a:ext cx="11305275" cy="3000000"/>
        </p:xfrm>
        <a:graphic>
          <a:graphicData uri="http://schemas.openxmlformats.org/drawingml/2006/table">
            <a:tbl>
              <a:tblPr firstRow="1" bandRow="1">
                <a:noFill/>
                <a:tableStyleId>{404F1EFD-9518-45CF-B894-3DED5CCA6987}</a:tableStyleId>
              </a:tblPr>
              <a:tblGrid>
                <a:gridCol w="5112575"/>
                <a:gridCol w="6192700"/>
              </a:tblGrid>
              <a:tr h="370850">
                <a:tc>
                  <a:txBody>
                    <a:bodyPr/>
                    <a:lstStyle/>
                    <a:p>
                      <a:pPr marL="0" marR="0" lvl="0" indent="0" algn="l" rtl="0">
                        <a:spcBef>
                          <a:spcPts val="0"/>
                        </a:spcBef>
                        <a:spcAft>
                          <a:spcPts val="0"/>
                        </a:spcAft>
                        <a:buNone/>
                      </a:pPr>
                      <a:r>
                        <a:rPr lang="en-IN" sz="2000" b="0" i="0">
                          <a:solidFill>
                            <a:srgbClr val="0077AA"/>
                          </a:solidFill>
                          <a:latin typeface="Arial" panose="020B0604020202020204"/>
                          <a:ea typeface="Arial" panose="020B0604020202020204"/>
                          <a:cs typeface="Arial" panose="020B0604020202020204"/>
                          <a:sym typeface="Arial" panose="020B0604020202020204"/>
                        </a:rPr>
                        <a:t>Reconnect</a:t>
                      </a:r>
                      <a:r>
                        <a:rPr lang="en-IN" sz="2000" b="0" i="0">
                          <a:solidFill>
                            <a:schemeClr val="dk1"/>
                          </a:solidFill>
                          <a:latin typeface="Arial" panose="020B0604020202020204"/>
                          <a:ea typeface="Arial" panose="020B0604020202020204"/>
                          <a:cs typeface="Arial" panose="020B0604020202020204"/>
                          <a:sym typeface="Arial" panose="020B0604020202020204"/>
                        </a:rPr>
                        <a:t> to the </a:t>
                      </a:r>
                      <a:r>
                        <a:rPr lang="en-IN" sz="2000" b="0" i="0">
                          <a:solidFill>
                            <a:srgbClr val="0077AA"/>
                          </a:solidFill>
                          <a:latin typeface="Arial" panose="020B0604020202020204"/>
                          <a:ea typeface="Arial" panose="020B0604020202020204"/>
                          <a:cs typeface="Arial" panose="020B0604020202020204"/>
                          <a:sym typeface="Arial" panose="020B0604020202020204"/>
                        </a:rPr>
                        <a:t>server</a:t>
                      </a:r>
                      <a:endParaRPr lang="en-IN" sz="2000" b="0" i="0">
                        <a:solidFill>
                          <a:srgbClr val="0077AA"/>
                        </a:solidFill>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2200" b="1" i="0">
                          <a:solidFill>
                            <a:srgbClr val="473935"/>
                          </a:solidFill>
                          <a:latin typeface="Arial" panose="020B0604020202020204"/>
                          <a:ea typeface="Arial" panose="020B0604020202020204"/>
                          <a:cs typeface="Arial" panose="020B0604020202020204"/>
                          <a:sym typeface="Arial" panose="020B0604020202020204"/>
                        </a:rPr>
                        <a:t>  \r</a:t>
                      </a:r>
                      <a:endParaRPr sz="2200" b="1" i="0">
                        <a:solidFill>
                          <a:srgbClr val="473935"/>
                        </a:solidFill>
                        <a:latin typeface="Arial" panose="020B0604020202020204"/>
                        <a:ea typeface="Arial" panose="020B0604020202020204"/>
                        <a:cs typeface="Arial" panose="020B0604020202020204"/>
                        <a:sym typeface="Arial" panose="020B0604020202020204"/>
                      </a:endParaRPr>
                    </a:p>
                  </a:txBody>
                  <a:tcPr marL="91450" marR="91450" marT="45725" marB="45725"/>
                </a:tc>
              </a:tr>
              <a:tr h="370850">
                <a:tc>
                  <a:txBody>
                    <a:bodyPr/>
                    <a:lstStyle/>
                    <a:p>
                      <a:pPr marL="0" marR="0" lvl="0" indent="0" algn="l" rtl="0">
                        <a:lnSpc>
                          <a:spcPct val="100000"/>
                        </a:lnSpc>
                        <a:spcBef>
                          <a:spcPts val="0"/>
                        </a:spcBef>
                        <a:spcAft>
                          <a:spcPts val="0"/>
                        </a:spcAft>
                        <a:buClr>
                          <a:srgbClr val="0077AA"/>
                        </a:buClr>
                        <a:buSzPts val="2000"/>
                        <a:buFont typeface="Arial" panose="020B0604020202020204"/>
                        <a:buNone/>
                      </a:pPr>
                      <a:r>
                        <a:rPr lang="en-IN" sz="2000" b="0" i="0">
                          <a:solidFill>
                            <a:srgbClr val="0077AA"/>
                          </a:solidFill>
                          <a:latin typeface="Arial" panose="020B0604020202020204"/>
                          <a:ea typeface="Arial" panose="020B0604020202020204"/>
                          <a:cs typeface="Arial" panose="020B0604020202020204"/>
                          <a:sym typeface="Arial" panose="020B0604020202020204"/>
                        </a:rPr>
                        <a:t>Execute</a:t>
                      </a:r>
                      <a:r>
                        <a:rPr lang="en-IN" sz="2000" b="0" i="0">
                          <a:solidFill>
                            <a:srgbClr val="000000"/>
                          </a:solidFill>
                          <a:latin typeface="Arial" panose="020B0604020202020204"/>
                          <a:ea typeface="Arial" panose="020B0604020202020204"/>
                          <a:cs typeface="Arial" panose="020B0604020202020204"/>
                          <a:sym typeface="Arial" panose="020B0604020202020204"/>
                        </a:rPr>
                        <a:t> a </a:t>
                      </a:r>
                      <a:r>
                        <a:rPr lang="en-IN" sz="2000" b="0" i="0">
                          <a:solidFill>
                            <a:srgbClr val="0077AA"/>
                          </a:solidFill>
                          <a:latin typeface="Arial" panose="020B0604020202020204"/>
                          <a:ea typeface="Arial" panose="020B0604020202020204"/>
                          <a:cs typeface="Arial" panose="020B0604020202020204"/>
                          <a:sym typeface="Arial" panose="020B0604020202020204"/>
                        </a:rPr>
                        <a:t>system</a:t>
                      </a:r>
                      <a:r>
                        <a:rPr lang="en-IN" sz="2000" b="0" i="0">
                          <a:solidFill>
                            <a:srgbClr val="000000"/>
                          </a:solidFill>
                          <a:latin typeface="Arial" panose="020B0604020202020204"/>
                          <a:ea typeface="Arial" panose="020B0604020202020204"/>
                          <a:cs typeface="Arial" panose="020B0604020202020204"/>
                          <a:sym typeface="Arial" panose="020B0604020202020204"/>
                        </a:rPr>
                        <a:t> shell command</a:t>
                      </a:r>
                      <a:endParaRPr lang="en-IN" sz="2000" b="0" i="0">
                        <a:solidFill>
                          <a:srgbClr val="000000"/>
                        </a:solidFill>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2200" b="1" i="0">
                          <a:solidFill>
                            <a:srgbClr val="473935"/>
                          </a:solidFill>
                          <a:latin typeface="Arial" panose="020B0604020202020204"/>
                          <a:ea typeface="Arial" panose="020B0604020202020204"/>
                          <a:cs typeface="Arial" panose="020B0604020202020204"/>
                          <a:sym typeface="Arial" panose="020B0604020202020204"/>
                        </a:rPr>
                        <a:t>  \!</a:t>
                      </a:r>
                      <a:endParaRPr sz="2200" b="1" i="0">
                        <a:solidFill>
                          <a:srgbClr val="473935"/>
                        </a:solidFill>
                        <a:latin typeface="Arial" panose="020B0604020202020204"/>
                        <a:ea typeface="Arial" panose="020B0604020202020204"/>
                        <a:cs typeface="Arial" panose="020B0604020202020204"/>
                        <a:sym typeface="Arial" panose="020B0604020202020204"/>
                      </a:endParaRPr>
                    </a:p>
                  </a:txBody>
                  <a:tcPr marL="91450" marR="91450" marT="45725" marB="45725"/>
                </a:tc>
              </a:tr>
              <a:tr h="174825">
                <a:tc>
                  <a:txBody>
                    <a:bodyPr/>
                    <a:lstStyle/>
                    <a:p>
                      <a:pPr marL="0" marR="0" lvl="0" indent="0" algn="l" rtl="0">
                        <a:lnSpc>
                          <a:spcPct val="100000"/>
                        </a:lnSpc>
                        <a:spcBef>
                          <a:spcPts val="0"/>
                        </a:spcBef>
                        <a:spcAft>
                          <a:spcPts val="0"/>
                        </a:spcAft>
                        <a:buClr>
                          <a:srgbClr val="0077AA"/>
                        </a:buClr>
                        <a:buSzPts val="2000"/>
                        <a:buFont typeface="Arial" panose="020B0604020202020204"/>
                        <a:buNone/>
                      </a:pPr>
                      <a:r>
                        <a:rPr lang="en-IN" sz="2000" b="0" i="0">
                          <a:solidFill>
                            <a:srgbClr val="0077AA"/>
                          </a:solidFill>
                          <a:latin typeface="Arial" panose="020B0604020202020204"/>
                          <a:ea typeface="Arial" panose="020B0604020202020204"/>
                          <a:cs typeface="Arial" panose="020B0604020202020204"/>
                          <a:sym typeface="Arial" panose="020B0604020202020204"/>
                        </a:rPr>
                        <a:t>Exit</a:t>
                      </a:r>
                      <a:r>
                        <a:rPr lang="en-IN" sz="2000" b="0" i="0">
                          <a:solidFill>
                            <a:schemeClr val="dk1"/>
                          </a:solidFill>
                          <a:latin typeface="Arial" panose="020B0604020202020204"/>
                          <a:ea typeface="Arial" panose="020B0604020202020204"/>
                          <a:cs typeface="Arial" panose="020B0604020202020204"/>
                          <a:sym typeface="Arial" panose="020B0604020202020204"/>
                        </a:rPr>
                        <a:t> mysql</a:t>
                      </a:r>
                      <a:endParaRPr sz="2000" b="0" i="0">
                        <a:solidFill>
                          <a:srgbClr val="000000"/>
                        </a:solidFill>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2200" b="1" i="0">
                          <a:solidFill>
                            <a:srgbClr val="473935"/>
                          </a:solidFill>
                          <a:latin typeface="Arial" panose="020B0604020202020204"/>
                          <a:ea typeface="Arial" panose="020B0604020202020204"/>
                          <a:cs typeface="Arial" panose="020B0604020202020204"/>
                          <a:sym typeface="Arial" panose="020B0604020202020204"/>
                        </a:rPr>
                        <a:t>  \q</a:t>
                      </a:r>
                      <a:endParaRPr sz="2200" b="1" i="0">
                        <a:solidFill>
                          <a:srgbClr val="473935"/>
                        </a:solidFill>
                        <a:latin typeface="Arial" panose="020B0604020202020204"/>
                        <a:ea typeface="Arial" panose="020B0604020202020204"/>
                        <a:cs typeface="Arial" panose="020B0604020202020204"/>
                        <a:sym typeface="Arial" panose="020B0604020202020204"/>
                      </a:endParaRPr>
                    </a:p>
                  </a:txBody>
                  <a:tcPr marL="91450" marR="91450" marT="45725" marB="45725"/>
                </a:tc>
              </a:tr>
              <a:tr h="174825">
                <a:tc>
                  <a:txBody>
                    <a:bodyPr/>
                    <a:lstStyle/>
                    <a:p>
                      <a:pPr marL="0" marR="0" lvl="0" indent="0" algn="l" rtl="0">
                        <a:lnSpc>
                          <a:spcPct val="100000"/>
                        </a:lnSpc>
                        <a:spcBef>
                          <a:spcPts val="0"/>
                        </a:spcBef>
                        <a:spcAft>
                          <a:spcPts val="0"/>
                        </a:spcAft>
                        <a:buClr>
                          <a:srgbClr val="0077AA"/>
                        </a:buClr>
                        <a:buSzPts val="2000"/>
                        <a:buFont typeface="Arial" panose="020B0604020202020204"/>
                        <a:buNone/>
                      </a:pPr>
                      <a:r>
                        <a:rPr lang="en-IN" sz="2000" b="0" i="0">
                          <a:solidFill>
                            <a:srgbClr val="0077AA"/>
                          </a:solidFill>
                          <a:latin typeface="Arial" panose="020B0604020202020204"/>
                          <a:ea typeface="Arial" panose="020B0604020202020204"/>
                          <a:cs typeface="Arial" panose="020B0604020202020204"/>
                          <a:sym typeface="Arial" panose="020B0604020202020204"/>
                        </a:rPr>
                        <a:t>Change</a:t>
                      </a:r>
                      <a:r>
                        <a:rPr lang="en-IN" sz="2000" b="0" i="0">
                          <a:solidFill>
                            <a:schemeClr val="dk1"/>
                          </a:solidFill>
                          <a:latin typeface="Gill Sans" panose="020B0502020104020203"/>
                          <a:ea typeface="Gill Sans" panose="020B0502020104020203"/>
                          <a:cs typeface="Gill Sans" panose="020B0502020104020203"/>
                          <a:sym typeface="Gill Sans" panose="020B0502020104020203"/>
                        </a:rPr>
                        <a:t> your mysql prompt.</a:t>
                      </a:r>
                      <a:endParaRPr sz="2000" b="0" i="0">
                        <a:solidFill>
                          <a:srgbClr val="000000"/>
                        </a:solidFill>
                        <a:latin typeface="Arial" panose="020B0604020202020204"/>
                        <a:ea typeface="Arial" panose="020B0604020202020204"/>
                        <a:cs typeface="Arial" panose="020B0604020202020204"/>
                        <a:sym typeface="Arial" panose="020B0604020202020204"/>
                      </a:endParaRPr>
                    </a:p>
                  </a:txBody>
                  <a:tcPr marL="91450" marR="91450" marT="45725" marB="45725"/>
                </a:tc>
                <a:tc>
                  <a:txBody>
                    <a:bodyPr/>
                    <a:lstStyle/>
                    <a:p>
                      <a:pPr marL="0" marR="0" lvl="0" indent="0" algn="l" rtl="0">
                        <a:spcBef>
                          <a:spcPts val="0"/>
                        </a:spcBef>
                        <a:spcAft>
                          <a:spcPts val="0"/>
                        </a:spcAft>
                        <a:buNone/>
                      </a:pPr>
                      <a:r>
                        <a:rPr lang="en-IN" sz="2200" b="1" i="0">
                          <a:solidFill>
                            <a:srgbClr val="473935"/>
                          </a:solidFill>
                          <a:latin typeface="Arial" panose="020B0604020202020204"/>
                          <a:ea typeface="Arial" panose="020B0604020202020204"/>
                          <a:cs typeface="Arial" panose="020B0604020202020204"/>
                          <a:sym typeface="Arial" panose="020B0604020202020204"/>
                        </a:rPr>
                        <a:t>prompt str or \R str</a:t>
                      </a:r>
                      <a:endParaRPr lang="en-IN" sz="2200" b="1" i="0">
                        <a:solidFill>
                          <a:srgbClr val="473935"/>
                        </a:solidFill>
                        <a:latin typeface="Arial" panose="020B0604020202020204"/>
                        <a:ea typeface="Arial" panose="020B0604020202020204"/>
                        <a:cs typeface="Arial" panose="020B0604020202020204"/>
                        <a:sym typeface="Arial" panose="020B0604020202020204"/>
                      </a:endParaRPr>
                    </a:p>
                  </a:txBody>
                  <a:tcPr marL="91450" marR="91450" marT="45725" marB="457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974" name="Shape 974"/>
        <p:cNvGrpSpPr/>
        <p:nvPr/>
      </p:nvGrpSpPr>
      <p:grpSpPr>
        <a:xfrm>
          <a:off x="0" y="0"/>
          <a:ext cx="0" cy="0"/>
          <a:chOff x="0" y="0"/>
          <a:chExt cx="0" cy="0"/>
        </a:xfrm>
      </p:grpSpPr>
      <p:sp>
        <p:nvSpPr>
          <p:cNvPr id="975" name="Google Shape;975;p82"/>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Login to MySQL</a:t>
            </a:r>
            <a:endParaRPr sz="46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979" name="Shape 979"/>
        <p:cNvGrpSpPr/>
        <p:nvPr/>
      </p:nvGrpSpPr>
      <p:grpSpPr>
        <a:xfrm>
          <a:off x="0" y="0"/>
          <a:ext cx="0" cy="0"/>
          <a:chOff x="0" y="0"/>
          <a:chExt cx="0" cy="0"/>
        </a:xfrm>
      </p:grpSpPr>
      <p:sp>
        <p:nvSpPr>
          <p:cNvPr id="980" name="Google Shape;980;p83"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81" name="Google Shape;981;p83" descr="One-to-one entity relationship diagram"/>
          <p:cNvSpPr/>
          <p:nvPr/>
        </p:nvSpPr>
        <p:spPr>
          <a:xfrm>
            <a:off x="1679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82" name="Google Shape;982;p83"/>
          <p:cNvSpPr/>
          <p:nvPr/>
        </p:nvSpPr>
        <p:spPr>
          <a:xfrm>
            <a:off x="1524000" y="0"/>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login</a:t>
            </a:r>
            <a:endParaRPr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983" name="Google Shape;983;p83"/>
          <p:cNvSpPr/>
          <p:nvPr/>
        </p:nvSpPr>
        <p:spPr>
          <a:xfrm>
            <a:off x="263352" y="824008"/>
            <a:ext cx="11593288" cy="246599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100"/>
              <a:buFont typeface="Noto Sans Symbols"/>
              <a:buChar char="▪"/>
            </a:pPr>
            <a:r>
              <a:rPr lang="en-IN" sz="2100">
                <a:solidFill>
                  <a:schemeClr val="dk1"/>
                </a:solidFill>
                <a:latin typeface="Arial" panose="020B0604020202020204"/>
                <a:ea typeface="Arial" panose="020B0604020202020204"/>
                <a:cs typeface="Arial" panose="020B0604020202020204"/>
                <a:sym typeface="Arial" panose="020B0604020202020204"/>
              </a:rPr>
              <a:t>C:\&gt; mysql</a:t>
            </a:r>
            <a:r>
              <a:rPr lang="en-IN" sz="2100">
                <a:solidFill>
                  <a:srgbClr val="006C86"/>
                </a:solidFill>
                <a:latin typeface="Arial" panose="020B0604020202020204"/>
                <a:ea typeface="Arial" panose="020B0604020202020204"/>
                <a:cs typeface="Arial" panose="020B0604020202020204"/>
                <a:sym typeface="Arial" panose="020B0604020202020204"/>
              </a:rPr>
              <a:t> -h</a:t>
            </a:r>
            <a:r>
              <a:rPr lang="en-IN" sz="2100">
                <a:solidFill>
                  <a:schemeClr val="dk1"/>
                </a:solidFill>
                <a:latin typeface="Arial" panose="020B0604020202020204"/>
                <a:ea typeface="Arial" panose="020B0604020202020204"/>
                <a:cs typeface="Arial" panose="020B0604020202020204"/>
                <a:sym typeface="Arial" panose="020B0604020202020204"/>
              </a:rPr>
              <a:t>localhost</a:t>
            </a:r>
            <a:r>
              <a:rPr lang="en-IN" sz="2100">
                <a:solidFill>
                  <a:srgbClr val="006C86"/>
                </a:solidFill>
                <a:latin typeface="Arial" panose="020B0604020202020204"/>
                <a:ea typeface="Arial" panose="020B0604020202020204"/>
                <a:cs typeface="Arial" panose="020B0604020202020204"/>
                <a:sym typeface="Arial" panose="020B0604020202020204"/>
              </a:rPr>
              <a:t> -P</a:t>
            </a:r>
            <a:r>
              <a:rPr lang="en-IN" sz="2100">
                <a:solidFill>
                  <a:schemeClr val="dk1"/>
                </a:solidFill>
                <a:latin typeface="Arial" panose="020B0604020202020204"/>
                <a:ea typeface="Arial" panose="020B0604020202020204"/>
                <a:cs typeface="Arial" panose="020B0604020202020204"/>
                <a:sym typeface="Arial" panose="020B0604020202020204"/>
              </a:rPr>
              <a:t>3307</a:t>
            </a:r>
            <a:r>
              <a:rPr lang="en-IN" sz="2100">
                <a:solidFill>
                  <a:srgbClr val="006C86"/>
                </a:solidFill>
                <a:latin typeface="Arial" panose="020B0604020202020204"/>
                <a:ea typeface="Arial" panose="020B0604020202020204"/>
                <a:cs typeface="Arial" panose="020B0604020202020204"/>
                <a:sym typeface="Arial" panose="020B0604020202020204"/>
              </a:rPr>
              <a:t> -u</a:t>
            </a:r>
            <a:r>
              <a:rPr lang="en-IN" sz="2100">
                <a:solidFill>
                  <a:schemeClr val="dk1"/>
                </a:solidFill>
                <a:latin typeface="Arial" panose="020B0604020202020204"/>
                <a:ea typeface="Arial" panose="020B0604020202020204"/>
                <a:cs typeface="Arial" panose="020B0604020202020204"/>
                <a:sym typeface="Arial" panose="020B0604020202020204"/>
              </a:rPr>
              <a:t>root</a:t>
            </a:r>
            <a:r>
              <a:rPr lang="en-IN" sz="2100">
                <a:solidFill>
                  <a:srgbClr val="006C86"/>
                </a:solidFill>
                <a:latin typeface="Arial" panose="020B0604020202020204"/>
                <a:ea typeface="Arial" panose="020B0604020202020204"/>
                <a:cs typeface="Arial" panose="020B0604020202020204"/>
                <a:sym typeface="Arial" panose="020B0604020202020204"/>
              </a:rPr>
              <a:t> -p</a:t>
            </a:r>
            <a:endParaRPr lang="en-IN" sz="2100">
              <a:solidFill>
                <a:srgbClr val="006C86"/>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2100"/>
              <a:buFont typeface="Noto Sans Symbols"/>
              <a:buChar char="▪"/>
            </a:pPr>
            <a:r>
              <a:rPr lang="en-IN" sz="2100">
                <a:solidFill>
                  <a:schemeClr val="dk1"/>
                </a:solidFill>
                <a:latin typeface="Arial" panose="020B0604020202020204"/>
                <a:ea typeface="Arial" panose="020B0604020202020204"/>
                <a:cs typeface="Arial" panose="020B0604020202020204"/>
                <a:sym typeface="Arial" panose="020B0604020202020204"/>
              </a:rPr>
              <a:t>C:\&gt; mysql</a:t>
            </a:r>
            <a:r>
              <a:rPr lang="en-IN" sz="2100">
                <a:solidFill>
                  <a:srgbClr val="006C86"/>
                </a:solidFill>
                <a:latin typeface="Arial" panose="020B0604020202020204"/>
                <a:ea typeface="Arial" panose="020B0604020202020204"/>
                <a:cs typeface="Arial" panose="020B0604020202020204"/>
                <a:sym typeface="Arial" panose="020B0604020202020204"/>
              </a:rPr>
              <a:t> -h</a:t>
            </a:r>
            <a:r>
              <a:rPr lang="en-IN" sz="2100">
                <a:solidFill>
                  <a:schemeClr val="dk1"/>
                </a:solidFill>
                <a:latin typeface="Arial" panose="020B0604020202020204"/>
                <a:ea typeface="Arial" panose="020B0604020202020204"/>
                <a:cs typeface="Arial" panose="020B0604020202020204"/>
                <a:sym typeface="Arial" panose="020B0604020202020204"/>
              </a:rPr>
              <a:t>127.0.0.1</a:t>
            </a:r>
            <a:r>
              <a:rPr lang="en-IN" sz="2100">
                <a:solidFill>
                  <a:srgbClr val="006C86"/>
                </a:solidFill>
                <a:latin typeface="Arial" panose="020B0604020202020204"/>
                <a:ea typeface="Arial" panose="020B0604020202020204"/>
                <a:cs typeface="Arial" panose="020B0604020202020204"/>
                <a:sym typeface="Arial" panose="020B0604020202020204"/>
              </a:rPr>
              <a:t> -P</a:t>
            </a:r>
            <a:r>
              <a:rPr lang="en-IN" sz="2100">
                <a:solidFill>
                  <a:schemeClr val="dk1"/>
                </a:solidFill>
                <a:latin typeface="Arial" panose="020B0604020202020204"/>
                <a:ea typeface="Arial" panose="020B0604020202020204"/>
                <a:cs typeface="Arial" panose="020B0604020202020204"/>
                <a:sym typeface="Arial" panose="020B0604020202020204"/>
              </a:rPr>
              <a:t>3307</a:t>
            </a:r>
            <a:r>
              <a:rPr lang="en-IN" sz="2100">
                <a:solidFill>
                  <a:srgbClr val="006C86"/>
                </a:solidFill>
                <a:latin typeface="Arial" panose="020B0604020202020204"/>
                <a:ea typeface="Arial" panose="020B0604020202020204"/>
                <a:cs typeface="Arial" panose="020B0604020202020204"/>
                <a:sym typeface="Arial" panose="020B0604020202020204"/>
              </a:rPr>
              <a:t> -u</a:t>
            </a:r>
            <a:r>
              <a:rPr lang="en-IN" sz="2100">
                <a:solidFill>
                  <a:schemeClr val="dk1"/>
                </a:solidFill>
                <a:latin typeface="Arial" panose="020B0604020202020204"/>
                <a:ea typeface="Arial" panose="020B0604020202020204"/>
                <a:cs typeface="Arial" panose="020B0604020202020204"/>
                <a:sym typeface="Arial" panose="020B0604020202020204"/>
              </a:rPr>
              <a:t>root</a:t>
            </a:r>
            <a:r>
              <a:rPr lang="en-IN" sz="2100">
                <a:solidFill>
                  <a:srgbClr val="006C86"/>
                </a:solidFill>
                <a:latin typeface="Arial" panose="020B0604020202020204"/>
                <a:ea typeface="Arial" panose="020B0604020202020204"/>
                <a:cs typeface="Arial" panose="020B0604020202020204"/>
                <a:sym typeface="Arial" panose="020B0604020202020204"/>
              </a:rPr>
              <a:t> -p [</a:t>
            </a:r>
            <a:r>
              <a:rPr lang="en-IN" sz="2100" i="1">
                <a:solidFill>
                  <a:schemeClr val="dk1"/>
                </a:solidFill>
                <a:latin typeface="Arial" panose="020B0604020202020204"/>
                <a:ea typeface="Arial" panose="020B0604020202020204"/>
                <a:cs typeface="Arial" panose="020B0604020202020204"/>
                <a:sym typeface="Arial" panose="020B0604020202020204"/>
              </a:rPr>
              <a:t>database_name</a:t>
            </a:r>
            <a:r>
              <a:rPr lang="en-IN" sz="2100">
                <a:solidFill>
                  <a:srgbClr val="006C86"/>
                </a:solidFill>
                <a:latin typeface="Arial" panose="020B0604020202020204"/>
                <a:ea typeface="Arial" panose="020B0604020202020204"/>
                <a:cs typeface="Arial" panose="020B0604020202020204"/>
                <a:sym typeface="Arial" panose="020B0604020202020204"/>
              </a:rPr>
              <a:t>]</a:t>
            </a:r>
            <a:endParaRPr lang="en-IN" sz="2100">
              <a:solidFill>
                <a:srgbClr val="006C86"/>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2100"/>
              <a:buFont typeface="Noto Sans Symbols"/>
              <a:buChar char="▪"/>
            </a:pPr>
            <a:r>
              <a:rPr lang="en-IN" sz="2100">
                <a:solidFill>
                  <a:schemeClr val="dk1"/>
                </a:solidFill>
                <a:latin typeface="Arial" panose="020B0604020202020204"/>
                <a:ea typeface="Arial" panose="020B0604020202020204"/>
                <a:cs typeface="Arial" panose="020B0604020202020204"/>
                <a:sym typeface="Arial" panose="020B0604020202020204"/>
              </a:rPr>
              <a:t>C:\&gt; mysql</a:t>
            </a:r>
            <a:r>
              <a:rPr lang="en-IN" sz="2100">
                <a:solidFill>
                  <a:srgbClr val="006C86"/>
                </a:solidFill>
                <a:latin typeface="Arial" panose="020B0604020202020204"/>
                <a:ea typeface="Arial" panose="020B0604020202020204"/>
                <a:cs typeface="Arial" panose="020B0604020202020204"/>
                <a:sym typeface="Arial" panose="020B0604020202020204"/>
              </a:rPr>
              <a:t> -h</a:t>
            </a:r>
            <a:r>
              <a:rPr lang="en-IN" sz="2100">
                <a:solidFill>
                  <a:schemeClr val="dk1"/>
                </a:solidFill>
                <a:latin typeface="Arial" panose="020B0604020202020204"/>
                <a:ea typeface="Arial" panose="020B0604020202020204"/>
                <a:cs typeface="Arial" panose="020B0604020202020204"/>
                <a:sym typeface="Arial" panose="020B0604020202020204"/>
              </a:rPr>
              <a:t>192.168.100.14</a:t>
            </a:r>
            <a:r>
              <a:rPr lang="en-IN" sz="2100">
                <a:solidFill>
                  <a:srgbClr val="006C86"/>
                </a:solidFill>
                <a:latin typeface="Arial" panose="020B0604020202020204"/>
                <a:ea typeface="Arial" panose="020B0604020202020204"/>
                <a:cs typeface="Arial" panose="020B0604020202020204"/>
                <a:sym typeface="Arial" panose="020B0604020202020204"/>
              </a:rPr>
              <a:t> -P</a:t>
            </a:r>
            <a:r>
              <a:rPr lang="en-IN" sz="2100">
                <a:solidFill>
                  <a:schemeClr val="dk1"/>
                </a:solidFill>
                <a:latin typeface="Arial" panose="020B0604020202020204"/>
                <a:ea typeface="Arial" panose="020B0604020202020204"/>
                <a:cs typeface="Arial" panose="020B0604020202020204"/>
                <a:sym typeface="Arial" panose="020B0604020202020204"/>
              </a:rPr>
              <a:t>3307</a:t>
            </a:r>
            <a:r>
              <a:rPr lang="en-IN" sz="2100">
                <a:solidFill>
                  <a:srgbClr val="006C86"/>
                </a:solidFill>
                <a:latin typeface="Arial" panose="020B0604020202020204"/>
                <a:ea typeface="Arial" panose="020B0604020202020204"/>
                <a:cs typeface="Arial" panose="020B0604020202020204"/>
                <a:sym typeface="Arial" panose="020B0604020202020204"/>
              </a:rPr>
              <a:t> -u</a:t>
            </a:r>
            <a:r>
              <a:rPr lang="en-IN" sz="2100">
                <a:solidFill>
                  <a:schemeClr val="dk1"/>
                </a:solidFill>
                <a:latin typeface="Arial" panose="020B0604020202020204"/>
                <a:ea typeface="Arial" panose="020B0604020202020204"/>
                <a:cs typeface="Arial" panose="020B0604020202020204"/>
                <a:sym typeface="Arial" panose="020B0604020202020204"/>
              </a:rPr>
              <a:t>root</a:t>
            </a:r>
            <a:r>
              <a:rPr lang="en-IN" sz="2100">
                <a:solidFill>
                  <a:srgbClr val="006C86"/>
                </a:solidFill>
                <a:latin typeface="Arial" panose="020B0604020202020204"/>
                <a:ea typeface="Arial" panose="020B0604020202020204"/>
                <a:cs typeface="Arial" panose="020B0604020202020204"/>
                <a:sym typeface="Arial" panose="020B0604020202020204"/>
              </a:rPr>
              <a:t> -p</a:t>
            </a:r>
            <a:r>
              <a:rPr lang="en-IN" sz="2100">
                <a:solidFill>
                  <a:schemeClr val="dk1"/>
                </a:solidFill>
                <a:latin typeface="Arial" panose="020B0604020202020204"/>
                <a:ea typeface="Arial" panose="020B0604020202020204"/>
                <a:cs typeface="Arial" panose="020B0604020202020204"/>
                <a:sym typeface="Arial" panose="020B0604020202020204"/>
              </a:rPr>
              <a:t>saleel</a:t>
            </a:r>
            <a:r>
              <a:rPr lang="en-IN" sz="2100">
                <a:solidFill>
                  <a:srgbClr val="006C86"/>
                </a:solidFill>
                <a:latin typeface="Arial" panose="020B0604020202020204"/>
                <a:ea typeface="Arial" panose="020B0604020202020204"/>
                <a:cs typeface="Arial" panose="020B0604020202020204"/>
                <a:sym typeface="Arial" panose="020B0604020202020204"/>
              </a:rPr>
              <a:t> [</a:t>
            </a:r>
            <a:r>
              <a:rPr lang="en-IN" sz="2100" i="1">
                <a:solidFill>
                  <a:schemeClr val="dk1"/>
                </a:solidFill>
                <a:latin typeface="Arial" panose="020B0604020202020204"/>
                <a:ea typeface="Arial" panose="020B0604020202020204"/>
                <a:cs typeface="Arial" panose="020B0604020202020204"/>
                <a:sym typeface="Arial" panose="020B0604020202020204"/>
              </a:rPr>
              <a:t>database_name</a:t>
            </a:r>
            <a:r>
              <a:rPr lang="en-IN" sz="2100">
                <a:solidFill>
                  <a:srgbClr val="006C86"/>
                </a:solidFill>
                <a:latin typeface="Arial" panose="020B0604020202020204"/>
                <a:ea typeface="Arial" panose="020B0604020202020204"/>
                <a:cs typeface="Arial" panose="020B0604020202020204"/>
                <a:sym typeface="Arial" panose="020B0604020202020204"/>
              </a:rPr>
              <a:t>]</a:t>
            </a:r>
            <a:endParaRPr lang="en-IN" sz="2100">
              <a:solidFill>
                <a:srgbClr val="006C86"/>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2100"/>
              <a:buFont typeface="Noto Sans Symbols"/>
              <a:buChar char="▪"/>
            </a:pPr>
            <a:r>
              <a:rPr lang="en-IN" sz="2100">
                <a:solidFill>
                  <a:schemeClr val="dk1"/>
                </a:solidFill>
                <a:latin typeface="Arial" panose="020B0604020202020204"/>
                <a:ea typeface="Arial" panose="020B0604020202020204"/>
                <a:cs typeface="Arial" panose="020B0604020202020204"/>
                <a:sym typeface="Arial" panose="020B0604020202020204"/>
              </a:rPr>
              <a:t>C:\&gt; mysql</a:t>
            </a:r>
            <a:r>
              <a:rPr lang="en-IN" sz="2100">
                <a:solidFill>
                  <a:srgbClr val="006C86"/>
                </a:solidFill>
                <a:latin typeface="Arial" panose="020B0604020202020204"/>
                <a:ea typeface="Arial" panose="020B0604020202020204"/>
                <a:cs typeface="Arial" panose="020B0604020202020204"/>
                <a:sym typeface="Arial" panose="020B0604020202020204"/>
              </a:rPr>
              <a:t> --host </a:t>
            </a:r>
            <a:r>
              <a:rPr lang="en-IN" sz="2100">
                <a:solidFill>
                  <a:schemeClr val="dk1"/>
                </a:solidFill>
                <a:latin typeface="Arial" panose="020B0604020202020204"/>
                <a:ea typeface="Arial" panose="020B0604020202020204"/>
                <a:cs typeface="Arial" panose="020B0604020202020204"/>
                <a:sym typeface="Arial" panose="020B0604020202020204"/>
              </a:rPr>
              <a:t>localhost</a:t>
            </a:r>
            <a:r>
              <a:rPr lang="en-IN" sz="2100">
                <a:solidFill>
                  <a:srgbClr val="006C86"/>
                </a:solidFill>
                <a:latin typeface="Arial" panose="020B0604020202020204"/>
                <a:ea typeface="Arial" panose="020B0604020202020204"/>
                <a:cs typeface="Arial" panose="020B0604020202020204"/>
                <a:sym typeface="Arial" panose="020B0604020202020204"/>
              </a:rPr>
              <a:t> --port </a:t>
            </a:r>
            <a:r>
              <a:rPr lang="en-IN" sz="2100">
                <a:solidFill>
                  <a:schemeClr val="dk1"/>
                </a:solidFill>
                <a:latin typeface="Arial" panose="020B0604020202020204"/>
                <a:ea typeface="Arial" panose="020B0604020202020204"/>
                <a:cs typeface="Arial" panose="020B0604020202020204"/>
                <a:sym typeface="Arial" panose="020B0604020202020204"/>
              </a:rPr>
              <a:t>3306</a:t>
            </a:r>
            <a:r>
              <a:rPr lang="en-IN" sz="2100">
                <a:solidFill>
                  <a:srgbClr val="006C86"/>
                </a:solidFill>
                <a:latin typeface="Arial" panose="020B0604020202020204"/>
                <a:ea typeface="Arial" panose="020B0604020202020204"/>
                <a:cs typeface="Arial" panose="020B0604020202020204"/>
                <a:sym typeface="Arial" panose="020B0604020202020204"/>
              </a:rPr>
              <a:t> --user </a:t>
            </a:r>
            <a:r>
              <a:rPr lang="en-IN" sz="2100">
                <a:solidFill>
                  <a:schemeClr val="dk1"/>
                </a:solidFill>
                <a:latin typeface="Arial" panose="020B0604020202020204"/>
                <a:ea typeface="Arial" panose="020B0604020202020204"/>
                <a:cs typeface="Arial" panose="020B0604020202020204"/>
                <a:sym typeface="Arial" panose="020B0604020202020204"/>
              </a:rPr>
              <a:t>root</a:t>
            </a:r>
            <a:r>
              <a:rPr lang="en-IN" sz="2100">
                <a:solidFill>
                  <a:srgbClr val="006C86"/>
                </a:solidFill>
                <a:latin typeface="Arial" panose="020B0604020202020204"/>
                <a:ea typeface="Arial" panose="020B0604020202020204"/>
                <a:cs typeface="Arial" panose="020B0604020202020204"/>
                <a:sym typeface="Arial" panose="020B0604020202020204"/>
              </a:rPr>
              <a:t> --password</a:t>
            </a:r>
            <a:r>
              <a:rPr lang="en-IN" sz="2100">
                <a:solidFill>
                  <a:srgbClr val="FD8603"/>
                </a:solidFill>
                <a:latin typeface="Arial" panose="020B0604020202020204"/>
                <a:ea typeface="Arial" panose="020B0604020202020204"/>
                <a:cs typeface="Arial" panose="020B0604020202020204"/>
                <a:sym typeface="Arial" panose="020B0604020202020204"/>
              </a:rPr>
              <a:t>=</a:t>
            </a:r>
            <a:r>
              <a:rPr lang="en-IN" sz="2100">
                <a:solidFill>
                  <a:schemeClr val="dk1"/>
                </a:solidFill>
                <a:latin typeface="Arial" panose="020B0604020202020204"/>
                <a:ea typeface="Arial" panose="020B0604020202020204"/>
                <a:cs typeface="Arial" panose="020B0604020202020204"/>
                <a:sym typeface="Arial" panose="020B0604020202020204"/>
              </a:rPr>
              <a:t>ROOT</a:t>
            </a:r>
            <a:r>
              <a:rPr lang="en-IN" sz="2100">
                <a:solidFill>
                  <a:srgbClr val="006C86"/>
                </a:solidFill>
                <a:latin typeface="Arial" panose="020B0604020202020204"/>
                <a:ea typeface="Arial" panose="020B0604020202020204"/>
                <a:cs typeface="Arial" panose="020B0604020202020204"/>
                <a:sym typeface="Arial" panose="020B0604020202020204"/>
              </a:rPr>
              <a:t> [</a:t>
            </a:r>
            <a:r>
              <a:rPr lang="en-IN" sz="2100" i="1">
                <a:solidFill>
                  <a:schemeClr val="dk1"/>
                </a:solidFill>
                <a:latin typeface="Arial" panose="020B0604020202020204"/>
                <a:ea typeface="Arial" panose="020B0604020202020204"/>
                <a:cs typeface="Arial" panose="020B0604020202020204"/>
                <a:sym typeface="Arial" panose="020B0604020202020204"/>
              </a:rPr>
              <a:t>database_name</a:t>
            </a:r>
            <a:r>
              <a:rPr lang="en-IN" sz="2100">
                <a:solidFill>
                  <a:srgbClr val="006C86"/>
                </a:solidFill>
                <a:latin typeface="Arial" panose="020B0604020202020204"/>
                <a:ea typeface="Arial" panose="020B0604020202020204"/>
                <a:cs typeface="Arial" panose="020B0604020202020204"/>
                <a:sym typeface="Arial" panose="020B0604020202020204"/>
              </a:rPr>
              <a:t>]</a:t>
            </a:r>
            <a:endParaRPr lang="en-IN" sz="2100">
              <a:solidFill>
                <a:srgbClr val="006C86"/>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0"/>
              </a:spcBef>
              <a:spcAft>
                <a:spcPts val="0"/>
              </a:spcAft>
              <a:buClr>
                <a:schemeClr val="dk1"/>
              </a:buClr>
              <a:buSzPts val="2100"/>
              <a:buFont typeface="Noto Sans Symbols"/>
              <a:buChar char="▪"/>
            </a:pPr>
            <a:r>
              <a:rPr lang="en-IN" sz="2100">
                <a:solidFill>
                  <a:schemeClr val="dk1"/>
                </a:solidFill>
                <a:latin typeface="Arial" panose="020B0604020202020204"/>
                <a:ea typeface="Arial" panose="020B0604020202020204"/>
                <a:cs typeface="Arial" panose="020B0604020202020204"/>
                <a:sym typeface="Arial" panose="020B0604020202020204"/>
              </a:rPr>
              <a:t>C:\&gt; mysql</a:t>
            </a:r>
            <a:r>
              <a:rPr lang="en-IN" sz="2100">
                <a:solidFill>
                  <a:srgbClr val="006C86"/>
                </a:solidFill>
                <a:latin typeface="Arial" panose="020B0604020202020204"/>
                <a:ea typeface="Arial" panose="020B0604020202020204"/>
                <a:cs typeface="Arial" panose="020B0604020202020204"/>
                <a:sym typeface="Arial" panose="020B0604020202020204"/>
              </a:rPr>
              <a:t> --host</a:t>
            </a:r>
            <a:r>
              <a:rPr lang="en-IN" sz="2100">
                <a:solidFill>
                  <a:srgbClr val="FD8603"/>
                </a:solidFill>
                <a:latin typeface="Arial" panose="020B0604020202020204"/>
                <a:ea typeface="Arial" panose="020B0604020202020204"/>
                <a:cs typeface="Arial" panose="020B0604020202020204"/>
                <a:sym typeface="Arial" panose="020B0604020202020204"/>
              </a:rPr>
              <a:t>=</a:t>
            </a:r>
            <a:r>
              <a:rPr lang="en-IN" sz="2100">
                <a:solidFill>
                  <a:schemeClr val="dk1"/>
                </a:solidFill>
                <a:latin typeface="Arial" panose="020B0604020202020204"/>
                <a:ea typeface="Arial" panose="020B0604020202020204"/>
                <a:cs typeface="Arial" panose="020B0604020202020204"/>
                <a:sym typeface="Arial" panose="020B0604020202020204"/>
              </a:rPr>
              <a:t>localhost</a:t>
            </a:r>
            <a:r>
              <a:rPr lang="en-IN" sz="2100">
                <a:solidFill>
                  <a:srgbClr val="006C86"/>
                </a:solidFill>
                <a:latin typeface="Arial" panose="020B0604020202020204"/>
                <a:ea typeface="Arial" panose="020B0604020202020204"/>
                <a:cs typeface="Arial" panose="020B0604020202020204"/>
                <a:sym typeface="Arial" panose="020B0604020202020204"/>
              </a:rPr>
              <a:t> --port</a:t>
            </a:r>
            <a:r>
              <a:rPr lang="en-IN" sz="2100">
                <a:solidFill>
                  <a:srgbClr val="FD8603"/>
                </a:solidFill>
                <a:latin typeface="Arial" panose="020B0604020202020204"/>
                <a:ea typeface="Arial" panose="020B0604020202020204"/>
                <a:cs typeface="Arial" panose="020B0604020202020204"/>
                <a:sym typeface="Arial" panose="020B0604020202020204"/>
              </a:rPr>
              <a:t>=</a:t>
            </a:r>
            <a:r>
              <a:rPr lang="en-IN" sz="2100">
                <a:solidFill>
                  <a:schemeClr val="dk1"/>
                </a:solidFill>
                <a:latin typeface="Arial" panose="020B0604020202020204"/>
                <a:ea typeface="Arial" panose="020B0604020202020204"/>
                <a:cs typeface="Arial" panose="020B0604020202020204"/>
                <a:sym typeface="Arial" panose="020B0604020202020204"/>
              </a:rPr>
              <a:t>3306</a:t>
            </a:r>
            <a:r>
              <a:rPr lang="en-IN" sz="2100">
                <a:solidFill>
                  <a:srgbClr val="006C86"/>
                </a:solidFill>
                <a:latin typeface="Arial" panose="020B0604020202020204"/>
                <a:ea typeface="Arial" panose="020B0604020202020204"/>
                <a:cs typeface="Arial" panose="020B0604020202020204"/>
                <a:sym typeface="Arial" panose="020B0604020202020204"/>
              </a:rPr>
              <a:t> --user</a:t>
            </a:r>
            <a:r>
              <a:rPr lang="en-IN" sz="2100">
                <a:solidFill>
                  <a:srgbClr val="FD8603"/>
                </a:solidFill>
                <a:latin typeface="Arial" panose="020B0604020202020204"/>
                <a:ea typeface="Arial" panose="020B0604020202020204"/>
                <a:cs typeface="Arial" panose="020B0604020202020204"/>
                <a:sym typeface="Arial" panose="020B0604020202020204"/>
              </a:rPr>
              <a:t>=</a:t>
            </a:r>
            <a:r>
              <a:rPr lang="en-IN" sz="2100">
                <a:solidFill>
                  <a:schemeClr val="dk1"/>
                </a:solidFill>
                <a:latin typeface="Arial" panose="020B0604020202020204"/>
                <a:ea typeface="Arial" panose="020B0604020202020204"/>
                <a:cs typeface="Arial" panose="020B0604020202020204"/>
                <a:sym typeface="Arial" panose="020B0604020202020204"/>
              </a:rPr>
              <a:t>root</a:t>
            </a:r>
            <a:r>
              <a:rPr lang="en-IN" sz="2100">
                <a:solidFill>
                  <a:srgbClr val="006C86"/>
                </a:solidFill>
                <a:latin typeface="Arial" panose="020B0604020202020204"/>
                <a:ea typeface="Arial" panose="020B0604020202020204"/>
                <a:cs typeface="Arial" panose="020B0604020202020204"/>
                <a:sym typeface="Arial" panose="020B0604020202020204"/>
              </a:rPr>
              <a:t> --password</a:t>
            </a:r>
            <a:r>
              <a:rPr lang="en-IN" sz="2100">
                <a:solidFill>
                  <a:srgbClr val="FD8603"/>
                </a:solidFill>
                <a:latin typeface="Arial" panose="020B0604020202020204"/>
                <a:ea typeface="Arial" panose="020B0604020202020204"/>
                <a:cs typeface="Arial" panose="020B0604020202020204"/>
                <a:sym typeface="Arial" panose="020B0604020202020204"/>
              </a:rPr>
              <a:t>=</a:t>
            </a:r>
            <a:r>
              <a:rPr lang="en-IN" sz="2100">
                <a:solidFill>
                  <a:schemeClr val="dk1"/>
                </a:solidFill>
                <a:latin typeface="Arial" panose="020B0604020202020204"/>
                <a:ea typeface="Arial" panose="020B0604020202020204"/>
                <a:cs typeface="Arial" panose="020B0604020202020204"/>
                <a:sym typeface="Arial" panose="020B0604020202020204"/>
              </a:rPr>
              <a:t>ROOT</a:t>
            </a:r>
            <a:r>
              <a:rPr lang="en-IN" sz="2100">
                <a:solidFill>
                  <a:srgbClr val="006C86"/>
                </a:solidFill>
                <a:latin typeface="Arial" panose="020B0604020202020204"/>
                <a:ea typeface="Arial" panose="020B0604020202020204"/>
                <a:cs typeface="Arial" panose="020B0604020202020204"/>
                <a:sym typeface="Arial" panose="020B0604020202020204"/>
              </a:rPr>
              <a:t> [</a:t>
            </a:r>
            <a:r>
              <a:rPr lang="en-IN" sz="2100" i="1">
                <a:solidFill>
                  <a:schemeClr val="dk1"/>
                </a:solidFill>
                <a:latin typeface="Arial" panose="020B0604020202020204"/>
                <a:ea typeface="Arial" panose="020B0604020202020204"/>
                <a:cs typeface="Arial" panose="020B0604020202020204"/>
                <a:sym typeface="Arial" panose="020B0604020202020204"/>
              </a:rPr>
              <a:t>database_name</a:t>
            </a:r>
            <a:r>
              <a:rPr lang="en-IN" sz="2100">
                <a:solidFill>
                  <a:srgbClr val="006C86"/>
                </a:solidFill>
                <a:latin typeface="Arial" panose="020B0604020202020204"/>
                <a:ea typeface="Arial" panose="020B0604020202020204"/>
                <a:cs typeface="Arial" panose="020B0604020202020204"/>
                <a:sym typeface="Arial" panose="020B0604020202020204"/>
              </a:rPr>
              <a:t>]</a:t>
            </a:r>
            <a:endParaRPr lang="en-IN" sz="2100">
              <a:solidFill>
                <a:srgbClr val="006C86"/>
              </a:solidFill>
              <a:latin typeface="Arial" panose="020B0604020202020204"/>
              <a:ea typeface="Arial" panose="020B0604020202020204"/>
              <a:cs typeface="Arial" panose="020B0604020202020204"/>
              <a:sym typeface="Arial" panose="020B0604020202020204"/>
            </a:endParaRPr>
          </a:p>
        </p:txBody>
      </p:sp>
      <p:sp>
        <p:nvSpPr>
          <p:cNvPr id="984" name="Google Shape;984;p83"/>
          <p:cNvSpPr/>
          <p:nvPr/>
        </p:nvSpPr>
        <p:spPr>
          <a:xfrm>
            <a:off x="289299" y="197868"/>
            <a:ext cx="5626861" cy="430887"/>
          </a:xfrm>
          <a:prstGeom prst="rect">
            <a:avLst/>
          </a:prstGeom>
          <a:solidFill>
            <a:schemeClr val="accent6"/>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FF00"/>
                </a:solidFill>
                <a:latin typeface="Consolas" panose="020B0609020204030204"/>
                <a:ea typeface="Consolas" panose="020B0609020204030204"/>
                <a:cs typeface="Consolas" panose="020B0609020204030204"/>
                <a:sym typeface="Consolas" panose="020B0609020204030204"/>
              </a:rPr>
              <a:t>Default port for MySQL Server: </a:t>
            </a:r>
            <a:r>
              <a:rPr lang="en-IN" sz="2200" b="1">
                <a:solidFill>
                  <a:srgbClr val="FFFF00"/>
                </a:solidFill>
                <a:latin typeface="Consolas" panose="020B0609020204030204"/>
                <a:ea typeface="Consolas" panose="020B0609020204030204"/>
                <a:cs typeface="Consolas" panose="020B0609020204030204"/>
                <a:sym typeface="Consolas" panose="020B0609020204030204"/>
              </a:rPr>
              <a:t>3306</a:t>
            </a:r>
            <a:endParaRPr sz="2200" b="1">
              <a:solidFill>
                <a:srgbClr val="FFFF00"/>
              </a:solidFill>
              <a:latin typeface="Consolas" panose="020B0609020204030204"/>
              <a:ea typeface="Consolas" panose="020B0609020204030204"/>
              <a:cs typeface="Consolas" panose="020B0609020204030204"/>
              <a:sym typeface="Consolas" panose="020B0609020204030204"/>
            </a:endParaRPr>
          </a:p>
        </p:txBody>
      </p:sp>
      <p:pic>
        <p:nvPicPr>
          <p:cNvPr id="985" name="Google Shape;985;p83"/>
          <p:cNvPicPr preferRelativeResize="0"/>
          <p:nvPr/>
        </p:nvPicPr>
        <p:blipFill rotWithShape="1">
          <a:blip r:embed="rId1"/>
          <a:srcRect/>
          <a:stretch>
            <a:fillRect/>
          </a:stretch>
        </p:blipFill>
        <p:spPr>
          <a:xfrm>
            <a:off x="289298" y="3717032"/>
            <a:ext cx="10378701" cy="303623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989" name="Shape 989"/>
        <p:cNvGrpSpPr/>
        <p:nvPr/>
      </p:nvGrpSpPr>
      <p:grpSpPr>
        <a:xfrm>
          <a:off x="0" y="0"/>
          <a:ext cx="0" cy="0"/>
          <a:chOff x="0" y="0"/>
          <a:chExt cx="0" cy="0"/>
        </a:xfrm>
      </p:grpSpPr>
      <p:sp>
        <p:nvSpPr>
          <p:cNvPr id="990" name="Google Shape;990;p84"/>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SHOW DATABASES</a:t>
            </a:r>
            <a:endParaRPr sz="46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994" name="Shape 994"/>
        <p:cNvGrpSpPr/>
        <p:nvPr/>
      </p:nvGrpSpPr>
      <p:grpSpPr>
        <a:xfrm>
          <a:off x="0" y="0"/>
          <a:ext cx="0" cy="0"/>
          <a:chOff x="0" y="0"/>
          <a:chExt cx="0" cy="0"/>
        </a:xfrm>
      </p:grpSpPr>
      <p:sp>
        <p:nvSpPr>
          <p:cNvPr id="995" name="Google Shape;995;p85"/>
          <p:cNvSpPr txBox="1"/>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2"/>
              </a:buClr>
              <a:buSzPts val="1920"/>
              <a:buFont typeface="Arial" panose="020B0604020202020204"/>
              <a:buNone/>
            </a:pPr>
            <a:r>
              <a:rPr lang="en-IN" b="1">
                <a:latin typeface="Arial" panose="020B0604020202020204"/>
                <a:ea typeface="Arial" panose="020B0604020202020204"/>
                <a:cs typeface="Arial" panose="020B0604020202020204"/>
                <a:sym typeface="Arial" panose="020B0604020202020204"/>
              </a:rPr>
              <a:t>SHOW DATABASES Syntax</a:t>
            </a:r>
            <a:endParaRPr lang="en-IN" b="1">
              <a:latin typeface="Arial" panose="020B0604020202020204"/>
              <a:ea typeface="Arial" panose="020B0604020202020204"/>
              <a:cs typeface="Arial" panose="020B0604020202020204"/>
              <a:sym typeface="Arial" panose="020B0604020202020204"/>
            </a:endParaRPr>
          </a:p>
        </p:txBody>
      </p:sp>
      <p:sp>
        <p:nvSpPr>
          <p:cNvPr id="996" name="Google Shape;996;p85"/>
          <p:cNvSpPr/>
          <p:nvPr/>
        </p:nvSpPr>
        <p:spPr>
          <a:xfrm>
            <a:off x="609600" y="2819400"/>
            <a:ext cx="9906000" cy="175432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SHOW </a:t>
            </a:r>
            <a:r>
              <a:rPr lang="en-IN" sz="1800">
                <a:solidFill>
                  <a:schemeClr val="dk1"/>
                </a:solidFill>
                <a:latin typeface="Arial" panose="020B0604020202020204"/>
                <a:ea typeface="Arial" panose="020B0604020202020204"/>
                <a:cs typeface="Arial" panose="020B0604020202020204"/>
                <a:sym typeface="Arial" panose="020B0604020202020204"/>
              </a:rPr>
              <a:t>DATABASES;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SHOW </a:t>
            </a:r>
            <a:r>
              <a:rPr lang="en-IN" sz="1800">
                <a:solidFill>
                  <a:schemeClr val="dk1"/>
                </a:solidFill>
                <a:latin typeface="Arial" panose="020B0604020202020204"/>
                <a:ea typeface="Arial" panose="020B0604020202020204"/>
                <a:cs typeface="Arial" panose="020B0604020202020204"/>
                <a:sym typeface="Arial" panose="020B0604020202020204"/>
              </a:rPr>
              <a:t>SCHEMAS;</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SHOW </a:t>
            </a:r>
            <a:r>
              <a:rPr lang="en-IN" sz="1800">
                <a:solidFill>
                  <a:schemeClr val="dk1"/>
                </a:solidFill>
                <a:latin typeface="Arial" panose="020B0604020202020204"/>
                <a:ea typeface="Arial" panose="020B0604020202020204"/>
                <a:cs typeface="Arial" panose="020B0604020202020204"/>
                <a:sym typeface="Arial" panose="020B0604020202020204"/>
              </a:rPr>
              <a:t>DATABASES</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LIKE</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'U%'</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SHOW </a:t>
            </a:r>
            <a:r>
              <a:rPr lang="en-IN" sz="1800">
                <a:solidFill>
                  <a:schemeClr val="dk1"/>
                </a:solidFill>
                <a:latin typeface="Arial" panose="020B0604020202020204"/>
                <a:ea typeface="Arial" panose="020B0604020202020204"/>
                <a:cs typeface="Arial" panose="020B0604020202020204"/>
                <a:sym typeface="Arial" panose="020B0604020202020204"/>
              </a:rPr>
              <a:t>SCHEMAS</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LIKE</a:t>
            </a:r>
            <a:r>
              <a:rPr lang="en-IN" sz="1800">
                <a:solidFill>
                  <a:srgbClr val="0077AA"/>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'U%'</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997" name="Google Shape;997;p85"/>
          <p:cNvSpPr/>
          <p:nvPr/>
        </p:nvSpPr>
        <p:spPr>
          <a:xfrm>
            <a:off x="533400" y="2103903"/>
            <a:ext cx="647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7F7F7F"/>
                </a:solidFill>
                <a:latin typeface="Arial" panose="020B0604020202020204"/>
                <a:ea typeface="Arial" panose="020B0604020202020204"/>
                <a:cs typeface="Arial" panose="020B0604020202020204"/>
                <a:sym typeface="Arial" panose="020B0604020202020204"/>
              </a:rPr>
              <a:t>SHOW SCHEMAS is a synonym for SHOW DATABASES.</a:t>
            </a:r>
            <a:endParaRPr lang="en-IN" sz="1800" b="1">
              <a:solidFill>
                <a:srgbClr val="7F7F7F"/>
              </a:solidFill>
              <a:latin typeface="Arial" panose="020B0604020202020204"/>
              <a:ea typeface="Arial" panose="020B0604020202020204"/>
              <a:cs typeface="Arial" panose="020B0604020202020204"/>
              <a:sym typeface="Arial" panose="020B0604020202020204"/>
            </a:endParaRPr>
          </a:p>
        </p:txBody>
      </p:sp>
      <p:sp>
        <p:nvSpPr>
          <p:cNvPr id="998" name="Google Shape;998;p85"/>
          <p:cNvSpPr/>
          <p:nvPr/>
        </p:nvSpPr>
        <p:spPr>
          <a:xfrm>
            <a:off x="609600" y="1411070"/>
            <a:ext cx="698659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SHOW</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DATABASES</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SCHEMAS</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A67F59"/>
                </a:solidFill>
                <a:latin typeface="Arial" panose="020B0604020202020204"/>
                <a:ea typeface="Arial" panose="020B0604020202020204"/>
                <a:cs typeface="Arial" panose="020B0604020202020204"/>
                <a:sym typeface="Arial" panose="020B0604020202020204"/>
              </a:rPr>
              <a:t>LIKE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669900"/>
                </a:solidFill>
                <a:latin typeface="Arial" panose="020B0604020202020204"/>
                <a:ea typeface="Arial" panose="020B0604020202020204"/>
                <a:cs typeface="Arial" panose="020B0604020202020204"/>
                <a:sym typeface="Arial" panose="020B0604020202020204"/>
              </a:rPr>
              <a:t>'</a:t>
            </a:r>
            <a:r>
              <a:rPr lang="en-IN" sz="2000" i="1">
                <a:solidFill>
                  <a:srgbClr val="669900"/>
                </a:solidFill>
                <a:latin typeface="Arial" panose="020B0604020202020204"/>
                <a:ea typeface="Arial" panose="020B0604020202020204"/>
                <a:cs typeface="Arial" panose="020B0604020202020204"/>
                <a:sym typeface="Arial" panose="020B0604020202020204"/>
              </a:rPr>
              <a:t>pattern</a:t>
            </a:r>
            <a:r>
              <a:rPr lang="en-IN" sz="2000">
                <a:solidFill>
                  <a:srgbClr val="669900"/>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WHERE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expr</a:t>
            </a:r>
            <a:r>
              <a:rPr lang="en-IN" sz="2000">
                <a:solidFill>
                  <a:srgbClr val="999999"/>
                </a:solidFill>
                <a:latin typeface="Arial" panose="020B0604020202020204"/>
                <a:ea typeface="Arial" panose="020B0604020202020204"/>
                <a:cs typeface="Arial" panose="020B0604020202020204"/>
                <a:sym typeface="Arial" panose="020B0604020202020204"/>
              </a:rPr>
              <a: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999" name="Google Shape;999;p85"/>
          <p:cNvSpPr txBox="1"/>
          <p:nvPr/>
        </p:nvSpPr>
        <p:spPr>
          <a:xfrm>
            <a:off x="533400" y="5151060"/>
            <a:ext cx="1139524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1">
                <a:solidFill>
                  <a:srgbClr val="C74C49"/>
                </a:solidFill>
                <a:latin typeface="Arial" panose="020B0604020202020204"/>
                <a:ea typeface="Arial" panose="020B0604020202020204"/>
                <a:cs typeface="Arial" panose="020B0604020202020204"/>
                <a:sym typeface="Arial" panose="020B0604020202020204"/>
              </a:rPr>
              <a:t>NULL</a:t>
            </a:r>
            <a:r>
              <a:rPr lang="en-IN" sz="2000">
                <a:solidFill>
                  <a:schemeClr val="dk1"/>
                </a:solidFill>
                <a:latin typeface="Arial" panose="020B0604020202020204"/>
                <a:ea typeface="Arial" panose="020B0604020202020204"/>
                <a:cs typeface="Arial" panose="020B0604020202020204"/>
                <a:sym typeface="Arial" panose="020B0604020202020204"/>
              </a:rPr>
              <a:t> means “no database is selected”. Issue the </a:t>
            </a:r>
            <a:r>
              <a:rPr lang="en-IN" sz="2000" b="1" i="1">
                <a:solidFill>
                  <a:srgbClr val="C74C49"/>
                </a:solidFill>
                <a:latin typeface="Arial" panose="020B0604020202020204"/>
                <a:ea typeface="Arial" panose="020B0604020202020204"/>
                <a:cs typeface="Arial" panose="020B0604020202020204"/>
                <a:sym typeface="Arial" panose="020B0604020202020204"/>
              </a:rPr>
              <a:t>USE dbName</a:t>
            </a:r>
            <a:r>
              <a:rPr lang="en-IN" sz="2000">
                <a:solidFill>
                  <a:schemeClr val="dk1"/>
                </a:solidFill>
                <a:latin typeface="Arial" panose="020B0604020202020204"/>
                <a:ea typeface="Arial" panose="020B0604020202020204"/>
                <a:cs typeface="Arial" panose="020B0604020202020204"/>
                <a:sym typeface="Arial" panose="020B0604020202020204"/>
              </a:rPr>
              <a:t> command to select the database.</a:t>
            </a:r>
            <a:endParaRPr lang="en-IN"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003" name="Shape 1003"/>
        <p:cNvGrpSpPr/>
        <p:nvPr/>
      </p:nvGrpSpPr>
      <p:grpSpPr>
        <a:xfrm>
          <a:off x="0" y="0"/>
          <a:ext cx="0" cy="0"/>
          <a:chOff x="0" y="0"/>
          <a:chExt cx="0" cy="0"/>
        </a:xfrm>
      </p:grpSpPr>
      <p:pic>
        <p:nvPicPr>
          <p:cNvPr id="1004" name="Google Shape;1004;p86"/>
          <p:cNvPicPr preferRelativeResize="0"/>
          <p:nvPr/>
        </p:nvPicPr>
        <p:blipFill rotWithShape="1">
          <a:blip r:embed="rId1"/>
          <a:srcRect/>
          <a:stretch>
            <a:fillRect/>
          </a:stretch>
        </p:blipFill>
        <p:spPr>
          <a:xfrm>
            <a:off x="5609517" y="42062"/>
            <a:ext cx="5544642" cy="3386938"/>
          </a:xfrm>
          <a:prstGeom prst="rect">
            <a:avLst/>
          </a:prstGeom>
          <a:noFill/>
          <a:ln>
            <a:noFill/>
          </a:ln>
        </p:spPr>
      </p:pic>
      <p:sp>
        <p:nvSpPr>
          <p:cNvPr id="1005" name="Google Shape;1005;p86"/>
          <p:cNvSpPr txBox="1"/>
          <p:nvPr/>
        </p:nvSpPr>
        <p:spPr>
          <a:xfrm>
            <a:off x="1676400" y="2778948"/>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USE DATABASES</a:t>
            </a:r>
            <a:endParaRPr sz="46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006" name="Google Shape;1006;p86"/>
          <p:cNvSpPr/>
          <p:nvPr/>
        </p:nvSpPr>
        <p:spPr>
          <a:xfrm>
            <a:off x="407368" y="3717032"/>
            <a:ext cx="11449272" cy="101566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The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USE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db_name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statement tells MySQL to use the db_name database as the default (current) database for subsequent statements. The database remains the default until the end of the session or another </a:t>
            </a: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USE</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statement is issued.</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010" name="Shape 1010"/>
        <p:cNvGrpSpPr/>
        <p:nvPr/>
      </p:nvGrpSpPr>
      <p:grpSpPr>
        <a:xfrm>
          <a:off x="0" y="0"/>
          <a:ext cx="0" cy="0"/>
          <a:chOff x="0" y="0"/>
          <a:chExt cx="0" cy="0"/>
        </a:xfrm>
      </p:grpSpPr>
      <p:sp>
        <p:nvSpPr>
          <p:cNvPr id="1011" name="Google Shape;1011;p87"/>
          <p:cNvSpPr txBox="1"/>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2"/>
              </a:buClr>
              <a:buSzPts val="1920"/>
              <a:buFont typeface="Arial" panose="020B0604020202020204"/>
              <a:buNone/>
            </a:pPr>
            <a:r>
              <a:rPr lang="en-IN" b="1">
                <a:latin typeface="Arial" panose="020B0604020202020204"/>
                <a:ea typeface="Arial" panose="020B0604020202020204"/>
                <a:cs typeface="Arial" panose="020B0604020202020204"/>
                <a:sym typeface="Arial" panose="020B0604020202020204"/>
              </a:rPr>
              <a:t>USE DATABASES Syntax</a:t>
            </a:r>
            <a:endParaRPr lang="en-IN" b="1">
              <a:latin typeface="Arial" panose="020B0604020202020204"/>
              <a:ea typeface="Arial" panose="020B0604020202020204"/>
              <a:cs typeface="Arial" panose="020B0604020202020204"/>
              <a:sym typeface="Arial" panose="020B0604020202020204"/>
            </a:endParaRPr>
          </a:p>
        </p:txBody>
      </p:sp>
      <p:sp>
        <p:nvSpPr>
          <p:cNvPr id="1012" name="Google Shape;1012;p87"/>
          <p:cNvSpPr/>
          <p:nvPr/>
        </p:nvSpPr>
        <p:spPr>
          <a:xfrm>
            <a:off x="590419" y="3861048"/>
            <a:ext cx="8839200" cy="87203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USE </a:t>
            </a:r>
            <a:r>
              <a:rPr lang="en-IN" sz="1800">
                <a:solidFill>
                  <a:schemeClr val="dk1"/>
                </a:solidFill>
                <a:latin typeface="Arial" panose="020B0604020202020204"/>
                <a:ea typeface="Arial" panose="020B0604020202020204"/>
                <a:cs typeface="Arial" panose="020B0604020202020204"/>
                <a:sym typeface="Arial" panose="020B0604020202020204"/>
              </a:rPr>
              <a:t>db1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\U </a:t>
            </a:r>
            <a:r>
              <a:rPr lang="en-IN" sz="1800">
                <a:solidFill>
                  <a:schemeClr val="dk1"/>
                </a:solidFill>
                <a:latin typeface="Arial" panose="020B0604020202020204"/>
                <a:ea typeface="Arial" panose="020B0604020202020204"/>
                <a:cs typeface="Arial" panose="020B0604020202020204"/>
                <a:sym typeface="Arial" panose="020B0604020202020204"/>
              </a:rPr>
              <a:t>db1</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13" name="Google Shape;1013;p87"/>
          <p:cNvSpPr/>
          <p:nvPr/>
        </p:nvSpPr>
        <p:spPr>
          <a:xfrm>
            <a:off x="620734" y="2322601"/>
            <a:ext cx="6477000"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FF0000"/>
                </a:solidFill>
                <a:latin typeface="Gill Sans" panose="020B0502020104020203"/>
                <a:ea typeface="Gill Sans" panose="020B0502020104020203"/>
                <a:cs typeface="Gill Sans" panose="020B0502020104020203"/>
                <a:sym typeface="Gill Sans" panose="020B0502020104020203"/>
              </a:rPr>
              <a:t>Note:</a:t>
            </a:r>
            <a:endParaRPr lang="en-IN" sz="2000">
              <a:solidFill>
                <a:srgbClr val="FF0000"/>
              </a:solidFill>
              <a:latin typeface="Gill Sans" panose="020B0502020104020203"/>
              <a:ea typeface="Gill Sans" panose="020B0502020104020203"/>
              <a:cs typeface="Gill Sans" panose="020B0502020104020203"/>
              <a:sym typeface="Gill Sans" panose="020B0502020104020203"/>
            </a:endParaRPr>
          </a:p>
          <a:p>
            <a:pPr marL="0" marR="0" lvl="0" indent="0" algn="l" rtl="0">
              <a:spcBef>
                <a:spcPts val="0"/>
              </a:spcBef>
              <a:spcAft>
                <a:spcPts val="0"/>
              </a:spcAft>
              <a:buNone/>
            </a:pPr>
            <a:endParaRPr sz="800" b="1">
              <a:solidFill>
                <a:srgbClr val="7F7F7F"/>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7F7F7F"/>
              </a:buClr>
              <a:buSzPts val="1800"/>
              <a:buFont typeface="Arial" panose="020B0604020202020204"/>
              <a:buChar char="•"/>
            </a:pPr>
            <a:r>
              <a:rPr lang="en-IN" sz="1800" b="1">
                <a:solidFill>
                  <a:srgbClr val="7F7F7F"/>
                </a:solidFill>
                <a:latin typeface="Arial" panose="020B0604020202020204"/>
                <a:ea typeface="Arial" panose="020B0604020202020204"/>
                <a:cs typeface="Arial" panose="020B0604020202020204"/>
                <a:sym typeface="Arial" panose="020B0604020202020204"/>
              </a:rPr>
              <a:t>USE, does not require a semicolon.</a:t>
            </a:r>
            <a:endParaRPr lang="en-IN" sz="1800" b="1">
              <a:solidFill>
                <a:srgbClr val="7F7F7F"/>
              </a:solidFill>
              <a:latin typeface="Arial" panose="020B0604020202020204"/>
              <a:ea typeface="Arial" panose="020B0604020202020204"/>
              <a:cs typeface="Arial" panose="020B0604020202020204"/>
              <a:sym typeface="Arial" panose="020B0604020202020204"/>
            </a:endParaRPr>
          </a:p>
          <a:p>
            <a:pPr marL="285750" marR="0" lvl="0" indent="-247650" algn="l" rtl="0">
              <a:spcBef>
                <a:spcPts val="0"/>
              </a:spcBef>
              <a:spcAft>
                <a:spcPts val="0"/>
              </a:spcAft>
              <a:buClr>
                <a:schemeClr val="dk1"/>
              </a:buClr>
              <a:buSzPts val="600"/>
              <a:buFont typeface="Arial" panose="020B0604020202020204"/>
              <a:buNone/>
            </a:pPr>
            <a:endParaRPr sz="600" b="1">
              <a:solidFill>
                <a:srgbClr val="7F7F7F"/>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7F7F7F"/>
              </a:buClr>
              <a:buSzPts val="1800"/>
              <a:buFont typeface="Arial" panose="020B0604020202020204"/>
              <a:buChar char="•"/>
            </a:pPr>
            <a:r>
              <a:rPr lang="en-IN" sz="1800" b="1">
                <a:solidFill>
                  <a:srgbClr val="7F7F7F"/>
                </a:solidFill>
                <a:latin typeface="Arial" panose="020B0604020202020204"/>
                <a:ea typeface="Arial" panose="020B0604020202020204"/>
                <a:cs typeface="Arial" panose="020B0604020202020204"/>
                <a:sym typeface="Arial" panose="020B0604020202020204"/>
              </a:rPr>
              <a:t>USE must be followed by a database name.</a:t>
            </a:r>
            <a:endParaRPr lang="en-IN" sz="1800" b="1">
              <a:solidFill>
                <a:srgbClr val="7F7F7F"/>
              </a:solidFill>
              <a:latin typeface="Arial" panose="020B0604020202020204"/>
              <a:ea typeface="Arial" panose="020B0604020202020204"/>
              <a:cs typeface="Arial" panose="020B0604020202020204"/>
              <a:sym typeface="Arial" panose="020B0604020202020204"/>
            </a:endParaRPr>
          </a:p>
        </p:txBody>
      </p:sp>
      <p:sp>
        <p:nvSpPr>
          <p:cNvPr id="1014" name="Google Shape;1014;p87"/>
          <p:cNvSpPr/>
          <p:nvPr/>
        </p:nvSpPr>
        <p:spPr>
          <a:xfrm>
            <a:off x="609600" y="1364902"/>
            <a:ext cx="1630575"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USE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db_name</a:t>
            </a:r>
            <a:endParaRPr lang="en-IN" sz="2000" i="1">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\U</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db_name</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showMasterSp="0">
  <p:cSld>
    <p:spTree>
      <p:nvGrpSpPr>
        <p:cNvPr id="1018" name="Shape 1018"/>
        <p:cNvGrpSpPr/>
        <p:nvPr/>
      </p:nvGrpSpPr>
      <p:grpSpPr>
        <a:xfrm>
          <a:off x="0" y="0"/>
          <a:ext cx="0" cy="0"/>
          <a:chOff x="0" y="0"/>
          <a:chExt cx="0" cy="0"/>
        </a:xfrm>
      </p:grpSpPr>
      <p:sp>
        <p:nvSpPr>
          <p:cNvPr id="1019" name="Google Shape;1019;p88"/>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CREATE DATABASE  </a:t>
            </a:r>
            <a:endPar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ALTER DATABASE</a:t>
            </a:r>
            <a:endParaRPr sz="46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showMasterSp="0">
  <p:cSld>
    <p:spTree>
      <p:nvGrpSpPr>
        <p:cNvPr id="1023" name="Shape 1023"/>
        <p:cNvGrpSpPr/>
        <p:nvPr/>
      </p:nvGrpSpPr>
      <p:grpSpPr>
        <a:xfrm>
          <a:off x="0" y="0"/>
          <a:ext cx="0" cy="0"/>
          <a:chOff x="0" y="0"/>
          <a:chExt cx="0" cy="0"/>
        </a:xfrm>
      </p:grpSpPr>
      <p:sp>
        <p:nvSpPr>
          <p:cNvPr id="1024" name="Google Shape;1024;p89"/>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create / alter database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025" name="Google Shape;1025;p89"/>
          <p:cNvSpPr/>
          <p:nvPr/>
        </p:nvSpPr>
        <p:spPr>
          <a:xfrm>
            <a:off x="263352" y="2924944"/>
            <a:ext cx="8839199" cy="88036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0C0"/>
              </a:buClr>
              <a:buSzPts val="1800"/>
              <a:buFont typeface="Arial" panose="020B0604020202020204"/>
              <a:buChar char="•"/>
            </a:pPr>
            <a:r>
              <a:rPr lang="en-IN" sz="1800">
                <a:solidFill>
                  <a:srgbClr val="0070C0"/>
                </a:solidFill>
                <a:latin typeface="Arial" panose="020B0604020202020204"/>
                <a:ea typeface="Arial" panose="020B0604020202020204"/>
                <a:cs typeface="Arial" panose="020B0604020202020204"/>
                <a:sym typeface="Arial" panose="020B0604020202020204"/>
              </a:rPr>
              <a:t>CREATE DATABASE </a:t>
            </a:r>
            <a:r>
              <a:rPr lang="en-IN" sz="1800">
                <a:solidFill>
                  <a:schemeClr val="dk1"/>
                </a:solidFill>
                <a:latin typeface="Arial" panose="020B0604020202020204"/>
                <a:ea typeface="Arial" panose="020B0604020202020204"/>
                <a:cs typeface="Arial" panose="020B0604020202020204"/>
                <a:sym typeface="Arial" panose="020B0604020202020204"/>
              </a:rPr>
              <a:t>db1;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0C0"/>
              </a:buClr>
              <a:buSzPts val="1800"/>
              <a:buFont typeface="Arial" panose="020B0604020202020204"/>
              <a:buChar char="•"/>
            </a:pPr>
            <a:r>
              <a:rPr lang="en-IN" sz="1800">
                <a:solidFill>
                  <a:srgbClr val="0070C0"/>
                </a:solidFill>
                <a:latin typeface="Arial" panose="020B0604020202020204"/>
                <a:ea typeface="Arial" panose="020B0604020202020204"/>
                <a:cs typeface="Arial" panose="020B0604020202020204"/>
                <a:sym typeface="Arial" panose="020B0604020202020204"/>
              </a:rPr>
              <a:t>CREATE DATABASE </a:t>
            </a:r>
            <a:r>
              <a:rPr lang="en-IN" sz="1800">
                <a:solidFill>
                  <a:srgbClr val="A67F59"/>
                </a:solidFill>
                <a:latin typeface="Arial" panose="020B0604020202020204"/>
                <a:ea typeface="Arial" panose="020B0604020202020204"/>
                <a:cs typeface="Arial" panose="020B0604020202020204"/>
                <a:sym typeface="Arial" panose="020B0604020202020204"/>
              </a:rPr>
              <a:t>IF NOT EXISTS </a:t>
            </a:r>
            <a:r>
              <a:rPr lang="en-IN" sz="1800">
                <a:solidFill>
                  <a:schemeClr val="dk1"/>
                </a:solidFill>
                <a:latin typeface="Arial" panose="020B0604020202020204"/>
                <a:ea typeface="Arial" panose="020B0604020202020204"/>
                <a:cs typeface="Arial" panose="020B0604020202020204"/>
                <a:sym typeface="Arial" panose="020B0604020202020204"/>
              </a:rPr>
              <a:t>db1;</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26" name="Google Shape;1026;p89"/>
          <p:cNvSpPr/>
          <p:nvPr/>
        </p:nvSpPr>
        <p:spPr>
          <a:xfrm>
            <a:off x="263352" y="703184"/>
            <a:ext cx="115932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CREATE DATABASE creates a database with the given name. To use this statement, you need the CREATE privilege for the database.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27" name="Google Shape;1027;p89"/>
          <p:cNvSpPr/>
          <p:nvPr/>
        </p:nvSpPr>
        <p:spPr>
          <a:xfrm>
            <a:off x="263352" y="2411596"/>
            <a:ext cx="813690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rgbClr val="6A564F"/>
                </a:solidFill>
                <a:latin typeface="Arial" panose="020B0604020202020204"/>
                <a:ea typeface="Arial" panose="020B0604020202020204"/>
                <a:cs typeface="Arial" panose="020B0604020202020204"/>
                <a:sym typeface="Arial" panose="020B0604020202020204"/>
              </a:rPr>
              <a:t>CREATE SCHEMA is a synonym for CREATE DATABASE.</a:t>
            </a:r>
            <a:endParaRPr lang="en-IN" sz="2000" b="1">
              <a:solidFill>
                <a:srgbClr val="6A564F"/>
              </a:solidFill>
              <a:latin typeface="Arial" panose="020B0604020202020204"/>
              <a:ea typeface="Arial" panose="020B0604020202020204"/>
              <a:cs typeface="Arial" panose="020B0604020202020204"/>
              <a:sym typeface="Arial" panose="020B0604020202020204"/>
            </a:endParaRPr>
          </a:p>
        </p:txBody>
      </p:sp>
      <p:sp>
        <p:nvSpPr>
          <p:cNvPr id="1028" name="Google Shape;1028;p89"/>
          <p:cNvSpPr txBox="1"/>
          <p:nvPr/>
        </p:nvSpPr>
        <p:spPr>
          <a:xfrm>
            <a:off x="253774" y="4021337"/>
            <a:ext cx="8938570" cy="88036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0C0"/>
              </a:buClr>
              <a:buSzPts val="1800"/>
              <a:buFont typeface="Arial" panose="020B0604020202020204"/>
              <a:buChar char="•"/>
            </a:pPr>
            <a:r>
              <a:rPr lang="en-IN" sz="1800">
                <a:solidFill>
                  <a:srgbClr val="0070C0"/>
                </a:solidFill>
                <a:latin typeface="Arial" panose="020B0604020202020204"/>
                <a:ea typeface="Arial" panose="020B0604020202020204"/>
                <a:cs typeface="Arial" panose="020B0604020202020204"/>
                <a:sym typeface="Arial" panose="020B0604020202020204"/>
              </a:rPr>
              <a:t>ALTER DATABASE </a:t>
            </a:r>
            <a:r>
              <a:rPr lang="en-IN" sz="1800">
                <a:solidFill>
                  <a:schemeClr val="dk1"/>
                </a:solidFill>
                <a:latin typeface="Arial" panose="020B0604020202020204"/>
                <a:ea typeface="Arial" panose="020B0604020202020204"/>
                <a:cs typeface="Arial" panose="020B0604020202020204"/>
                <a:sym typeface="Arial" panose="020B0604020202020204"/>
              </a:rPr>
              <a:t>db1 </a:t>
            </a:r>
            <a:r>
              <a:rPr lang="en-IN" sz="1800">
                <a:solidFill>
                  <a:srgbClr val="0070C0"/>
                </a:solidFill>
                <a:latin typeface="Arial" panose="020B0604020202020204"/>
                <a:ea typeface="Arial" panose="020B0604020202020204"/>
                <a:cs typeface="Arial" panose="020B0604020202020204"/>
                <a:sym typeface="Arial" panose="020B0604020202020204"/>
              </a:rPr>
              <a:t>READ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0C0"/>
                </a:solidFill>
                <a:latin typeface="Arial" panose="020B0604020202020204"/>
                <a:ea typeface="Arial" panose="020B0604020202020204"/>
                <a:cs typeface="Arial" panose="020B0604020202020204"/>
                <a:sym typeface="Arial" panose="020B0604020202020204"/>
              </a:rPr>
              <a:t>ONLY</a:t>
            </a:r>
            <a:r>
              <a:rPr lang="en-IN" sz="1800">
                <a:solidFill>
                  <a:schemeClr val="dk1"/>
                </a:solidFill>
                <a:latin typeface="Arial" panose="020B0604020202020204"/>
                <a:ea typeface="Arial" panose="020B0604020202020204"/>
                <a:cs typeface="Arial" panose="020B0604020202020204"/>
                <a:sym typeface="Arial" panose="020B0604020202020204"/>
              </a:rPr>
              <a:t> = 0; </a:t>
            </a:r>
            <a:r>
              <a:rPr lang="en-IN" sz="1800">
                <a:solidFill>
                  <a:srgbClr val="41C60C"/>
                </a:solidFill>
                <a:latin typeface="Arial" panose="020B0604020202020204"/>
                <a:ea typeface="Arial" panose="020B0604020202020204"/>
                <a:cs typeface="Arial" panose="020B0604020202020204"/>
                <a:sym typeface="Arial" panose="020B0604020202020204"/>
              </a:rPr>
              <a:t>// is in read write mode.</a:t>
            </a:r>
            <a:endParaRPr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0C0"/>
              </a:buClr>
              <a:buSzPts val="1800"/>
              <a:buFont typeface="Arial" panose="020B0604020202020204"/>
              <a:buChar char="•"/>
            </a:pPr>
            <a:r>
              <a:rPr lang="en-IN" sz="1800">
                <a:solidFill>
                  <a:srgbClr val="0070C0"/>
                </a:solidFill>
                <a:latin typeface="Arial" panose="020B0604020202020204"/>
                <a:ea typeface="Arial" panose="020B0604020202020204"/>
                <a:cs typeface="Arial" panose="020B0604020202020204"/>
                <a:sym typeface="Arial" panose="020B0604020202020204"/>
              </a:rPr>
              <a:t>ALTER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0C0"/>
                </a:solidFill>
                <a:latin typeface="Arial" panose="020B0604020202020204"/>
                <a:ea typeface="Arial" panose="020B0604020202020204"/>
                <a:cs typeface="Arial" panose="020B0604020202020204"/>
                <a:sym typeface="Arial" panose="020B0604020202020204"/>
              </a:rPr>
              <a:t>DATABASE</a:t>
            </a:r>
            <a:r>
              <a:rPr lang="en-IN" sz="1800">
                <a:solidFill>
                  <a:schemeClr val="dk1"/>
                </a:solidFill>
                <a:latin typeface="Arial" panose="020B0604020202020204"/>
                <a:ea typeface="Arial" panose="020B0604020202020204"/>
                <a:cs typeface="Arial" panose="020B0604020202020204"/>
                <a:sym typeface="Arial" panose="020B0604020202020204"/>
              </a:rPr>
              <a:t> db1 </a:t>
            </a:r>
            <a:r>
              <a:rPr lang="en-IN" sz="1800">
                <a:solidFill>
                  <a:srgbClr val="0070C0"/>
                </a:solidFill>
                <a:latin typeface="Arial" panose="020B0604020202020204"/>
                <a:ea typeface="Arial" panose="020B0604020202020204"/>
                <a:cs typeface="Arial" panose="020B0604020202020204"/>
                <a:sym typeface="Arial" panose="020B0604020202020204"/>
              </a:rPr>
              <a:t>READ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0C0"/>
                </a:solidFill>
                <a:latin typeface="Arial" panose="020B0604020202020204"/>
                <a:ea typeface="Arial" panose="020B0604020202020204"/>
                <a:cs typeface="Arial" panose="020B0604020202020204"/>
                <a:sym typeface="Arial" panose="020B0604020202020204"/>
              </a:rPr>
              <a:t>ONLY</a:t>
            </a:r>
            <a:r>
              <a:rPr lang="en-IN" sz="1800">
                <a:solidFill>
                  <a:schemeClr val="dk1"/>
                </a:solidFill>
                <a:latin typeface="Arial" panose="020B0604020202020204"/>
                <a:ea typeface="Arial" panose="020B0604020202020204"/>
                <a:cs typeface="Arial" panose="020B0604020202020204"/>
                <a:sym typeface="Arial" panose="020B0604020202020204"/>
              </a:rPr>
              <a:t> = 1;  </a:t>
            </a:r>
            <a:r>
              <a:rPr lang="en-IN" sz="1800">
                <a:solidFill>
                  <a:srgbClr val="41C60C"/>
                </a:solidFill>
                <a:latin typeface="Arial" panose="020B0604020202020204"/>
                <a:ea typeface="Arial" panose="020B0604020202020204"/>
                <a:cs typeface="Arial" panose="020B0604020202020204"/>
                <a:sym typeface="Arial" panose="020B0604020202020204"/>
              </a:rPr>
              <a:t>// is in read only mode.</a:t>
            </a:r>
            <a:endParaRPr sz="1800">
              <a:solidFill>
                <a:srgbClr val="41C60C"/>
              </a:solidFill>
              <a:latin typeface="Arial" panose="020B0604020202020204"/>
              <a:ea typeface="Arial" panose="020B0604020202020204"/>
              <a:cs typeface="Arial" panose="020B0604020202020204"/>
              <a:sym typeface="Arial" panose="020B0604020202020204"/>
            </a:endParaRPr>
          </a:p>
        </p:txBody>
      </p:sp>
      <p:sp>
        <p:nvSpPr>
          <p:cNvPr id="1029" name="Google Shape;1029;p89"/>
          <p:cNvSpPr txBox="1"/>
          <p:nvPr/>
        </p:nvSpPr>
        <p:spPr>
          <a:xfrm>
            <a:off x="263352" y="4931307"/>
            <a:ext cx="11593288"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It is </a:t>
            </a:r>
            <a:r>
              <a:rPr lang="en-IN" sz="1800" b="1" i="1">
                <a:solidFill>
                  <a:schemeClr val="dk1"/>
                </a:solidFill>
                <a:latin typeface="Arial" panose="020B0604020202020204"/>
                <a:ea typeface="Arial" panose="020B0604020202020204"/>
                <a:cs typeface="Arial" panose="020B0604020202020204"/>
                <a:sym typeface="Arial" panose="020B0604020202020204"/>
              </a:rPr>
              <a:t>not</a:t>
            </a:r>
            <a:r>
              <a:rPr lang="en-IN" sz="1800">
                <a:solidFill>
                  <a:schemeClr val="dk1"/>
                </a:solidFill>
                <a:latin typeface="Arial" panose="020B0604020202020204"/>
                <a:ea typeface="Arial" panose="020B0604020202020204"/>
                <a:cs typeface="Arial" panose="020B0604020202020204"/>
                <a:sym typeface="Arial" panose="020B0604020202020204"/>
              </a:rPr>
              <a:t> possible to Create, Alter, Drop any object, and Write (Insert, Update, and Delete rows) in a read-only database.</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171450" marR="0" lvl="0" indent="-133350" algn="l" rtl="0">
              <a:spcBef>
                <a:spcPts val="0"/>
              </a:spcBef>
              <a:spcAft>
                <a:spcPts val="0"/>
              </a:spcAft>
              <a:buClr>
                <a:schemeClr val="dk1"/>
              </a:buClr>
              <a:buSzPts val="600"/>
              <a:buFont typeface="Arial" panose="020B0604020202020204"/>
              <a:buNone/>
            </a:pPr>
            <a:endParaRPr sz="6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chemeClr val="dk1"/>
              </a:buClr>
              <a:buSzPts val="1800"/>
              <a:buFont typeface="Arial" panose="020B0604020202020204"/>
              <a:buChar char="•"/>
            </a:pPr>
            <a:r>
              <a:rPr lang="en-IN" sz="1800">
                <a:solidFill>
                  <a:schemeClr val="dk1"/>
                </a:solidFill>
                <a:latin typeface="Arial" panose="020B0604020202020204"/>
                <a:ea typeface="Arial" panose="020B0604020202020204"/>
                <a:cs typeface="Arial" panose="020B0604020202020204"/>
                <a:sym typeface="Arial" panose="020B0604020202020204"/>
              </a:rPr>
              <a:t>TEMPORARY tables; it is possible to create, alter, drop, and write (Insert, Update, and Delete rows) to TEMPORARY tables in a read-only database.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30" name="Google Shape;1030;p89"/>
          <p:cNvSpPr/>
          <p:nvPr/>
        </p:nvSpPr>
        <p:spPr>
          <a:xfrm>
            <a:off x="263352" y="1435423"/>
            <a:ext cx="8773885"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CREATE {DATABASE | SCHEMA} [IF NOT EXISTS] db_name</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ALTER {DATABASE | SCHEMA} [db_name] READ ONLY [=] { 0 | 1}</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showMasterSp="0">
  <p:cSld>
    <p:spTree>
      <p:nvGrpSpPr>
        <p:cNvPr id="1034" name="Shape 1034"/>
        <p:cNvGrpSpPr/>
        <p:nvPr/>
      </p:nvGrpSpPr>
      <p:grpSpPr>
        <a:xfrm>
          <a:off x="0" y="0"/>
          <a:ext cx="0" cy="0"/>
          <a:chOff x="0" y="0"/>
          <a:chExt cx="0" cy="0"/>
        </a:xfrm>
      </p:grpSpPr>
      <p:sp>
        <p:nvSpPr>
          <p:cNvPr id="1035" name="Google Shape;1035;p90"/>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DROP DATABASE</a:t>
            </a:r>
            <a:endParaRPr sz="46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036" name="Google Shape;1036;p90"/>
          <p:cNvSpPr/>
          <p:nvPr/>
        </p:nvSpPr>
        <p:spPr>
          <a:xfrm>
            <a:off x="911424" y="3276600"/>
            <a:ext cx="1051316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If the default database is dropped, the default database is unset (the DATABASE() function returns NULL).</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59" name="Shape 159"/>
        <p:cNvGrpSpPr/>
        <p:nvPr/>
      </p:nvGrpSpPr>
      <p:grpSpPr>
        <a:xfrm>
          <a:off x="0" y="0"/>
          <a:ext cx="0" cy="0"/>
          <a:chOff x="0" y="0"/>
          <a:chExt cx="0" cy="0"/>
        </a:xfrm>
      </p:grpSpPr>
      <p:sp>
        <p:nvSpPr>
          <p:cNvPr id="160" name="Google Shape;160;p9"/>
          <p:cNvSpPr txBox="1"/>
          <p:nvPr/>
        </p:nvSpPr>
        <p:spPr>
          <a:xfrm>
            <a:off x="1676400" y="2057400"/>
            <a:ext cx="8839200" cy="1676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What is Relation and Relationship?</a:t>
            </a:r>
            <a:endParaRPr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
        <p:nvSpPr>
          <p:cNvPr id="161" name="Google Shape;161;p9"/>
          <p:cNvSpPr/>
          <p:nvPr/>
        </p:nvSpPr>
        <p:spPr>
          <a:xfrm>
            <a:off x="223458" y="5089247"/>
            <a:ext cx="11705190" cy="1508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Remember</a:t>
            </a:r>
            <a:r>
              <a:rPr lang="en-IN" sz="2400">
                <a:solidFill>
                  <a:srgbClr val="FF0000"/>
                </a:solidFill>
                <a:latin typeface="Arial" panose="020B0604020202020204"/>
                <a:ea typeface="Arial" panose="020B0604020202020204"/>
                <a:cs typeface="Arial" panose="020B0604020202020204"/>
                <a:sym typeface="Arial" panose="020B0604020202020204"/>
              </a:rPr>
              <a:t>:</a:t>
            </a:r>
            <a:endParaRPr lang="en-IN" sz="24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800">
              <a:solidFill>
                <a:srgbClr val="FF0000"/>
              </a:solidFill>
              <a:latin typeface="Arial" panose="020B0604020202020204"/>
              <a:ea typeface="Arial" panose="020B0604020202020204"/>
              <a:cs typeface="Arial" panose="020B0604020202020204"/>
              <a:sym typeface="Arial" panose="020B0604020202020204"/>
            </a:endParaRPr>
          </a:p>
          <a:p>
            <a:pPr marL="177800" marR="0" lvl="0" indent="-177800" algn="l" rtl="0">
              <a:spcBef>
                <a:spcPts val="0"/>
              </a:spcBef>
              <a:spcAft>
                <a:spcPts val="0"/>
              </a:spcAft>
              <a:buClr>
                <a:schemeClr val="dk1"/>
              </a:buClr>
              <a:buSzPts val="1800"/>
              <a:buFont typeface="Arial" panose="020B0604020202020204"/>
              <a:buChar char="•"/>
            </a:pPr>
            <a:r>
              <a:rPr lang="en-IN" sz="1800">
                <a:solidFill>
                  <a:schemeClr val="dk1"/>
                </a:solidFill>
                <a:latin typeface="Gill Sans" panose="020B0502020104020203"/>
                <a:ea typeface="Gill Sans" panose="020B0502020104020203"/>
                <a:cs typeface="Gill Sans" panose="020B0502020104020203"/>
                <a:sym typeface="Gill Sans" panose="020B0502020104020203"/>
              </a:rPr>
              <a:t>A </a:t>
            </a:r>
            <a:r>
              <a:rPr lang="en-IN" sz="1800" b="1" i="1">
                <a:solidFill>
                  <a:schemeClr val="dk1"/>
                </a:solidFill>
                <a:latin typeface="Gill Sans" panose="020B0502020104020203"/>
                <a:ea typeface="Gill Sans" panose="020B0502020104020203"/>
                <a:cs typeface="Gill Sans" panose="020B0502020104020203"/>
                <a:sym typeface="Gill Sans" panose="020B0502020104020203"/>
              </a:rPr>
              <a:t>reference</a:t>
            </a:r>
            <a:r>
              <a:rPr lang="en-IN" sz="1800">
                <a:solidFill>
                  <a:schemeClr val="dk1"/>
                </a:solidFill>
                <a:latin typeface="Gill Sans" panose="020B0502020104020203"/>
                <a:ea typeface="Gill Sans" panose="020B0502020104020203"/>
                <a:cs typeface="Gill Sans" panose="020B0502020104020203"/>
                <a:sym typeface="Gill Sans" panose="020B0502020104020203"/>
              </a:rPr>
              <a:t> is a relationship between two tables where the values in one table refer to the values in another table.</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a:p>
            <a:pPr marL="177800" marR="0" lvl="0" indent="-139700" algn="l" rtl="0">
              <a:spcBef>
                <a:spcPts val="0"/>
              </a:spcBef>
              <a:spcAft>
                <a:spcPts val="0"/>
              </a:spcAft>
              <a:buClr>
                <a:schemeClr val="dk1"/>
              </a:buClr>
              <a:buSzPts val="600"/>
              <a:buFont typeface="Arial" panose="020B0604020202020204"/>
              <a:buNone/>
            </a:pPr>
            <a:endParaRPr sz="600">
              <a:solidFill>
                <a:srgbClr val="006C86"/>
              </a:solidFill>
              <a:latin typeface="Arial" panose="020B0604020202020204"/>
              <a:ea typeface="Arial" panose="020B0604020202020204"/>
              <a:cs typeface="Arial" panose="020B0604020202020204"/>
              <a:sym typeface="Arial" panose="020B0604020202020204"/>
            </a:endParaRPr>
          </a:p>
          <a:p>
            <a:pPr marL="177800" marR="0" lvl="0" indent="-177800" algn="l" rtl="0">
              <a:spcBef>
                <a:spcPts val="0"/>
              </a:spcBef>
              <a:spcAft>
                <a:spcPts val="0"/>
              </a:spcAft>
              <a:buClr>
                <a:schemeClr val="dk1"/>
              </a:buClr>
              <a:buSzPts val="1800"/>
              <a:buFont typeface="Arial" panose="020B0604020202020204"/>
              <a:buChar char="•"/>
            </a:pPr>
            <a:r>
              <a:rPr lang="en-IN" sz="1800">
                <a:solidFill>
                  <a:schemeClr val="dk1"/>
                </a:solidFill>
                <a:latin typeface="Gill Sans" panose="020B0502020104020203"/>
                <a:ea typeface="Gill Sans" panose="020B0502020104020203"/>
                <a:cs typeface="Gill Sans" panose="020B0502020104020203"/>
                <a:sym typeface="Gill Sans" panose="020B0502020104020203"/>
              </a:rPr>
              <a:t>A </a:t>
            </a:r>
            <a:r>
              <a:rPr lang="en-IN" sz="1800" b="1" i="1">
                <a:solidFill>
                  <a:schemeClr val="dk1"/>
                </a:solidFill>
                <a:latin typeface="Gill Sans" panose="020B0502020104020203"/>
                <a:ea typeface="Gill Sans" panose="020B0502020104020203"/>
                <a:cs typeface="Gill Sans" panose="020B0502020104020203"/>
                <a:sym typeface="Gill Sans" panose="020B0502020104020203"/>
              </a:rPr>
              <a:t>referential key </a:t>
            </a:r>
            <a:r>
              <a:rPr lang="en-IN" sz="1800">
                <a:solidFill>
                  <a:schemeClr val="dk1"/>
                </a:solidFill>
                <a:latin typeface="Gill Sans" panose="020B0502020104020203"/>
                <a:ea typeface="Gill Sans" panose="020B0502020104020203"/>
                <a:cs typeface="Gill Sans" panose="020B0502020104020203"/>
                <a:sym typeface="Gill Sans" panose="020B0502020104020203"/>
              </a:rPr>
              <a:t>is a column or set of columns in a table that refers to the primary key of another table. It establishes a relationship between two tables, where one table is called the parent table, and the other is called the child table.</a:t>
            </a:r>
            <a:endParaRPr lang="en-IN" sz="18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showMasterSp="0">
  <p:cSld>
    <p:spTree>
      <p:nvGrpSpPr>
        <p:cNvPr id="1040" name="Shape 1040"/>
        <p:cNvGrpSpPr/>
        <p:nvPr/>
      </p:nvGrpSpPr>
      <p:grpSpPr>
        <a:xfrm>
          <a:off x="0" y="0"/>
          <a:ext cx="0" cy="0"/>
          <a:chOff x="0" y="0"/>
          <a:chExt cx="0" cy="0"/>
        </a:xfrm>
      </p:grpSpPr>
      <p:sp>
        <p:nvSpPr>
          <p:cNvPr id="1041" name="Google Shape;1041;p91"/>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drop database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042" name="Google Shape;1042;p91"/>
          <p:cNvSpPr/>
          <p:nvPr/>
        </p:nvSpPr>
        <p:spPr>
          <a:xfrm>
            <a:off x="407368" y="1745158"/>
            <a:ext cx="87738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DROP {DATABASE | SCHEMA} [IF EXISTS] db_name</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
        <p:nvSpPr>
          <p:cNvPr id="1043" name="Google Shape;1043;p91"/>
          <p:cNvSpPr/>
          <p:nvPr/>
        </p:nvSpPr>
        <p:spPr>
          <a:xfrm>
            <a:off x="407368" y="3645024"/>
            <a:ext cx="8839199" cy="87857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DROP DATABASE </a:t>
            </a:r>
            <a:r>
              <a:rPr lang="en-IN" sz="1800">
                <a:solidFill>
                  <a:schemeClr val="dk1"/>
                </a:solidFill>
                <a:latin typeface="Arial" panose="020B0604020202020204"/>
                <a:ea typeface="Arial" panose="020B0604020202020204"/>
                <a:cs typeface="Arial" panose="020B0604020202020204"/>
                <a:sym typeface="Arial" panose="020B0604020202020204"/>
              </a:rPr>
              <a:t>db1;</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a:solidFill>
                  <a:srgbClr val="0070C0"/>
                </a:solidFill>
                <a:latin typeface="Arial" panose="020B0604020202020204"/>
                <a:ea typeface="Arial" panose="020B0604020202020204"/>
                <a:cs typeface="Arial" panose="020B0604020202020204"/>
                <a:sym typeface="Arial" panose="020B0604020202020204"/>
              </a:rPr>
              <a:t>DROP DATABASE </a:t>
            </a:r>
            <a:r>
              <a:rPr lang="en-IN" sz="1800">
                <a:solidFill>
                  <a:srgbClr val="A67F59"/>
                </a:solidFill>
                <a:latin typeface="Arial" panose="020B0604020202020204"/>
                <a:ea typeface="Arial" panose="020B0604020202020204"/>
                <a:cs typeface="Arial" panose="020B0604020202020204"/>
                <a:sym typeface="Arial" panose="020B0604020202020204"/>
              </a:rPr>
              <a:t>IF</a:t>
            </a:r>
            <a:r>
              <a:rPr lang="en-IN" sz="1800">
                <a:solidFill>
                  <a:srgbClr val="0070C0"/>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EXISTS</a:t>
            </a:r>
            <a:r>
              <a:rPr lang="en-IN" sz="1800">
                <a:solidFill>
                  <a:srgbClr val="0070C0"/>
                </a:solidFill>
                <a:latin typeface="Arial" panose="020B0604020202020204"/>
                <a:ea typeface="Arial" panose="020B0604020202020204"/>
                <a:cs typeface="Arial" panose="020B0604020202020204"/>
                <a:sym typeface="Arial" panose="020B0604020202020204"/>
              </a:rPr>
              <a:t> </a:t>
            </a:r>
            <a:r>
              <a:rPr lang="en-IN" sz="1800">
                <a:solidFill>
                  <a:schemeClr val="dk1"/>
                </a:solidFill>
                <a:latin typeface="Arial" panose="020B0604020202020204"/>
                <a:ea typeface="Arial" panose="020B0604020202020204"/>
                <a:cs typeface="Arial" panose="020B0604020202020204"/>
                <a:sym typeface="Arial" panose="020B0604020202020204"/>
              </a:rPr>
              <a:t>db1;</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44" name="Google Shape;1044;p91"/>
          <p:cNvSpPr/>
          <p:nvPr/>
        </p:nvSpPr>
        <p:spPr>
          <a:xfrm>
            <a:off x="407368" y="703183"/>
            <a:ext cx="1130525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DROP DATABASE drops all tables in the database and deletes the database. Be very careful with this statement! To use DROP DATABASE, you need the DROP privilege on the database.</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45" name="Google Shape;1045;p91"/>
          <p:cNvSpPr/>
          <p:nvPr/>
        </p:nvSpPr>
        <p:spPr>
          <a:xfrm>
            <a:off x="407368" y="2617644"/>
            <a:ext cx="647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1">
                <a:solidFill>
                  <a:srgbClr val="7F7F7F"/>
                </a:solidFill>
                <a:latin typeface="Arial" panose="020B0604020202020204"/>
                <a:ea typeface="Arial" panose="020B0604020202020204"/>
                <a:cs typeface="Arial" panose="020B0604020202020204"/>
                <a:sym typeface="Arial" panose="020B0604020202020204"/>
              </a:rPr>
              <a:t>DROP SCHEMA is a synonym for DROP DATABASE.</a:t>
            </a:r>
            <a:endParaRPr lang="en-IN" sz="1800" b="1">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049" name="Shape 1049"/>
        <p:cNvGrpSpPr/>
        <p:nvPr/>
      </p:nvGrpSpPr>
      <p:grpSpPr>
        <a:xfrm>
          <a:off x="0" y="0"/>
          <a:ext cx="0" cy="0"/>
          <a:chOff x="0" y="0"/>
          <a:chExt cx="0" cy="0"/>
        </a:xfrm>
      </p:grpSpPr>
      <p:sp>
        <p:nvSpPr>
          <p:cNvPr id="1050" name="Google Shape;1050;p92"/>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Source Command</a:t>
            </a:r>
            <a:endParaRPr sz="46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054" name="Shape 1054"/>
        <p:cNvGrpSpPr/>
        <p:nvPr/>
      </p:nvGrpSpPr>
      <p:grpSpPr>
        <a:xfrm>
          <a:off x="0" y="0"/>
          <a:ext cx="0" cy="0"/>
          <a:chOff x="0" y="0"/>
          <a:chExt cx="0" cy="0"/>
        </a:xfrm>
      </p:grpSpPr>
      <p:sp>
        <p:nvSpPr>
          <p:cNvPr id="1055" name="Google Shape;1055;p93"/>
          <p:cNvSpPr/>
          <p:nvPr/>
        </p:nvSpPr>
        <p:spPr>
          <a:xfrm>
            <a:off x="1524000" y="1"/>
            <a:ext cx="914400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source command</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sp>
        <p:nvSpPr>
          <p:cNvPr id="1056" name="Google Shape;1056;p93"/>
          <p:cNvSpPr/>
          <p:nvPr/>
        </p:nvSpPr>
        <p:spPr>
          <a:xfrm>
            <a:off x="1741714" y="762000"/>
            <a:ext cx="86868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600" b="1">
                <a:solidFill>
                  <a:schemeClr val="dk1"/>
                </a:solidFill>
                <a:latin typeface="Arial" panose="020B0604020202020204"/>
                <a:ea typeface="Arial" panose="020B0604020202020204"/>
                <a:cs typeface="Arial" panose="020B0604020202020204"/>
                <a:sym typeface="Arial" panose="020B0604020202020204"/>
              </a:rPr>
              <a:t>You can execute an SQL script file using the source command or \. command</a:t>
            </a:r>
            <a:endParaRPr lang="en-IN" sz="1600" b="1">
              <a:solidFill>
                <a:schemeClr val="dk1"/>
              </a:solidFill>
              <a:latin typeface="Arial" panose="020B0604020202020204"/>
              <a:ea typeface="Arial" panose="020B0604020202020204"/>
              <a:cs typeface="Arial" panose="020B0604020202020204"/>
              <a:sym typeface="Arial" panose="020B0604020202020204"/>
            </a:endParaRPr>
          </a:p>
        </p:txBody>
      </p:sp>
      <p:sp>
        <p:nvSpPr>
          <p:cNvPr id="1057" name="Google Shape;1057;p93"/>
          <p:cNvSpPr/>
          <p:nvPr/>
        </p:nvSpPr>
        <p:spPr>
          <a:xfrm>
            <a:off x="1763487" y="2131875"/>
            <a:ext cx="8719457" cy="1668405"/>
          </a:xfrm>
          <a:prstGeom prst="rect">
            <a:avLst/>
          </a:prstGeom>
          <a:noFill/>
          <a:ln>
            <a:noFill/>
          </a:ln>
        </p:spPr>
        <p:txBody>
          <a:bodyPr spcFirstLastPara="1" wrap="square" lIns="91425" tIns="45700" rIns="91425" bIns="45700" anchor="t" anchorCtr="0">
            <a:spAutoFit/>
          </a:bodyPr>
          <a:lstStyle/>
          <a:p>
            <a:pPr marL="342900" marR="0" lvl="0" indent="-342900" algn="l" rtl="0">
              <a:lnSpc>
                <a:spcPct val="20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a:t>
            </a:r>
            <a:r>
              <a:rPr lang="en-IN" sz="1800">
                <a:solidFill>
                  <a:srgbClr val="262626"/>
                </a:solidFill>
                <a:latin typeface="Arial" panose="020B0604020202020204"/>
                <a:ea typeface="Arial" panose="020B0604020202020204"/>
                <a:cs typeface="Arial" panose="020B0604020202020204"/>
                <a:sym typeface="Arial" panose="020B0604020202020204"/>
              </a:rPr>
              <a:t> 'D:\mysqldemobld7.sql'</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20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SOURCE</a:t>
            </a:r>
            <a:r>
              <a:rPr lang="en-IN" sz="1800">
                <a:solidFill>
                  <a:srgbClr val="262626"/>
                </a:solidFill>
                <a:latin typeface="Arial" panose="020B0604020202020204"/>
                <a:ea typeface="Arial" panose="020B0604020202020204"/>
                <a:cs typeface="Arial" panose="020B0604020202020204"/>
                <a:sym typeface="Arial" panose="020B0604020202020204"/>
              </a:rPr>
              <a:t> 'D:\mysqldemobld7.sql'</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200000"/>
              </a:lnSpc>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SOURCE</a:t>
            </a:r>
            <a:r>
              <a:rPr lang="en-IN" sz="1800">
                <a:solidFill>
                  <a:srgbClr val="262626"/>
                </a:solidFill>
                <a:latin typeface="Arial" panose="020B0604020202020204"/>
                <a:ea typeface="Arial" panose="020B0604020202020204"/>
                <a:cs typeface="Arial" panose="020B0604020202020204"/>
                <a:sym typeface="Arial" panose="020B0604020202020204"/>
              </a:rPr>
              <a:t> //infoserver1/infodomain1/Everyone/DBT/mysqldemobld7.sql</a:t>
            </a:r>
            <a:endParaRPr lang="en-IN" sz="1800">
              <a:solidFill>
                <a:srgbClr val="262626"/>
              </a:solidFill>
              <a:latin typeface="Arial" panose="020B0604020202020204"/>
              <a:ea typeface="Arial" panose="020B0604020202020204"/>
              <a:cs typeface="Arial" panose="020B0604020202020204"/>
              <a:sym typeface="Arial" panose="020B0604020202020204"/>
            </a:endParaRPr>
          </a:p>
        </p:txBody>
      </p:sp>
      <p:sp>
        <p:nvSpPr>
          <p:cNvPr id="1058" name="Google Shape;1058;p93"/>
          <p:cNvSpPr/>
          <p:nvPr/>
        </p:nvSpPr>
        <p:spPr>
          <a:xfrm>
            <a:off x="1676400" y="1295400"/>
            <a:ext cx="88392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298AE5"/>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 file_name</a:t>
            </a:r>
            <a:endParaRPr lang="en-IN" sz="2000">
              <a:solidFill>
                <a:srgbClr val="0077AA"/>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     source file_name</a:t>
            </a:r>
            <a:endParaRPr lang="en-IN" sz="2000">
              <a:solidFill>
                <a:srgbClr val="0077AA"/>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showMasterSp="0">
  <p:cSld>
    <p:spTree>
      <p:nvGrpSpPr>
        <p:cNvPr id="1062" name="Shape 1062"/>
        <p:cNvGrpSpPr/>
        <p:nvPr/>
      </p:nvGrpSpPr>
      <p:grpSpPr>
        <a:xfrm>
          <a:off x="0" y="0"/>
          <a:ext cx="0" cy="0"/>
          <a:chOff x="0" y="0"/>
          <a:chExt cx="0" cy="0"/>
        </a:xfrm>
      </p:grpSpPr>
      <p:sp>
        <p:nvSpPr>
          <p:cNvPr id="1063" name="Google Shape;1063;p94"/>
          <p:cNvSpPr txBox="1"/>
          <p:nvPr/>
        </p:nvSpPr>
        <p:spPr>
          <a:xfrm>
            <a:off x="1676400" y="2362200"/>
            <a:ext cx="8839200" cy="914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48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SHOW TABLES</a:t>
            </a:r>
            <a:endParaRPr sz="4600">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showMasterSp="0">
  <p:cSld>
    <p:spTree>
      <p:nvGrpSpPr>
        <p:cNvPr id="1067" name="Shape 1067"/>
        <p:cNvGrpSpPr/>
        <p:nvPr/>
      </p:nvGrpSpPr>
      <p:grpSpPr>
        <a:xfrm>
          <a:off x="0" y="0"/>
          <a:ext cx="0" cy="0"/>
          <a:chOff x="0" y="0"/>
          <a:chExt cx="0" cy="0"/>
        </a:xfrm>
      </p:grpSpPr>
      <p:sp>
        <p:nvSpPr>
          <p:cNvPr id="1068" name="Google Shape;1068;p95"/>
          <p:cNvSpPr txBox="1"/>
          <p:nvPr>
            <p:ph type="title"/>
          </p:nvPr>
        </p:nvSpPr>
        <p:spPr>
          <a:xfrm>
            <a:off x="609600" y="228600"/>
            <a:ext cx="10972800" cy="9144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accent2"/>
              </a:buClr>
              <a:buSzPts val="1920"/>
              <a:buFont typeface="Arial" panose="020B0604020202020204"/>
              <a:buNone/>
            </a:pPr>
            <a:r>
              <a:rPr lang="en-IN" b="1">
                <a:latin typeface="Arial" panose="020B0604020202020204"/>
                <a:ea typeface="Arial" panose="020B0604020202020204"/>
                <a:cs typeface="Arial" panose="020B0604020202020204"/>
                <a:sym typeface="Arial" panose="020B0604020202020204"/>
              </a:rPr>
              <a:t>SHOW TABLES Syntax</a:t>
            </a:r>
            <a:endParaRPr b="1">
              <a:latin typeface="Arial" panose="020B0604020202020204"/>
              <a:ea typeface="Arial" panose="020B0604020202020204"/>
              <a:cs typeface="Arial" panose="020B0604020202020204"/>
              <a:sym typeface="Arial" panose="020B0604020202020204"/>
            </a:endParaRPr>
          </a:p>
        </p:txBody>
      </p:sp>
      <p:sp>
        <p:nvSpPr>
          <p:cNvPr id="1069" name="Google Shape;1069;p95"/>
          <p:cNvSpPr/>
          <p:nvPr/>
        </p:nvSpPr>
        <p:spPr>
          <a:xfrm>
            <a:off x="609600" y="2402176"/>
            <a:ext cx="9906000" cy="1477328"/>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SHOW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TABLES</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SHOW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FULL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FF0000"/>
                </a:solidFill>
                <a:latin typeface="Arial" panose="020B0604020202020204"/>
                <a:ea typeface="Arial" panose="020B0604020202020204"/>
                <a:cs typeface="Arial" panose="020B0604020202020204"/>
                <a:sym typeface="Arial" panose="020B0604020202020204"/>
              </a:rPr>
              <a:t>// WITH TABLE TYPE</a:t>
            </a:r>
            <a:endParaRPr lang="en-IN" sz="1800">
              <a:solidFill>
                <a:srgbClr val="FF0000"/>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SHOW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USER01;</a:t>
            </a:r>
            <a:endParaRPr sz="1800">
              <a:solidFill>
                <a:srgbClr val="FF0000"/>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SHOW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TABLES_IN_USER01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LIKE</a:t>
            </a:r>
            <a:r>
              <a:rPr lang="en-IN" sz="1800">
                <a:solidFill>
                  <a:schemeClr val="dk1"/>
                </a:solidFill>
                <a:latin typeface="Arial" panose="020B0604020202020204"/>
                <a:ea typeface="Arial" panose="020B0604020202020204"/>
                <a:cs typeface="Arial" panose="020B0604020202020204"/>
                <a:sym typeface="Arial" panose="020B0604020202020204"/>
              </a:rPr>
              <a:t> 'E%' </a:t>
            </a:r>
            <a:r>
              <a:rPr lang="en-IN" sz="1800">
                <a:solidFill>
                  <a:srgbClr val="0077AA"/>
                </a:solidFill>
                <a:latin typeface="Arial" panose="020B0604020202020204"/>
                <a:ea typeface="Arial" panose="020B0604020202020204"/>
                <a:cs typeface="Arial" panose="020B0604020202020204"/>
                <a:sym typeface="Arial" panose="020B0604020202020204"/>
              </a:rPr>
              <a:t>OR</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TABLES_IN_USER01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LIKE</a:t>
            </a:r>
            <a:r>
              <a:rPr lang="en-IN" sz="1800">
                <a:solidFill>
                  <a:schemeClr val="dk1"/>
                </a:solidFill>
                <a:latin typeface="Arial" panose="020B0604020202020204"/>
                <a:ea typeface="Arial" panose="020B0604020202020204"/>
                <a:cs typeface="Arial" panose="020B0604020202020204"/>
                <a:sym typeface="Arial" panose="020B0604020202020204"/>
              </a:rPr>
              <a:t> 'B%';</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SHOW</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TABLES</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DD4A68"/>
                </a:solidFill>
                <a:latin typeface="Arial" panose="020B0604020202020204"/>
                <a:ea typeface="Arial" panose="020B0604020202020204"/>
                <a:cs typeface="Arial" panose="020B0604020202020204"/>
                <a:sym typeface="Arial" panose="020B0604020202020204"/>
              </a:rPr>
              <a:t>TABLES_IN_USER01</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'EMP'</a:t>
            </a:r>
            <a:r>
              <a:rPr lang="en-IN" sz="1800">
                <a:solidFill>
                  <a:srgbClr val="5959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70" name="Google Shape;1070;p95"/>
          <p:cNvSpPr/>
          <p:nvPr/>
        </p:nvSpPr>
        <p:spPr>
          <a:xfrm>
            <a:off x="609600" y="1411070"/>
            <a:ext cx="798673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7AA"/>
                </a:solidFill>
                <a:latin typeface="Arial" panose="020B0604020202020204"/>
                <a:ea typeface="Arial" panose="020B0604020202020204"/>
                <a:cs typeface="Arial" panose="020B0604020202020204"/>
                <a:sym typeface="Arial" panose="020B0604020202020204"/>
              </a:rPr>
              <a:t>SHOW</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FULL</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TABLES</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a:t>
            </a:r>
            <a:r>
              <a:rPr lang="en-IN" sz="2000">
                <a:solidFill>
                  <a:srgbClr val="0077AA"/>
                </a:solidFill>
                <a:latin typeface="Arial" panose="020B0604020202020204"/>
                <a:ea typeface="Arial" panose="020B0604020202020204"/>
                <a:cs typeface="Arial" panose="020B0604020202020204"/>
                <a:sym typeface="Arial" panose="020B0604020202020204"/>
              </a:rPr>
              <a:t>FROM</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IN</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db_name</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999999"/>
                </a:solidFill>
                <a:latin typeface="Arial" panose="020B0604020202020204"/>
                <a:ea typeface="Arial" panose="020B0604020202020204"/>
                <a:cs typeface="Arial" panose="020B0604020202020204"/>
                <a:sym typeface="Arial" panose="020B0604020202020204"/>
              </a:rPr>
              <a:t>[</a:t>
            </a:r>
            <a:r>
              <a:rPr lang="en-IN" sz="2000">
                <a:solidFill>
                  <a:srgbClr val="A67F59"/>
                </a:solidFill>
                <a:latin typeface="Arial" panose="020B0604020202020204"/>
                <a:ea typeface="Arial" panose="020B0604020202020204"/>
                <a:cs typeface="Arial" panose="020B0604020202020204"/>
                <a:sym typeface="Arial" panose="020B0604020202020204"/>
              </a:rPr>
              <a:t>LIKE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669900"/>
                </a:solidFill>
                <a:latin typeface="Arial" panose="020B0604020202020204"/>
                <a:ea typeface="Arial" panose="020B0604020202020204"/>
                <a:cs typeface="Arial" panose="020B0604020202020204"/>
                <a:sym typeface="Arial" panose="020B0604020202020204"/>
              </a:rPr>
              <a:t>'</a:t>
            </a:r>
            <a:r>
              <a:rPr lang="en-IN" sz="2000" i="1">
                <a:solidFill>
                  <a:srgbClr val="669900"/>
                </a:solidFill>
                <a:latin typeface="Arial" panose="020B0604020202020204"/>
                <a:ea typeface="Arial" panose="020B0604020202020204"/>
                <a:cs typeface="Arial" panose="020B0604020202020204"/>
                <a:sym typeface="Arial" panose="020B0604020202020204"/>
              </a:rPr>
              <a:t>pattern</a:t>
            </a:r>
            <a:r>
              <a:rPr lang="en-IN" sz="2000">
                <a:solidFill>
                  <a:srgbClr val="669900"/>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A67F59"/>
                </a:solidFill>
                <a:latin typeface="Arial" panose="020B0604020202020204"/>
                <a:ea typeface="Arial" panose="020B0604020202020204"/>
                <a:cs typeface="Arial" panose="020B0604020202020204"/>
                <a:sym typeface="Arial" panose="020B0604020202020204"/>
              </a:rPr>
              <a:t>|</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a:solidFill>
                  <a:srgbClr val="0077AA"/>
                </a:solidFill>
                <a:latin typeface="Arial" panose="020B0604020202020204"/>
                <a:ea typeface="Arial" panose="020B0604020202020204"/>
                <a:cs typeface="Arial" panose="020B0604020202020204"/>
                <a:sym typeface="Arial" panose="020B0604020202020204"/>
              </a:rPr>
              <a:t>WHERE</a:t>
            </a:r>
            <a:r>
              <a:rPr lang="en-IN" sz="2000">
                <a:solidFill>
                  <a:srgbClr val="000000"/>
                </a:solidFill>
                <a:latin typeface="Arial" panose="020B0604020202020204"/>
                <a:ea typeface="Arial" panose="020B0604020202020204"/>
                <a:cs typeface="Arial" panose="020B0604020202020204"/>
                <a:sym typeface="Arial" panose="020B0604020202020204"/>
              </a:rPr>
              <a:t> </a:t>
            </a:r>
            <a:r>
              <a:rPr lang="en-IN" sz="2000" i="1">
                <a:solidFill>
                  <a:srgbClr val="000000"/>
                </a:solidFill>
                <a:latin typeface="Arial" panose="020B0604020202020204"/>
                <a:ea typeface="Arial" panose="020B0604020202020204"/>
                <a:cs typeface="Arial" panose="020B0604020202020204"/>
                <a:sym typeface="Arial" panose="020B0604020202020204"/>
              </a:rPr>
              <a:t>expr</a:t>
            </a:r>
            <a:r>
              <a:rPr lang="en-IN" sz="2000">
                <a:solidFill>
                  <a:srgbClr val="999999"/>
                </a:solidFill>
                <a:latin typeface="Arial" panose="020B0604020202020204"/>
                <a:ea typeface="Arial" panose="020B0604020202020204"/>
                <a:cs typeface="Arial" panose="020B0604020202020204"/>
                <a:sym typeface="Arial" panose="020B0604020202020204"/>
              </a:rPr>
              <a:t>]</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074" name="Shape 1074"/>
        <p:cNvGrpSpPr/>
        <p:nvPr/>
      </p:nvGrpSpPr>
      <p:grpSpPr>
        <a:xfrm>
          <a:off x="0" y="0"/>
          <a:ext cx="0" cy="0"/>
          <a:chOff x="0" y="0"/>
          <a:chExt cx="0" cy="0"/>
        </a:xfrm>
      </p:grpSpPr>
      <p:sp>
        <p:nvSpPr>
          <p:cNvPr id="1075" name="Google Shape;1075;p96"/>
          <p:cNvSpPr txBox="1"/>
          <p:nvPr/>
        </p:nvSpPr>
        <p:spPr>
          <a:xfrm>
            <a:off x="1676977" y="1611868"/>
            <a:ext cx="8838049" cy="9144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None/>
            </a:pPr>
            <a:r>
              <a:rPr lang="en-IN" sz="4800" i="1">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datatypes</a:t>
            </a:r>
            <a:endParaRPr lang="en-IN" sz="4800" i="1">
              <a:solidFill>
                <a:srgbClr val="DC525C"/>
              </a:solidFill>
              <a:latin typeface="Quattrocento Sans" panose="020B0502050000020003"/>
              <a:ea typeface="Quattrocento Sans" panose="020B0502050000020003"/>
              <a:cs typeface="Quattrocento Sans" panose="020B0502050000020003"/>
              <a:sym typeface="Quattrocento Sans" panose="020B0502050000020003"/>
            </a:endParaRPr>
          </a:p>
        </p:txBody>
      </p:sp>
      <p:graphicFrame>
        <p:nvGraphicFramePr>
          <p:cNvPr id="1076" name="Google Shape;1076;p96"/>
          <p:cNvGraphicFramePr/>
          <p:nvPr/>
        </p:nvGraphicFramePr>
        <p:xfrm>
          <a:off x="1636408" y="2545432"/>
          <a:ext cx="8904950" cy="3000000"/>
        </p:xfrm>
        <a:graphic>
          <a:graphicData uri="http://schemas.openxmlformats.org/drawingml/2006/table">
            <a:tbl>
              <a:tblPr firstRow="1" bandRow="1">
                <a:noFill/>
                <a:tableStyleId>{8C7A49A7-7137-4D32-BE5C-BEC194E76A3F}</a:tableStyleId>
              </a:tblPr>
              <a:tblGrid>
                <a:gridCol w="2591675"/>
                <a:gridCol w="451350"/>
                <a:gridCol w="451350"/>
                <a:gridCol w="451350"/>
                <a:gridCol w="451350"/>
                <a:gridCol w="451350"/>
                <a:gridCol w="451350"/>
                <a:gridCol w="451350"/>
                <a:gridCol w="451350"/>
                <a:gridCol w="451350"/>
                <a:gridCol w="451350"/>
                <a:gridCol w="1799775"/>
              </a:tblGrid>
              <a:tr h="370850">
                <a:tc>
                  <a:txBody>
                    <a:bodyPr/>
                    <a:lstStyle/>
                    <a:p>
                      <a:pPr marL="0" marR="0" lvl="0" indent="0" algn="l" rtl="0">
                        <a:spcBef>
                          <a:spcPts val="0"/>
                        </a:spcBef>
                        <a:spcAft>
                          <a:spcPts val="0"/>
                        </a:spcAft>
                        <a:buNone/>
                      </a:pPr>
                      <a:r>
                        <a:rPr lang="en-IN" sz="1800"/>
                        <a:t>ENAME</a:t>
                      </a:r>
                      <a:r>
                        <a:rPr lang="en-IN" sz="1800"/>
                        <a:t> </a:t>
                      </a:r>
                      <a:r>
                        <a:rPr lang="en-IN" sz="1800"/>
                        <a:t>CHAR (10)</a:t>
                      </a:r>
                      <a:endParaRPr sz="1800">
                        <a:latin typeface="Arial" panose="020B0604020202020204"/>
                        <a:ea typeface="Arial" panose="020B0604020202020204"/>
                        <a:cs typeface="Arial" panose="020B0604020202020204"/>
                        <a:sym typeface="Arial" panose="020B0604020202020204"/>
                      </a:endParaRPr>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S</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A</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L</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E</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E</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L</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l" rtl="0">
                        <a:spcBef>
                          <a:spcPts val="0"/>
                        </a:spcBef>
                        <a:spcAft>
                          <a:spcPts val="0"/>
                        </a:spcAft>
                        <a:buNone/>
                      </a:pPr>
                      <a:r>
                        <a:rPr lang="en-IN" sz="1800"/>
                        <a:t> LENGTH</a:t>
                      </a:r>
                      <a:r>
                        <a:rPr lang="en-IN" sz="1800"/>
                        <a:t> -&gt; 10</a:t>
                      </a: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0">
                <a:tc>
                  <a:txBody>
                    <a:bodyPr/>
                    <a:lstStyle/>
                    <a:p>
                      <a:pPr marL="0" marR="0" lvl="0" indent="0" algn="l" rtl="0">
                        <a:spcBef>
                          <a:spcPts val="0"/>
                        </a:spcBef>
                        <a:spcAft>
                          <a:spcPts val="0"/>
                        </a:spcAft>
                        <a:buNone/>
                      </a:pPr>
                      <a:r>
                        <a:rPr lang="en-IN" sz="1800"/>
                        <a:t>ENAME VARCHAR2(10)</a:t>
                      </a:r>
                      <a:endParaRPr sz="1800">
                        <a:latin typeface="Arial" panose="020B0604020202020204"/>
                        <a:ea typeface="Arial" panose="020B0604020202020204"/>
                        <a:cs typeface="Arial" panose="020B0604020202020204"/>
                        <a:sym typeface="Arial" panose="020B0604020202020204"/>
                      </a:endParaRPr>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S</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A</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L</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E</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E</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L</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t> LENGTH -&gt; 6</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
        <p:nvSpPr>
          <p:cNvPr id="1077" name="Google Shape;1077;p96"/>
          <p:cNvSpPr/>
          <p:nvPr/>
        </p:nvSpPr>
        <p:spPr>
          <a:xfrm>
            <a:off x="131679" y="167382"/>
            <a:ext cx="612878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89A4"/>
                </a:solidFill>
                <a:latin typeface="Arial" panose="020B0604020202020204"/>
                <a:ea typeface="Arial" panose="020B0604020202020204"/>
                <a:cs typeface="Arial" panose="020B0604020202020204"/>
                <a:sym typeface="Arial" panose="020B0604020202020204"/>
              </a:rPr>
              <a:t>The </a:t>
            </a:r>
            <a:r>
              <a:rPr lang="en-IN" sz="2000" b="1">
                <a:solidFill>
                  <a:srgbClr val="0089A4"/>
                </a:solidFill>
                <a:latin typeface="Arial" panose="020B0604020202020204"/>
                <a:ea typeface="Arial" panose="020B0604020202020204"/>
                <a:cs typeface="Arial" panose="020B0604020202020204"/>
                <a:sym typeface="Arial" panose="020B0604020202020204"/>
              </a:rPr>
              <a:t>char</a:t>
            </a:r>
            <a:r>
              <a:rPr lang="en-IN" sz="2000">
                <a:solidFill>
                  <a:srgbClr val="0089A4"/>
                </a:solidFill>
                <a:latin typeface="Arial" panose="020B0604020202020204"/>
                <a:ea typeface="Arial" panose="020B0604020202020204"/>
                <a:cs typeface="Arial" panose="020B0604020202020204"/>
                <a:sym typeface="Arial" panose="020B0604020202020204"/>
              </a:rPr>
              <a:t> is a fixed-length character data type, </a:t>
            </a:r>
            <a:endParaRPr lang="en-IN" sz="2000">
              <a:solidFill>
                <a:srgbClr val="0089A4"/>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2000">
                <a:solidFill>
                  <a:srgbClr val="0089A4"/>
                </a:solidFill>
                <a:latin typeface="Arial" panose="020B0604020202020204"/>
                <a:ea typeface="Arial" panose="020B0604020202020204"/>
                <a:cs typeface="Arial" panose="020B0604020202020204"/>
                <a:sym typeface="Arial" panose="020B0604020202020204"/>
              </a:rPr>
              <a:t>The </a:t>
            </a:r>
            <a:r>
              <a:rPr lang="en-IN" sz="2000" b="1">
                <a:solidFill>
                  <a:srgbClr val="0089A4"/>
                </a:solidFill>
                <a:latin typeface="Arial" panose="020B0604020202020204"/>
                <a:ea typeface="Arial" panose="020B0604020202020204"/>
                <a:cs typeface="Arial" panose="020B0604020202020204"/>
                <a:sym typeface="Arial" panose="020B0604020202020204"/>
              </a:rPr>
              <a:t>varchar</a:t>
            </a:r>
            <a:r>
              <a:rPr lang="en-IN" sz="2000">
                <a:solidFill>
                  <a:srgbClr val="0089A4"/>
                </a:solidFill>
                <a:latin typeface="Arial" panose="020B0604020202020204"/>
                <a:ea typeface="Arial" panose="020B0604020202020204"/>
                <a:cs typeface="Arial" panose="020B0604020202020204"/>
                <a:sym typeface="Arial" panose="020B0604020202020204"/>
              </a:rPr>
              <a:t> is a variable-length character data type.</a:t>
            </a:r>
            <a:endParaRPr sz="2000">
              <a:solidFill>
                <a:srgbClr val="0089A4"/>
              </a:solidFill>
              <a:latin typeface="Gill Sans" panose="020B0502020104020203"/>
              <a:ea typeface="Gill Sans" panose="020B0502020104020203"/>
              <a:cs typeface="Gill Sans" panose="020B0502020104020203"/>
              <a:sym typeface="Gill Sans" panose="020B0502020104020203"/>
            </a:endParaRPr>
          </a:p>
        </p:txBody>
      </p:sp>
      <p:graphicFrame>
        <p:nvGraphicFramePr>
          <p:cNvPr id="1078" name="Google Shape;1078;p96"/>
          <p:cNvGraphicFramePr/>
          <p:nvPr/>
        </p:nvGraphicFramePr>
        <p:xfrm>
          <a:off x="1648130" y="4780632"/>
          <a:ext cx="8904950" cy="3000000"/>
        </p:xfrm>
        <a:graphic>
          <a:graphicData uri="http://schemas.openxmlformats.org/drawingml/2006/table">
            <a:tbl>
              <a:tblPr firstRow="1" bandRow="1">
                <a:noFill/>
                <a:tableStyleId>{8C7A49A7-7137-4D32-BE5C-BEC194E76A3F}</a:tableStyleId>
              </a:tblPr>
              <a:tblGrid>
                <a:gridCol w="2591675"/>
                <a:gridCol w="451350"/>
                <a:gridCol w="451350"/>
                <a:gridCol w="451350"/>
                <a:gridCol w="451350"/>
                <a:gridCol w="451350"/>
                <a:gridCol w="451350"/>
                <a:gridCol w="451350"/>
                <a:gridCol w="451350"/>
                <a:gridCol w="451350"/>
                <a:gridCol w="451350"/>
                <a:gridCol w="1799775"/>
              </a:tblGrid>
              <a:tr h="370850">
                <a:tc>
                  <a:txBody>
                    <a:bodyPr/>
                    <a:lstStyle/>
                    <a:p>
                      <a:pPr marL="0" marR="0" lvl="0" indent="0" algn="l" rtl="0">
                        <a:spcBef>
                          <a:spcPts val="0"/>
                        </a:spcBef>
                        <a:spcAft>
                          <a:spcPts val="0"/>
                        </a:spcAft>
                        <a:buNone/>
                      </a:pPr>
                      <a:r>
                        <a:rPr lang="en-IN" sz="1800"/>
                        <a:t>ENAME</a:t>
                      </a:r>
                      <a:r>
                        <a:rPr lang="en-IN" sz="1800"/>
                        <a:t> </a:t>
                      </a:r>
                      <a:r>
                        <a:rPr lang="en-IN" sz="1800"/>
                        <a:t>CHAR (10)</a:t>
                      </a:r>
                      <a:endParaRPr sz="1800">
                        <a:latin typeface="Arial" panose="020B0604020202020204"/>
                        <a:ea typeface="Arial" panose="020B0604020202020204"/>
                        <a:cs typeface="Arial" panose="020B0604020202020204"/>
                        <a:sym typeface="Arial" panose="020B0604020202020204"/>
                      </a:endParaRPr>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S</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A</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L</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E</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E</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L</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IN" sz="1800"/>
                        <a:t> LENGTH</a:t>
                      </a:r>
                      <a:r>
                        <a:rPr lang="en-IN" sz="1800"/>
                        <a:t> -&gt; 6</a:t>
                      </a: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0">
                <a:tc>
                  <a:txBody>
                    <a:bodyPr/>
                    <a:lstStyle/>
                    <a:p>
                      <a:pPr marL="0" marR="0" lvl="0" indent="0" algn="l" rtl="0">
                        <a:spcBef>
                          <a:spcPts val="0"/>
                        </a:spcBef>
                        <a:spcAft>
                          <a:spcPts val="0"/>
                        </a:spcAft>
                        <a:buNone/>
                      </a:pPr>
                      <a:r>
                        <a:rPr lang="en-IN" sz="1800"/>
                        <a:t>ENAME VARCHAR(10)</a:t>
                      </a:r>
                      <a:endParaRPr sz="1800">
                        <a:latin typeface="Arial" panose="020B0604020202020204"/>
                        <a:ea typeface="Arial" panose="020B0604020202020204"/>
                        <a:cs typeface="Arial" panose="020B0604020202020204"/>
                        <a:sym typeface="Arial" panose="020B0604020202020204"/>
                      </a:endParaRPr>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a:t>S</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A</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L</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E</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E</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r>
                        <a:rPr lang="en-IN" sz="1800"/>
                        <a:t>L</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0E5E1"/>
                    </a:solidFill>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IN" sz="1800"/>
                        <a:t> LENGTH -&gt; 6</a:t>
                      </a:r>
                      <a:endParaRPr lang="en-IN" sz="1800"/>
                    </a:p>
                  </a:txBody>
                  <a:tcPr marL="91425" marR="91425"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
        <p:nvSpPr>
          <p:cNvPr id="1079" name="Google Shape;1079;p96"/>
          <p:cNvSpPr/>
          <p:nvPr/>
        </p:nvSpPr>
        <p:spPr>
          <a:xfrm>
            <a:off x="1676976" y="4298032"/>
            <a:ext cx="122020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DC525C"/>
                </a:solidFill>
                <a:latin typeface="Quattrocento Sans" panose="020B0502050000020003"/>
                <a:ea typeface="Quattrocento Sans" panose="020B0502050000020003"/>
                <a:cs typeface="Quattrocento Sans" panose="020B0502050000020003"/>
                <a:sym typeface="Quattrocento Sans" panose="020B0502050000020003"/>
              </a:rPr>
              <a:t>In MySQL</a:t>
            </a:r>
            <a:endParaRPr sz="2000">
              <a:solidFill>
                <a:schemeClr val="dk1"/>
              </a:solidFill>
              <a:latin typeface="Gill Sans" panose="020B0502020104020203"/>
              <a:ea typeface="Gill Sans" panose="020B0502020104020203"/>
              <a:cs typeface="Gill Sans" panose="020B0502020104020203"/>
              <a:sym typeface="Gill Sans" panose="020B0502020104020203"/>
            </a:endParaRPr>
          </a:p>
        </p:txBody>
      </p:sp>
      <p:sp>
        <p:nvSpPr>
          <p:cNvPr id="1080" name="Google Shape;1080;p96"/>
          <p:cNvSpPr/>
          <p:nvPr/>
        </p:nvSpPr>
        <p:spPr>
          <a:xfrm>
            <a:off x="3353157" y="3995718"/>
            <a:ext cx="7238058"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006C86"/>
                </a:solidFill>
                <a:latin typeface="Arial" panose="020B0604020202020204"/>
                <a:ea typeface="Arial" panose="020B0604020202020204"/>
                <a:cs typeface="Arial" panose="020B0604020202020204"/>
                <a:sym typeface="Arial" panose="020B0604020202020204"/>
              </a:rPr>
              <a:t>When CHAR values are retrieved, the trailing spaces are removed (unless the </a:t>
            </a:r>
            <a:r>
              <a:rPr lang="en-IN" sz="1800" b="1" i="1">
                <a:solidFill>
                  <a:srgbClr val="006C86"/>
                </a:solidFill>
                <a:latin typeface="Arial" panose="020B0604020202020204"/>
                <a:ea typeface="Arial" panose="020B0604020202020204"/>
                <a:cs typeface="Arial" panose="020B0604020202020204"/>
                <a:sym typeface="Arial" panose="020B0604020202020204"/>
              </a:rPr>
              <a:t>PAD_CHAR_TO_FULL_LENGTH </a:t>
            </a:r>
            <a:r>
              <a:rPr lang="en-IN" sz="1800">
                <a:solidFill>
                  <a:srgbClr val="006C86"/>
                </a:solidFill>
                <a:latin typeface="Arial" panose="020B0604020202020204"/>
                <a:ea typeface="Arial" panose="020B0604020202020204"/>
                <a:cs typeface="Arial" panose="020B0604020202020204"/>
                <a:sym typeface="Arial" panose="020B0604020202020204"/>
              </a:rPr>
              <a:t>SQL mode is enabled)</a:t>
            </a:r>
            <a:endParaRPr lang="en-IN" sz="1800">
              <a:solidFill>
                <a:srgbClr val="006C86"/>
              </a:solidFill>
              <a:latin typeface="Arial" panose="020B0604020202020204"/>
              <a:ea typeface="Arial" panose="020B0604020202020204"/>
              <a:cs typeface="Arial" panose="020B0604020202020204"/>
              <a:sym typeface="Arial" panose="020B0604020202020204"/>
            </a:endParaRPr>
          </a:p>
        </p:txBody>
      </p:sp>
      <p:sp>
        <p:nvSpPr>
          <p:cNvPr id="1081" name="Google Shape;1081;p96"/>
          <p:cNvSpPr/>
          <p:nvPr/>
        </p:nvSpPr>
        <p:spPr>
          <a:xfrm>
            <a:off x="6560133" y="97670"/>
            <a:ext cx="5543999" cy="129586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c1 </a:t>
            </a:r>
            <a:r>
              <a:rPr lang="en-IN" sz="1800">
                <a:solidFill>
                  <a:srgbClr val="834689"/>
                </a:solidFill>
                <a:latin typeface="Arial" panose="020B0604020202020204"/>
                <a:ea typeface="Arial" panose="020B0604020202020204"/>
                <a:cs typeface="Arial" panose="020B0604020202020204"/>
                <a:sym typeface="Arial" panose="020B0604020202020204"/>
              </a:rPr>
              <a:t>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c2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10</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0077AA"/>
                </a:solidFill>
                <a:latin typeface="Arial" panose="020B0604020202020204"/>
                <a:ea typeface="Arial" panose="020B0604020202020204"/>
                <a:cs typeface="Arial" panose="020B0604020202020204"/>
                <a:sym typeface="Arial" panose="020B0604020202020204"/>
              </a:rPr>
              <a:t>VALUES</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50000"/>
              </a:lnSpc>
              <a:spcBef>
                <a:spcPts val="0"/>
              </a:spcBef>
              <a:spcAft>
                <a:spcPts val="0"/>
              </a:spcAft>
              <a:buNone/>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A67F59"/>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temp </a:t>
            </a:r>
            <a:r>
              <a:rPr lang="en-IN" sz="1800">
                <a:solidFill>
                  <a:srgbClr val="0077AA"/>
                </a:solidFill>
                <a:latin typeface="Arial" panose="020B0604020202020204"/>
                <a:ea typeface="Arial" panose="020B0604020202020204"/>
                <a:cs typeface="Arial" panose="020B0604020202020204"/>
                <a:sym typeface="Arial" panose="020B0604020202020204"/>
              </a:rPr>
              <a:t>WHERE</a:t>
            </a:r>
            <a:r>
              <a:rPr lang="en-IN" sz="1800">
                <a:solidFill>
                  <a:schemeClr val="dk1"/>
                </a:solidFill>
                <a:latin typeface="Arial" panose="020B0604020202020204"/>
                <a:ea typeface="Arial" panose="020B0604020202020204"/>
                <a:cs typeface="Arial" panose="020B0604020202020204"/>
                <a:sym typeface="Arial" panose="020B0604020202020204"/>
              </a:rPr>
              <a:t> c1 </a:t>
            </a:r>
            <a:r>
              <a:rPr lang="en-IN" sz="1800">
                <a:solidFill>
                  <a:srgbClr val="473935"/>
                </a:solidFill>
                <a:latin typeface="Arial" panose="020B0604020202020204"/>
                <a:ea typeface="Arial" panose="020B0604020202020204"/>
                <a:cs typeface="Arial" panose="020B0604020202020204"/>
                <a:sym typeface="Arial" panose="020B0604020202020204"/>
              </a:rPr>
              <a:t>LIKE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'SALEEL'</a:t>
            </a:r>
            <a:r>
              <a:rPr lang="en-IN" sz="1800">
                <a:solidFill>
                  <a:schemeClr val="dk1"/>
                </a:solidFill>
                <a:latin typeface="Arial" panose="020B0604020202020204"/>
                <a:ea typeface="Arial" panose="020B0604020202020204"/>
                <a:cs typeface="Arial" panose="020B0604020202020204"/>
                <a:sym typeface="Arial" panose="020B0604020202020204"/>
              </a:rPr>
              <a:t>;</a:t>
            </a:r>
            <a:endParaRPr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82" name="Google Shape;1082;p96"/>
          <p:cNvSpPr txBox="1"/>
          <p:nvPr/>
        </p:nvSpPr>
        <p:spPr>
          <a:xfrm>
            <a:off x="227348" y="5622920"/>
            <a:ext cx="11737304" cy="10464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200">
                <a:solidFill>
                  <a:srgbClr val="FF0000"/>
                </a:solidFill>
                <a:latin typeface="Arial" panose="020B0604020202020204"/>
                <a:ea typeface="Arial" panose="020B0604020202020204"/>
                <a:cs typeface="Arial" panose="020B0604020202020204"/>
                <a:sym typeface="Arial" panose="020B0604020202020204"/>
              </a:rPr>
              <a:t>Note:</a:t>
            </a:r>
            <a:endParaRPr lang="en-IN" sz="2200">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800">
                <a:solidFill>
                  <a:schemeClr val="dk1"/>
                </a:solidFill>
                <a:latin typeface="Arial" panose="020B0604020202020204"/>
                <a:ea typeface="Arial" panose="020B0604020202020204"/>
                <a:cs typeface="Arial" panose="020B0604020202020204"/>
                <a:sym typeface="Arial" panose="020B0604020202020204"/>
              </a:rPr>
              <a:t>The BINARY and VARBINARY types are similar to CHAR and VARCHAR, except that they store binary strings rather than nonbinary strings. That is, they store byte strings rather than character strings.</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086" name="Shape 1086"/>
        <p:cNvGrpSpPr/>
        <p:nvPr/>
      </p:nvGrpSpPr>
      <p:grpSpPr>
        <a:xfrm>
          <a:off x="0" y="0"/>
          <a:ext cx="0" cy="0"/>
          <a:chOff x="0" y="0"/>
          <a:chExt cx="0" cy="0"/>
        </a:xfrm>
      </p:grpSpPr>
      <p:sp>
        <p:nvSpPr>
          <p:cNvPr id="1087" name="Google Shape;1087;p97"/>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datatype - string</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1088" name="Google Shape;1088;p97"/>
          <p:cNvGraphicFramePr/>
          <p:nvPr/>
        </p:nvGraphicFramePr>
        <p:xfrm>
          <a:off x="407368" y="620688"/>
          <a:ext cx="11449275" cy="3989875"/>
        </p:xfrm>
        <a:graphic>
          <a:graphicData uri="http://schemas.openxmlformats.org/drawingml/2006/table">
            <a:tbl>
              <a:tblPr firstRow="1" bandRow="1">
                <a:noFill/>
                <a:tableStyleId>{FBBF7A9B-EB3E-4919-B887-81D37DE2BB05}</a:tableStyleId>
              </a:tblPr>
              <a:tblGrid>
                <a:gridCol w="3750625"/>
                <a:gridCol w="2270125"/>
                <a:gridCol w="5428525"/>
              </a:tblGrid>
              <a:tr h="281375">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Datatypes</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Size</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Description</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CHAR [(length)]</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0-255</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VARCHAR (length)</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800" b="0" i="0">
                          <a:solidFill>
                            <a:schemeClr val="dk1"/>
                          </a:solidFill>
                          <a:latin typeface="Gill Sans" panose="020B0502020104020203"/>
                          <a:ea typeface="Gill Sans" panose="020B0502020104020203"/>
                          <a:cs typeface="Gill Sans" panose="020B0502020104020203"/>
                          <a:sym typeface="Gill Sans" panose="020B0502020104020203"/>
                        </a:rPr>
                        <a:t>0 to 65,535</a:t>
                      </a: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The maximum row size (65,535 bytes, which is shared among all columns.</a:t>
                      </a: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TINYTEXT [(length)]</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b="0" i="0">
                          <a:solidFill>
                            <a:schemeClr val="dk1"/>
                          </a:solidFill>
                          <a:latin typeface="Arial" panose="020B0604020202020204"/>
                          <a:ea typeface="Arial" panose="020B0604020202020204"/>
                          <a:cs typeface="Arial" panose="020B0604020202020204"/>
                          <a:sym typeface="Arial" panose="020B0604020202020204"/>
                        </a:rPr>
                        <a:t>(2</a:t>
                      </a:r>
                      <a:r>
                        <a:rPr lang="en-IN" sz="1600" b="1" i="0" baseline="30000">
                          <a:solidFill>
                            <a:schemeClr val="dk1"/>
                          </a:solidFill>
                          <a:latin typeface="Arial" panose="020B0604020202020204"/>
                          <a:ea typeface="Arial" panose="020B0604020202020204"/>
                          <a:cs typeface="Arial" panose="020B0604020202020204"/>
                          <a:sym typeface="Arial" panose="020B0604020202020204"/>
                        </a:rPr>
                        <a:t>8</a:t>
                      </a:r>
                      <a:r>
                        <a:rPr lang="en-IN" sz="1600" b="0" i="0">
                          <a:solidFill>
                            <a:schemeClr val="dk1"/>
                          </a:solidFill>
                          <a:latin typeface="Arial" panose="020B0604020202020204"/>
                          <a:ea typeface="Arial" panose="020B0604020202020204"/>
                          <a:cs typeface="Arial" panose="020B0604020202020204"/>
                          <a:sym typeface="Arial" panose="020B0604020202020204"/>
                        </a:rPr>
                        <a:t> − 1) bytes</a:t>
                      </a: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TEXT [(length)]</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(2</a:t>
                      </a:r>
                      <a:r>
                        <a:rPr lang="en-IN" sz="1600" b="1" i="0" baseline="30000">
                          <a:solidFill>
                            <a:schemeClr val="dk1"/>
                          </a:solidFill>
                          <a:latin typeface="Arial" panose="020B0604020202020204"/>
                          <a:ea typeface="Arial" panose="020B0604020202020204"/>
                          <a:cs typeface="Arial" panose="020B0604020202020204"/>
                          <a:sym typeface="Arial" panose="020B0604020202020204"/>
                        </a:rPr>
                        <a:t>16</a:t>
                      </a:r>
                      <a:r>
                        <a:rPr lang="en-IN" sz="1600">
                          <a:latin typeface="Arial" panose="020B0604020202020204"/>
                          <a:ea typeface="Arial" panose="020B0604020202020204"/>
                          <a:cs typeface="Arial" panose="020B0604020202020204"/>
                          <a:sym typeface="Arial" panose="020B0604020202020204"/>
                        </a:rPr>
                        <a:t> -1) </a:t>
                      </a:r>
                      <a:r>
                        <a:rPr lang="en-IN" sz="1600" b="0" i="0">
                          <a:solidFill>
                            <a:schemeClr val="dk1"/>
                          </a:solidFill>
                          <a:latin typeface="Arial" panose="020B0604020202020204"/>
                          <a:ea typeface="Arial" panose="020B0604020202020204"/>
                          <a:cs typeface="Arial" panose="020B0604020202020204"/>
                          <a:sym typeface="Arial" panose="020B0604020202020204"/>
                        </a:rPr>
                        <a:t>bytes</a:t>
                      </a: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IN" sz="1600" b="0" i="0">
                          <a:solidFill>
                            <a:schemeClr val="dk1"/>
                          </a:solidFill>
                          <a:latin typeface="Arial" panose="020B0604020202020204"/>
                          <a:ea typeface="Arial" panose="020B0604020202020204"/>
                          <a:cs typeface="Arial" panose="020B0604020202020204"/>
                          <a:sym typeface="Arial" panose="020B0604020202020204"/>
                        </a:rPr>
                        <a:t>65,535 bytes ~ 64kb </a:t>
                      </a: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MEDIUMTEXT [(length)]</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IN" sz="1600">
                          <a:latin typeface="Arial" panose="020B0604020202020204"/>
                          <a:ea typeface="Arial" panose="020B0604020202020204"/>
                          <a:cs typeface="Arial" panose="020B0604020202020204"/>
                          <a:sym typeface="Arial" panose="020B0604020202020204"/>
                        </a:rPr>
                        <a:t>(2</a:t>
                      </a:r>
                      <a:r>
                        <a:rPr lang="en-IN" sz="1600" b="1" i="0" baseline="30000">
                          <a:solidFill>
                            <a:schemeClr val="dk1"/>
                          </a:solidFill>
                          <a:latin typeface="Arial" panose="020B0604020202020204"/>
                          <a:ea typeface="Arial" panose="020B0604020202020204"/>
                          <a:cs typeface="Arial" panose="020B0604020202020204"/>
                          <a:sym typeface="Arial" panose="020B0604020202020204"/>
                        </a:rPr>
                        <a:t>24</a:t>
                      </a:r>
                      <a:r>
                        <a:rPr lang="en-IN" sz="1600">
                          <a:latin typeface="Arial" panose="020B0604020202020204"/>
                          <a:ea typeface="Arial" panose="020B0604020202020204"/>
                          <a:cs typeface="Arial" panose="020B0604020202020204"/>
                          <a:sym typeface="Arial" panose="020B0604020202020204"/>
                        </a:rPr>
                        <a:t> -1) </a:t>
                      </a:r>
                      <a:r>
                        <a:rPr lang="en-IN" sz="1600" b="0" i="0">
                          <a:solidFill>
                            <a:schemeClr val="dk1"/>
                          </a:solidFill>
                          <a:latin typeface="Arial" panose="020B0604020202020204"/>
                          <a:ea typeface="Arial" panose="020B0604020202020204"/>
                          <a:cs typeface="Arial" panose="020B0604020202020204"/>
                          <a:sym typeface="Arial" panose="020B0604020202020204"/>
                        </a:rPr>
                        <a:t>bytes</a:t>
                      </a: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16,777,215 bytes ~16MB</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LONGTEXT [(length)]</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IN" sz="1600">
                          <a:latin typeface="Arial" panose="020B0604020202020204"/>
                          <a:ea typeface="Arial" panose="020B0604020202020204"/>
                          <a:cs typeface="Arial" panose="020B0604020202020204"/>
                          <a:sym typeface="Arial" panose="020B0604020202020204"/>
                        </a:rPr>
                        <a:t>(2</a:t>
                      </a:r>
                      <a:r>
                        <a:rPr lang="en-IN" sz="1600" b="1" i="0" baseline="30000">
                          <a:solidFill>
                            <a:schemeClr val="dk1"/>
                          </a:solidFill>
                          <a:latin typeface="Arial" panose="020B0604020202020204"/>
                          <a:ea typeface="Arial" panose="020B0604020202020204"/>
                          <a:cs typeface="Arial" panose="020B0604020202020204"/>
                          <a:sym typeface="Arial" panose="020B0604020202020204"/>
                        </a:rPr>
                        <a:t>32</a:t>
                      </a:r>
                      <a:r>
                        <a:rPr lang="en-IN" sz="1600">
                          <a:latin typeface="Arial" panose="020B0604020202020204"/>
                          <a:ea typeface="Arial" panose="020B0604020202020204"/>
                          <a:cs typeface="Arial" panose="020B0604020202020204"/>
                          <a:sym typeface="Arial" panose="020B0604020202020204"/>
                        </a:rPr>
                        <a:t> -1) </a:t>
                      </a:r>
                      <a:r>
                        <a:rPr lang="en-IN" sz="1600" b="0" i="0">
                          <a:solidFill>
                            <a:schemeClr val="dk1"/>
                          </a:solidFill>
                          <a:latin typeface="Arial" panose="020B0604020202020204"/>
                          <a:ea typeface="Arial" panose="020B0604020202020204"/>
                          <a:cs typeface="Arial" panose="020B0604020202020204"/>
                          <a:sym typeface="Arial" panose="020B0604020202020204"/>
                        </a:rPr>
                        <a:t>bytes</a:t>
                      </a: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4,294,967,295 bytes ~4GB</a:t>
                      </a: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ENUM('value1', 'value2',...)</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65,535 members</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SET('value1', 'value2',...)</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64 members</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BINARY[(length)]</a:t>
                      </a: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255</a:t>
                      </a: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VARBINARY(length)</a:t>
                      </a: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bl>
          </a:graphicData>
        </a:graphic>
      </p:graphicFrame>
      <p:sp>
        <p:nvSpPr>
          <p:cNvPr id="1089" name="Google Shape;1089;p97"/>
          <p:cNvSpPr/>
          <p:nvPr/>
        </p:nvSpPr>
        <p:spPr>
          <a:xfrm>
            <a:off x="407368" y="4953942"/>
            <a:ext cx="11449270" cy="92333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IN" sz="1800">
                <a:solidFill>
                  <a:srgbClr val="0089A4"/>
                </a:solidFill>
                <a:latin typeface="Arial" panose="020B0604020202020204"/>
                <a:ea typeface="Arial" panose="020B0604020202020204"/>
                <a:cs typeface="Arial" panose="020B0604020202020204"/>
                <a:sym typeface="Arial" panose="020B0604020202020204"/>
              </a:rPr>
              <a:t>By default, trailing spaces are trimmed from CHAR column values on retrieval. If </a:t>
            </a:r>
            <a:r>
              <a:rPr lang="en-IN" sz="1800" b="1" i="1">
                <a:solidFill>
                  <a:srgbClr val="0089A4"/>
                </a:solidFill>
                <a:latin typeface="Arial" panose="020B0604020202020204"/>
                <a:ea typeface="Arial" panose="020B0604020202020204"/>
                <a:cs typeface="Arial" panose="020B0604020202020204"/>
                <a:sym typeface="Arial" panose="020B0604020202020204"/>
              </a:rPr>
              <a:t>PAD_CHAR_TO_FULL_LENGTH</a:t>
            </a:r>
            <a:r>
              <a:rPr lang="en-IN" sz="1800">
                <a:solidFill>
                  <a:srgbClr val="0089A4"/>
                </a:solidFill>
                <a:latin typeface="Arial" panose="020B0604020202020204"/>
                <a:ea typeface="Arial" panose="020B0604020202020204"/>
                <a:cs typeface="Arial" panose="020B0604020202020204"/>
                <a:sym typeface="Arial" panose="020B0604020202020204"/>
              </a:rPr>
              <a:t> is enabled, trimming does not occur and retrieved CHAR values are padded to their full length.</a:t>
            </a:r>
            <a:endParaRPr lang="en-IN" sz="1800">
              <a:solidFill>
                <a:srgbClr val="0089A4"/>
              </a:solidFill>
              <a:latin typeface="Arial" panose="020B0604020202020204"/>
              <a:ea typeface="Arial" panose="020B0604020202020204"/>
              <a:cs typeface="Arial" panose="020B0604020202020204"/>
              <a:sym typeface="Arial" panose="020B0604020202020204"/>
            </a:endParaRPr>
          </a:p>
        </p:txBody>
      </p:sp>
      <p:sp>
        <p:nvSpPr>
          <p:cNvPr id="1090" name="Google Shape;1090;p97"/>
          <p:cNvSpPr/>
          <p:nvPr/>
        </p:nvSpPr>
        <p:spPr>
          <a:xfrm>
            <a:off x="407368" y="5941342"/>
            <a:ext cx="11449270" cy="872034"/>
          </a:xfrm>
          <a:prstGeom prst="rect">
            <a:avLst/>
          </a:prstGeom>
          <a:solidFill>
            <a:srgbClr val="FDEFC8"/>
          </a:solid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0070C0"/>
              </a:buClr>
              <a:buSzPts val="1800"/>
              <a:buFont typeface="Arial" panose="020B0604020202020204"/>
              <a:buChar char="•"/>
            </a:pPr>
            <a:r>
              <a:rPr lang="en-IN" sz="1800" i="1">
                <a:solidFill>
                  <a:srgbClr val="0070C0"/>
                </a:solidFill>
                <a:latin typeface="Arial" panose="020B0604020202020204"/>
                <a:ea typeface="Arial" panose="020B0604020202020204"/>
                <a:cs typeface="Arial" panose="020B0604020202020204"/>
                <a:sym typeface="Arial" panose="020B0604020202020204"/>
              </a:rPr>
              <a:t>SET sql_mode = '';</a:t>
            </a:r>
            <a:endParaRPr lang="en-IN" sz="1800" i="1">
              <a:solidFill>
                <a:srgbClr val="0070C0"/>
              </a:solidFill>
              <a:latin typeface="Arial" panose="020B0604020202020204"/>
              <a:ea typeface="Arial" panose="020B0604020202020204"/>
              <a:cs typeface="Arial" panose="020B0604020202020204"/>
              <a:sym typeface="Arial" panose="020B0604020202020204"/>
            </a:endParaRPr>
          </a:p>
          <a:p>
            <a:pPr marL="285750" marR="0" lvl="0" indent="-285750" algn="l" rtl="0">
              <a:lnSpc>
                <a:spcPct val="150000"/>
              </a:lnSpc>
              <a:spcBef>
                <a:spcPts val="0"/>
              </a:spcBef>
              <a:spcAft>
                <a:spcPts val="0"/>
              </a:spcAft>
              <a:buClr>
                <a:srgbClr val="0070C0"/>
              </a:buClr>
              <a:buSzPts val="1800"/>
              <a:buFont typeface="Arial" panose="020B0604020202020204"/>
              <a:buChar char="•"/>
            </a:pPr>
            <a:r>
              <a:rPr lang="en-IN" sz="1800" i="1">
                <a:solidFill>
                  <a:srgbClr val="0070C0"/>
                </a:solidFill>
                <a:latin typeface="Arial" panose="020B0604020202020204"/>
                <a:ea typeface="Arial" panose="020B0604020202020204"/>
                <a:cs typeface="Arial" panose="020B0604020202020204"/>
                <a:sym typeface="Arial" panose="020B0604020202020204"/>
              </a:rPr>
              <a:t>SET sql_mode = 'PAD_CHAR_TO_FULL_LENGTH';</a:t>
            </a:r>
            <a:endParaRPr lang="en-IN" sz="1800" i="1">
              <a:solidFill>
                <a:srgbClr val="0070C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094" name="Shape 1094"/>
        <p:cNvGrpSpPr/>
        <p:nvPr/>
      </p:nvGrpSpPr>
      <p:grpSpPr>
        <a:xfrm>
          <a:off x="0" y="0"/>
          <a:ext cx="0" cy="0"/>
          <a:chOff x="0" y="0"/>
          <a:chExt cx="0" cy="0"/>
        </a:xfrm>
      </p:grpSpPr>
      <p:sp>
        <p:nvSpPr>
          <p:cNvPr id="1095" name="Google Shape;1095;p98"/>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example of char and varchar</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1096" name="Google Shape;1096;p98"/>
          <p:cNvGraphicFramePr/>
          <p:nvPr/>
        </p:nvGraphicFramePr>
        <p:xfrm>
          <a:off x="407368" y="620688"/>
          <a:ext cx="11449275" cy="3000000"/>
        </p:xfrm>
        <a:graphic>
          <a:graphicData uri="http://schemas.openxmlformats.org/drawingml/2006/table">
            <a:tbl>
              <a:tblPr firstRow="1" bandRow="1">
                <a:noFill/>
                <a:tableStyleId>{FBBF7A9B-EB3E-4919-B887-81D37DE2BB05}</a:tableStyleId>
              </a:tblPr>
              <a:tblGrid>
                <a:gridCol w="3750625"/>
                <a:gridCol w="2270125"/>
                <a:gridCol w="5428525"/>
              </a:tblGrid>
              <a:tr h="281375">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Datatypes</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Size</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Description</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CHAR [(length)]</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0-255</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r h="370850">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VARCHAR (length)</a:t>
                      </a:r>
                      <a:endParaRPr lang="en-IN"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800" b="0" i="0">
                          <a:solidFill>
                            <a:schemeClr val="dk1"/>
                          </a:solidFill>
                          <a:latin typeface="Gill Sans" panose="020B0502020104020203"/>
                          <a:ea typeface="Gill Sans" panose="020B0502020104020203"/>
                          <a:cs typeface="Gill Sans" panose="020B0502020104020203"/>
                          <a:sym typeface="Gill Sans" panose="020B0502020104020203"/>
                        </a:rPr>
                        <a:t>0 to 65,535</a:t>
                      </a:r>
                      <a:endParaRPr sz="1600">
                        <a:latin typeface="Arial" panose="020B0604020202020204"/>
                        <a:ea typeface="Arial" panose="020B0604020202020204"/>
                        <a:cs typeface="Arial" panose="020B0604020202020204"/>
                        <a:sym typeface="Arial" panose="020B0604020202020204"/>
                      </a:endParaRPr>
                    </a:p>
                  </a:txBody>
                  <a:tcPr marL="91425" marR="91425" marT="45725" marB="45725" anchor="ct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The maximum row size (65,535 bytes, which is shared among all columns.</a:t>
                      </a:r>
                      <a:endParaRPr sz="1600">
                        <a:latin typeface="Arial" panose="020B0604020202020204"/>
                        <a:ea typeface="Arial" panose="020B0604020202020204"/>
                        <a:cs typeface="Arial" panose="020B0604020202020204"/>
                        <a:sym typeface="Arial" panose="020B0604020202020204"/>
                      </a:endParaRPr>
                    </a:p>
                  </a:txBody>
                  <a:tcPr marL="91425" marR="91425" marT="45725" marB="45725"/>
                </a:tc>
              </a:tr>
            </a:tbl>
          </a:graphicData>
        </a:graphic>
      </p:graphicFrame>
      <p:grpSp>
        <p:nvGrpSpPr>
          <p:cNvPr id="1097" name="Google Shape;1097;p98"/>
          <p:cNvGrpSpPr/>
          <p:nvPr/>
        </p:nvGrpSpPr>
        <p:grpSpPr>
          <a:xfrm>
            <a:off x="119336" y="2619489"/>
            <a:ext cx="5986795" cy="3812942"/>
            <a:chOff x="407366" y="2483604"/>
            <a:chExt cx="11449272" cy="3812942"/>
          </a:xfrm>
        </p:grpSpPr>
        <p:sp>
          <p:nvSpPr>
            <p:cNvPr id="1098" name="Google Shape;1098;p98"/>
            <p:cNvSpPr txBox="1"/>
            <p:nvPr/>
          </p:nvSpPr>
          <p:spPr>
            <a:xfrm>
              <a:off x="407368" y="2972559"/>
              <a:ext cx="11449270" cy="332398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x1 </a:t>
              </a:r>
              <a:r>
                <a:rPr lang="en-IN" sz="1800">
                  <a:solidFill>
                    <a:srgbClr val="834689"/>
                  </a:solidFill>
                  <a:latin typeface="Arial" panose="020B0604020202020204"/>
                  <a:ea typeface="Arial" panose="020B0604020202020204"/>
                  <a:cs typeface="Arial" panose="020B0604020202020204"/>
                  <a:sym typeface="Arial" panose="020B0604020202020204"/>
                </a:rPr>
                <a:t>CHAR</a:t>
              </a:r>
              <a:r>
                <a:rPr lang="en-IN" sz="1800">
                  <a:solidFill>
                    <a:schemeClr val="dk1"/>
                  </a:solidFill>
                  <a:latin typeface="Arial" panose="020B0604020202020204"/>
                  <a:ea typeface="Arial" panose="020B0604020202020204"/>
                  <a:cs typeface="Arial" panose="020B0604020202020204"/>
                  <a:sym typeface="Arial" panose="020B0604020202020204"/>
                </a:rPr>
                <a:t>(4), x2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chemeClr val="dk1"/>
                  </a:solidFill>
                  <a:latin typeface="Arial" panose="020B0604020202020204"/>
                  <a:ea typeface="Arial" panose="020B0604020202020204"/>
                  <a:cs typeface="Arial" panose="020B0604020202020204"/>
                  <a:sym typeface="Arial" panose="020B0604020202020204"/>
                </a:rPr>
                <a:t>(4)</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'ab'</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'ab'</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'abcd'</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'abcd'</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x1, </a:t>
              </a:r>
              <a:r>
                <a:rPr lang="en-IN" sz="1800">
                  <a:solidFill>
                    <a:srgbClr val="3F6971"/>
                  </a:solidFill>
                  <a:latin typeface="Arial" panose="020B0604020202020204"/>
                  <a:ea typeface="Arial" panose="020B0604020202020204"/>
                  <a:cs typeface="Arial" panose="020B0604020202020204"/>
                  <a:sym typeface="Arial" panose="020B0604020202020204"/>
                </a:rPr>
                <a:t>LENGTH</a:t>
              </a:r>
              <a:r>
                <a:rPr lang="en-IN" sz="1800">
                  <a:solidFill>
                    <a:schemeClr val="dk1"/>
                  </a:solidFill>
                  <a:latin typeface="Arial" panose="020B0604020202020204"/>
                  <a:ea typeface="Arial" panose="020B0604020202020204"/>
                  <a:cs typeface="Arial" panose="020B0604020202020204"/>
                  <a:sym typeface="Arial" panose="020B0604020202020204"/>
                </a:rPr>
                <a:t>(x1), x2, </a:t>
              </a:r>
              <a:r>
                <a:rPr lang="en-IN" sz="1800">
                  <a:solidFill>
                    <a:srgbClr val="3F6971"/>
                  </a:solidFill>
                  <a:latin typeface="Arial" panose="020B0604020202020204"/>
                  <a:ea typeface="Arial" panose="020B0604020202020204"/>
                  <a:cs typeface="Arial" panose="020B0604020202020204"/>
                  <a:sym typeface="Arial" panose="020B0604020202020204"/>
                </a:rPr>
                <a:t>LENGTH</a:t>
              </a:r>
              <a:r>
                <a:rPr lang="en-IN" sz="1800">
                  <a:solidFill>
                    <a:schemeClr val="dk1"/>
                  </a:solidFill>
                  <a:latin typeface="Arial" panose="020B0604020202020204"/>
                  <a:ea typeface="Arial" panose="020B0604020202020204"/>
                  <a:cs typeface="Arial" panose="020B0604020202020204"/>
                  <a:sym typeface="Arial" panose="020B0604020202020204"/>
                </a:rPr>
                <a:t>(x2)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x;</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0C0"/>
                </a:buClr>
                <a:buSzPts val="1800"/>
                <a:buFont typeface="Arial" panose="020B0604020202020204"/>
                <a:buChar char="•"/>
              </a:pPr>
              <a:r>
                <a:rPr lang="en-IN" sz="1800">
                  <a:solidFill>
                    <a:srgbClr val="0070C0"/>
                  </a:solidFill>
                  <a:latin typeface="Arial" panose="020B0604020202020204"/>
                  <a:ea typeface="Arial" panose="020B0604020202020204"/>
                  <a:cs typeface="Arial" panose="020B0604020202020204"/>
                  <a:sym typeface="Arial" panose="020B0604020202020204"/>
                </a:rPr>
                <a:t>SET </a:t>
              </a:r>
              <a:r>
                <a:rPr lang="en-IN" sz="1800">
                  <a:solidFill>
                    <a:srgbClr val="945D4A"/>
                  </a:solidFill>
                  <a:latin typeface="Arial" panose="020B0604020202020204"/>
                  <a:ea typeface="Arial" panose="020B0604020202020204"/>
                  <a:cs typeface="Arial" panose="020B0604020202020204"/>
                  <a:sym typeface="Arial" panose="020B0604020202020204"/>
                </a:rPr>
                <a:t>sql_mode =</a:t>
              </a:r>
              <a:r>
                <a:rPr lang="en-IN" sz="1800">
                  <a:solidFill>
                    <a:srgbClr val="262626"/>
                  </a:solidFill>
                  <a:latin typeface="Arial" panose="020B0604020202020204"/>
                  <a:ea typeface="Arial" panose="020B0604020202020204"/>
                  <a:cs typeface="Arial" panose="020B0604020202020204"/>
                  <a:sym typeface="Arial" panose="020B0604020202020204"/>
                </a:rPr>
                <a:t> 'PAD_CHAR_TO_FULL_LENGTH';</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x1, </a:t>
              </a:r>
              <a:r>
                <a:rPr lang="en-IN" sz="1800">
                  <a:solidFill>
                    <a:srgbClr val="3F6971"/>
                  </a:solidFill>
                  <a:latin typeface="Arial" panose="020B0604020202020204"/>
                  <a:ea typeface="Arial" panose="020B0604020202020204"/>
                  <a:cs typeface="Arial" panose="020B0604020202020204"/>
                  <a:sym typeface="Arial" panose="020B0604020202020204"/>
                </a:rPr>
                <a:t>LENGTH</a:t>
              </a:r>
              <a:r>
                <a:rPr lang="en-IN" sz="1800">
                  <a:solidFill>
                    <a:schemeClr val="dk1"/>
                  </a:solidFill>
                  <a:latin typeface="Arial" panose="020B0604020202020204"/>
                  <a:ea typeface="Arial" panose="020B0604020202020204"/>
                  <a:cs typeface="Arial" panose="020B0604020202020204"/>
                  <a:sym typeface="Arial" panose="020B0604020202020204"/>
                </a:rPr>
                <a:t>(x1), x2, </a:t>
              </a:r>
              <a:r>
                <a:rPr lang="en-IN" sz="1800">
                  <a:solidFill>
                    <a:srgbClr val="3F6971"/>
                  </a:solidFill>
                  <a:latin typeface="Arial" panose="020B0604020202020204"/>
                  <a:ea typeface="Arial" panose="020B0604020202020204"/>
                  <a:cs typeface="Arial" panose="020B0604020202020204"/>
                  <a:sym typeface="Arial" panose="020B0604020202020204"/>
                </a:rPr>
                <a:t>LENGTH</a:t>
              </a:r>
              <a:r>
                <a:rPr lang="en-IN" sz="1800">
                  <a:solidFill>
                    <a:schemeClr val="dk1"/>
                  </a:solidFill>
                  <a:latin typeface="Arial" panose="020B0604020202020204"/>
                  <a:ea typeface="Arial" panose="020B0604020202020204"/>
                  <a:cs typeface="Arial" panose="020B0604020202020204"/>
                  <a:sym typeface="Arial" panose="020B0604020202020204"/>
                </a:rPr>
                <a:t>(x2)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x;</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0C0"/>
                </a:buClr>
                <a:buSzPts val="1800"/>
                <a:buFont typeface="Arial" panose="020B0604020202020204"/>
                <a:buChar char="•"/>
              </a:pPr>
              <a:r>
                <a:rPr lang="en-IN" sz="1800">
                  <a:solidFill>
                    <a:srgbClr val="0070C0"/>
                  </a:solidFill>
                  <a:latin typeface="Arial" panose="020B0604020202020204"/>
                  <a:ea typeface="Arial" panose="020B0604020202020204"/>
                  <a:cs typeface="Arial" panose="020B0604020202020204"/>
                  <a:sym typeface="Arial" panose="020B0604020202020204"/>
                </a:rPr>
                <a:t>SET </a:t>
              </a:r>
              <a:r>
                <a:rPr lang="en-IN" sz="1800">
                  <a:solidFill>
                    <a:srgbClr val="945D4A"/>
                  </a:solidFill>
                  <a:latin typeface="Arial" panose="020B0604020202020204"/>
                  <a:ea typeface="Arial" panose="020B0604020202020204"/>
                  <a:cs typeface="Arial" panose="020B0604020202020204"/>
                  <a:sym typeface="Arial" panose="020B0604020202020204"/>
                </a:rPr>
                <a:t>sql_mode =</a:t>
              </a:r>
              <a:r>
                <a:rPr lang="en-IN" sz="1800">
                  <a:solidFill>
                    <a:srgbClr val="262626"/>
                  </a:solidFill>
                  <a:latin typeface="Arial" panose="020B0604020202020204"/>
                  <a:ea typeface="Arial" panose="020B0604020202020204"/>
                  <a:cs typeface="Arial" panose="020B0604020202020204"/>
                  <a:sym typeface="Arial" panose="020B0604020202020204"/>
                </a:rPr>
                <a:t> '';</a:t>
              </a:r>
              <a:endParaRPr lang="en-IN" sz="1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rgbClr val="262626"/>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SELECT</a:t>
              </a:r>
              <a:r>
                <a:rPr lang="en-IN" sz="1800">
                  <a:solidFill>
                    <a:schemeClr val="dk1"/>
                  </a:solidFill>
                  <a:latin typeface="Arial" panose="020B0604020202020204"/>
                  <a:ea typeface="Arial" panose="020B0604020202020204"/>
                  <a:cs typeface="Arial" panose="020B0604020202020204"/>
                  <a:sym typeface="Arial" panose="020B0604020202020204"/>
                </a:rPr>
                <a:t> x1, </a:t>
              </a:r>
              <a:r>
                <a:rPr lang="en-IN" sz="1800">
                  <a:solidFill>
                    <a:srgbClr val="3F6971"/>
                  </a:solidFill>
                  <a:latin typeface="Arial" panose="020B0604020202020204"/>
                  <a:ea typeface="Arial" panose="020B0604020202020204"/>
                  <a:cs typeface="Arial" panose="020B0604020202020204"/>
                  <a:sym typeface="Arial" panose="020B0604020202020204"/>
                </a:rPr>
                <a:t>LENGTH</a:t>
              </a:r>
              <a:r>
                <a:rPr lang="en-IN" sz="1800">
                  <a:solidFill>
                    <a:schemeClr val="dk1"/>
                  </a:solidFill>
                  <a:latin typeface="Arial" panose="020B0604020202020204"/>
                  <a:ea typeface="Arial" panose="020B0604020202020204"/>
                  <a:cs typeface="Arial" panose="020B0604020202020204"/>
                  <a:sym typeface="Arial" panose="020B0604020202020204"/>
                </a:rPr>
                <a:t>(x1), x2, </a:t>
              </a:r>
              <a:r>
                <a:rPr lang="en-IN" sz="1800">
                  <a:solidFill>
                    <a:srgbClr val="3F6971"/>
                  </a:solidFill>
                  <a:latin typeface="Arial" panose="020B0604020202020204"/>
                  <a:ea typeface="Arial" panose="020B0604020202020204"/>
                  <a:cs typeface="Arial" panose="020B0604020202020204"/>
                  <a:sym typeface="Arial" panose="020B0604020202020204"/>
                </a:rPr>
                <a:t>LENGTH</a:t>
              </a:r>
              <a:r>
                <a:rPr lang="en-IN" sz="1800">
                  <a:solidFill>
                    <a:schemeClr val="dk1"/>
                  </a:solidFill>
                  <a:latin typeface="Arial" panose="020B0604020202020204"/>
                  <a:ea typeface="Arial" panose="020B0604020202020204"/>
                  <a:cs typeface="Arial" panose="020B0604020202020204"/>
                  <a:sym typeface="Arial" panose="020B0604020202020204"/>
                </a:rPr>
                <a:t>(x2) </a:t>
              </a:r>
              <a:r>
                <a:rPr lang="en-IN" sz="1800">
                  <a:solidFill>
                    <a:srgbClr val="0077AA"/>
                  </a:solidFill>
                  <a:latin typeface="Arial" panose="020B0604020202020204"/>
                  <a:ea typeface="Arial" panose="020B0604020202020204"/>
                  <a:cs typeface="Arial" panose="020B0604020202020204"/>
                  <a:sym typeface="Arial" panose="020B0604020202020204"/>
                </a:rPr>
                <a:t>FROM</a:t>
              </a:r>
              <a:r>
                <a:rPr lang="en-IN" sz="1800">
                  <a:solidFill>
                    <a:schemeClr val="dk1"/>
                  </a:solidFill>
                  <a:latin typeface="Arial" panose="020B0604020202020204"/>
                  <a:ea typeface="Arial" panose="020B0604020202020204"/>
                  <a:cs typeface="Arial" panose="020B0604020202020204"/>
                  <a:sym typeface="Arial" panose="020B0604020202020204"/>
                </a:rPr>
                <a:t> x;</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099" name="Google Shape;1099;p98"/>
            <p:cNvSpPr/>
            <p:nvPr/>
          </p:nvSpPr>
          <p:spPr>
            <a:xfrm>
              <a:off x="407366" y="2483604"/>
              <a:ext cx="24672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2"/>
                  </a:solidFill>
                  <a:latin typeface="Arial" panose="020B0604020202020204"/>
                  <a:ea typeface="Arial" panose="020B0604020202020204"/>
                  <a:cs typeface="Arial" panose="020B0604020202020204"/>
                  <a:sym typeface="Arial" panose="020B0604020202020204"/>
                </a:rPr>
                <a:t>Try Out</a:t>
              </a:r>
              <a:endParaRPr lang="en-IN" sz="1800">
                <a:solidFill>
                  <a:schemeClr val="dk2"/>
                </a:solidFill>
                <a:latin typeface="Arial" panose="020B0604020202020204"/>
                <a:ea typeface="Arial" panose="020B0604020202020204"/>
                <a:cs typeface="Arial" panose="020B0604020202020204"/>
                <a:sym typeface="Arial" panose="020B0604020202020204"/>
              </a:endParaRPr>
            </a:p>
          </p:txBody>
        </p:sp>
      </p:grpSp>
      <p:sp>
        <p:nvSpPr>
          <p:cNvPr id="1100" name="Google Shape;1100;p98"/>
          <p:cNvSpPr txBox="1"/>
          <p:nvPr/>
        </p:nvSpPr>
        <p:spPr>
          <a:xfrm>
            <a:off x="5663953" y="2285787"/>
            <a:ext cx="6253514" cy="73866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945D4A"/>
              </a:buClr>
              <a:buSzPts val="2100"/>
              <a:buFont typeface="Arial" panose="020B0604020202020204"/>
              <a:buChar char="*"/>
            </a:pPr>
            <a:r>
              <a:rPr lang="en-IN" sz="2100">
                <a:solidFill>
                  <a:srgbClr val="945D4A"/>
                </a:solidFill>
                <a:latin typeface="Arial" panose="020B0604020202020204"/>
                <a:ea typeface="Arial" panose="020B0604020202020204"/>
                <a:cs typeface="Arial" panose="020B0604020202020204"/>
                <a:sym typeface="Arial" panose="020B0604020202020204"/>
              </a:rPr>
              <a:t>In CHAR, if a table contains value 'a', an attempt to store 'a ' causes a duplicate-key error.</a:t>
            </a:r>
            <a:endParaRPr lang="en-IN" sz="2100">
              <a:solidFill>
                <a:srgbClr val="945D4A"/>
              </a:solidFill>
              <a:latin typeface="Arial" panose="020B0604020202020204"/>
              <a:ea typeface="Arial" panose="020B0604020202020204"/>
              <a:cs typeface="Arial" panose="020B0604020202020204"/>
              <a:sym typeface="Arial" panose="020B0604020202020204"/>
            </a:endParaRPr>
          </a:p>
        </p:txBody>
      </p:sp>
      <p:cxnSp>
        <p:nvCxnSpPr>
          <p:cNvPr id="1101" name="Google Shape;1101;p98"/>
          <p:cNvCxnSpPr/>
          <p:nvPr/>
        </p:nvCxnSpPr>
        <p:spPr>
          <a:xfrm>
            <a:off x="5591944" y="2069763"/>
            <a:ext cx="0" cy="4599597"/>
          </a:xfrm>
          <a:prstGeom prst="straightConnector1">
            <a:avLst/>
          </a:prstGeom>
          <a:noFill/>
          <a:ln w="38100" cap="flat" cmpd="sng">
            <a:solidFill>
              <a:srgbClr val="C00000"/>
            </a:solidFill>
            <a:prstDash val="solid"/>
            <a:round/>
            <a:headEnd type="none" w="sm" len="sm"/>
            <a:tailEnd type="none" w="sm" len="sm"/>
          </a:ln>
        </p:spPr>
      </p:cxnSp>
      <p:sp>
        <p:nvSpPr>
          <p:cNvPr id="1102" name="Google Shape;1102;p98"/>
          <p:cNvSpPr txBox="1"/>
          <p:nvPr/>
        </p:nvSpPr>
        <p:spPr>
          <a:xfrm>
            <a:off x="6071818" y="3390672"/>
            <a:ext cx="6093724" cy="104644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x1 </a:t>
            </a:r>
            <a:r>
              <a:rPr lang="en-IN" sz="1800">
                <a:solidFill>
                  <a:srgbClr val="834689"/>
                </a:solidFill>
                <a:latin typeface="Arial" panose="020B0604020202020204"/>
                <a:ea typeface="Arial" panose="020B0604020202020204"/>
                <a:cs typeface="Arial" panose="020B0604020202020204"/>
                <a:sym typeface="Arial" panose="020B0604020202020204"/>
              </a:rPr>
              <a:t>CHAR</a:t>
            </a:r>
            <a:r>
              <a:rPr lang="en-IN" sz="1800">
                <a:solidFill>
                  <a:schemeClr val="dk1"/>
                </a:solidFill>
                <a:latin typeface="Arial" panose="020B0604020202020204"/>
                <a:ea typeface="Arial" panose="020B0604020202020204"/>
                <a:cs typeface="Arial" panose="020B0604020202020204"/>
                <a:sym typeface="Arial" panose="020B0604020202020204"/>
              </a:rPr>
              <a:t>(4)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chemeClr val="dk1"/>
                </a:solidFill>
                <a:latin typeface="Arial" panose="020B0604020202020204"/>
                <a:ea typeface="Arial" panose="020B0604020202020204"/>
                <a:cs typeface="Arial" panose="020B0604020202020204"/>
                <a:sym typeface="Arial" panose="020B0604020202020204"/>
              </a:rPr>
              <a:t>, x2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chemeClr val="dk1"/>
                </a:solidFill>
                <a:latin typeface="Arial" panose="020B0604020202020204"/>
                <a:ea typeface="Arial" panose="020B0604020202020204"/>
                <a:cs typeface="Arial" panose="020B0604020202020204"/>
                <a:sym typeface="Arial" panose="020B0604020202020204"/>
              </a:rPr>
              <a:t>(4)</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sp>
        <p:nvSpPr>
          <p:cNvPr id="1103" name="Google Shape;1103;p98"/>
          <p:cNvSpPr txBox="1"/>
          <p:nvPr/>
        </p:nvSpPr>
        <p:spPr>
          <a:xfrm>
            <a:off x="6071818" y="4758824"/>
            <a:ext cx="6093724" cy="104644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CREATE</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TABLE</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x1 </a:t>
            </a:r>
            <a:r>
              <a:rPr lang="en-IN" sz="1800">
                <a:solidFill>
                  <a:srgbClr val="834689"/>
                </a:solidFill>
                <a:latin typeface="Arial" panose="020B0604020202020204"/>
                <a:ea typeface="Arial" panose="020B0604020202020204"/>
                <a:cs typeface="Arial" panose="020B0604020202020204"/>
                <a:sym typeface="Arial" panose="020B0604020202020204"/>
              </a:rPr>
              <a:t>CHAR</a:t>
            </a:r>
            <a:r>
              <a:rPr lang="en-IN" sz="1800">
                <a:solidFill>
                  <a:schemeClr val="dk1"/>
                </a:solidFill>
                <a:latin typeface="Arial" panose="020B0604020202020204"/>
                <a:ea typeface="Arial" panose="020B0604020202020204"/>
                <a:cs typeface="Arial" panose="020B0604020202020204"/>
                <a:sym typeface="Arial" panose="020B0604020202020204"/>
              </a:rPr>
              <a:t>(4), x2 </a:t>
            </a:r>
            <a:r>
              <a:rPr lang="en-IN" sz="1800">
                <a:solidFill>
                  <a:srgbClr val="834689"/>
                </a:solidFill>
                <a:latin typeface="Arial" panose="020B0604020202020204"/>
                <a:ea typeface="Arial" panose="020B0604020202020204"/>
                <a:cs typeface="Arial" panose="020B0604020202020204"/>
                <a:sym typeface="Arial" panose="020B0604020202020204"/>
              </a:rPr>
              <a:t>VARCHAR</a:t>
            </a:r>
            <a:r>
              <a:rPr lang="en-IN" sz="1800">
                <a:solidFill>
                  <a:schemeClr val="dk1"/>
                </a:solidFill>
                <a:latin typeface="Arial" panose="020B0604020202020204"/>
                <a:ea typeface="Arial" panose="020B0604020202020204"/>
                <a:cs typeface="Arial" panose="020B0604020202020204"/>
                <a:sym typeface="Arial" panose="020B0604020202020204"/>
              </a:rPr>
              <a:t>(4) </a:t>
            </a:r>
            <a:r>
              <a:rPr lang="en-IN" sz="1800">
                <a:solidFill>
                  <a:srgbClr val="C00000"/>
                </a:solidFill>
                <a:latin typeface="Arial" panose="020B0604020202020204"/>
                <a:ea typeface="Arial" panose="020B0604020202020204"/>
                <a:cs typeface="Arial" panose="020B0604020202020204"/>
                <a:sym typeface="Arial" panose="020B0604020202020204"/>
              </a:rPr>
              <a:t>PRIMARY</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C00000"/>
                </a:solidFill>
                <a:latin typeface="Arial" panose="020B0604020202020204"/>
                <a:ea typeface="Arial" panose="020B0604020202020204"/>
                <a:cs typeface="Arial" panose="020B0604020202020204"/>
                <a:sym typeface="Arial" panose="020B0604020202020204"/>
              </a:rPr>
              <a:t>KEY</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34950" algn="l" rtl="0">
              <a:spcBef>
                <a:spcPts val="0"/>
              </a:spcBef>
              <a:spcAft>
                <a:spcPts val="0"/>
              </a:spcAft>
              <a:buClr>
                <a:schemeClr val="dk1"/>
              </a:buClr>
              <a:buSzPts val="800"/>
              <a:buFont typeface="Arial" panose="020B0604020202020204"/>
              <a:buNone/>
            </a:pPr>
            <a:endParaRPr sz="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a:p>
            <a:pPr marL="285750" marR="0" lvl="0" indent="-285750" algn="l" rtl="0">
              <a:spcBef>
                <a:spcPts val="0"/>
              </a:spcBef>
              <a:spcAft>
                <a:spcPts val="0"/>
              </a:spcAft>
              <a:buClr>
                <a:srgbClr val="0077AA"/>
              </a:buClr>
              <a:buSzPts val="1800"/>
              <a:buFont typeface="Arial" panose="020B0604020202020204"/>
              <a:buChar char="•"/>
            </a:pPr>
            <a:r>
              <a:rPr lang="en-IN" sz="1800">
                <a:solidFill>
                  <a:srgbClr val="0077AA"/>
                </a:solidFill>
                <a:latin typeface="Arial" panose="020B0604020202020204"/>
                <a:ea typeface="Arial" panose="020B0604020202020204"/>
                <a:cs typeface="Arial" panose="020B0604020202020204"/>
                <a:sym typeface="Arial" panose="020B0604020202020204"/>
              </a:rPr>
              <a:t>INSERT</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0077AA"/>
                </a:solidFill>
                <a:latin typeface="Arial" panose="020B0604020202020204"/>
                <a:ea typeface="Arial" panose="020B0604020202020204"/>
                <a:cs typeface="Arial" panose="020B0604020202020204"/>
                <a:sym typeface="Arial" panose="020B0604020202020204"/>
              </a:rPr>
              <a:t>INTO</a:t>
            </a:r>
            <a:r>
              <a:rPr lang="en-IN" sz="1800">
                <a:solidFill>
                  <a:schemeClr val="dk1"/>
                </a:solidFill>
                <a:latin typeface="Arial" panose="020B0604020202020204"/>
                <a:ea typeface="Arial" panose="020B0604020202020204"/>
                <a:cs typeface="Arial" panose="020B0604020202020204"/>
                <a:sym typeface="Arial" panose="020B0604020202020204"/>
              </a:rPr>
              <a:t> x </a:t>
            </a:r>
            <a:r>
              <a:rPr lang="en-IN" sz="1800">
                <a:solidFill>
                  <a:srgbClr val="0077AA"/>
                </a:solidFill>
                <a:latin typeface="Arial" panose="020B0604020202020204"/>
                <a:ea typeface="Arial" panose="020B0604020202020204"/>
                <a:cs typeface="Arial" panose="020B0604020202020204"/>
                <a:sym typeface="Arial" panose="020B0604020202020204"/>
              </a:rPr>
              <a:t>VALUE</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rgbClr val="669900"/>
                </a:solidFill>
                <a:latin typeface="Arial" panose="020B0604020202020204"/>
                <a:ea typeface="Arial" panose="020B0604020202020204"/>
                <a:cs typeface="Arial" panose="020B0604020202020204"/>
                <a:sym typeface="Arial" panose="020B0604020202020204"/>
              </a:rPr>
              <a:t>'a '</a:t>
            </a:r>
            <a:r>
              <a:rPr lang="en-IN" sz="1800">
                <a:solidFill>
                  <a:schemeClr val="dk1"/>
                </a:solidFill>
                <a:latin typeface="Arial" panose="020B0604020202020204"/>
                <a:ea typeface="Arial" panose="020B0604020202020204"/>
                <a:cs typeface="Arial" panose="020B0604020202020204"/>
                <a:sym typeface="Arial" panose="020B0604020202020204"/>
              </a:rPr>
              <a:t>, </a:t>
            </a:r>
            <a:r>
              <a:rPr lang="en-IN" sz="1800">
                <a:solidFill>
                  <a:srgbClr val="669900"/>
                </a:solidFill>
                <a:latin typeface="Arial" panose="020B0604020202020204"/>
                <a:ea typeface="Arial" panose="020B0604020202020204"/>
                <a:cs typeface="Arial" panose="020B0604020202020204"/>
                <a:sym typeface="Arial" panose="020B0604020202020204"/>
              </a:rPr>
              <a:t>'a '</a:t>
            </a:r>
            <a:r>
              <a:rPr lang="en-IN" sz="1800">
                <a:solidFill>
                  <a:srgbClr val="A5A5A5"/>
                </a:solidFill>
                <a:latin typeface="Arial" panose="020B0604020202020204"/>
                <a:ea typeface="Arial" panose="020B0604020202020204"/>
                <a:cs typeface="Arial" panose="020B0604020202020204"/>
                <a:sym typeface="Arial" panose="020B0604020202020204"/>
              </a:rPr>
              <a:t>)</a:t>
            </a:r>
            <a:r>
              <a:rPr lang="en-IN" sz="1800">
                <a:solidFill>
                  <a:schemeClr val="dk1"/>
                </a:solidFill>
                <a:latin typeface="Arial" panose="020B0604020202020204"/>
                <a:ea typeface="Arial" panose="020B0604020202020204"/>
                <a:cs typeface="Arial" panose="020B0604020202020204"/>
                <a:sym typeface="Arial" panose="020B0604020202020204"/>
              </a:rPr>
              <a:t>;</a:t>
            </a:r>
            <a:endParaRPr lang="en-IN" sz="1800">
              <a:solidFill>
                <a:schemeClr val="dk1"/>
              </a:solidFill>
              <a:latin typeface="Arial" panose="020B0604020202020204"/>
              <a:ea typeface="Arial" panose="020B0604020202020204"/>
              <a:cs typeface="Arial" panose="020B0604020202020204"/>
              <a:sym typeface="Arial" panose="020B0604020202020204"/>
            </a:endParaRPr>
          </a:p>
        </p:txBody>
      </p:sp>
      <p:cxnSp>
        <p:nvCxnSpPr>
          <p:cNvPr id="1104" name="Google Shape;1104;p98"/>
          <p:cNvCxnSpPr/>
          <p:nvPr/>
        </p:nvCxnSpPr>
        <p:spPr>
          <a:xfrm>
            <a:off x="5591944" y="4581128"/>
            <a:ext cx="6408712" cy="0"/>
          </a:xfrm>
          <a:prstGeom prst="straightConnector1">
            <a:avLst/>
          </a:prstGeom>
          <a:noFill/>
          <a:ln w="38100" cap="flat" cmpd="sng">
            <a:solidFill>
              <a:srgbClr val="C00000"/>
            </a:solidFill>
            <a:prstDash val="solid"/>
            <a:round/>
            <a:headEnd type="none" w="sm" len="sm"/>
            <a:tailEnd type="none" w="sm" len="sm"/>
          </a:ln>
        </p:spPr>
      </p:cxn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108" name="Shape 1108"/>
        <p:cNvGrpSpPr/>
        <p:nvPr/>
      </p:nvGrpSpPr>
      <p:grpSpPr>
        <a:xfrm>
          <a:off x="0" y="0"/>
          <a:ext cx="0" cy="0"/>
          <a:chOff x="0" y="0"/>
          <a:chExt cx="0" cy="0"/>
        </a:xfrm>
      </p:grpSpPr>
      <p:sp>
        <p:nvSpPr>
          <p:cNvPr id="1109" name="Google Shape;1109;p99"/>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datatype - numeric</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1110" name="Google Shape;1110;p99"/>
          <p:cNvGraphicFramePr/>
          <p:nvPr/>
        </p:nvGraphicFramePr>
        <p:xfrm>
          <a:off x="407368" y="764704"/>
          <a:ext cx="11449275" cy="3337650"/>
        </p:xfrm>
        <a:graphic>
          <a:graphicData uri="http://schemas.openxmlformats.org/drawingml/2006/table">
            <a:tbl>
              <a:tblPr firstRow="1" bandRow="1">
                <a:noFill/>
                <a:tableStyleId>{FBBF7A9B-EB3E-4919-B887-81D37DE2BB05}</a:tableStyleId>
              </a:tblPr>
              <a:tblGrid>
                <a:gridCol w="4403575"/>
                <a:gridCol w="954100"/>
                <a:gridCol w="6091600"/>
              </a:tblGrid>
              <a:tr h="370850">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Datatypes</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solidFill>
                      <a:schemeClr val="lt1"/>
                    </a:solidFill>
                  </a:tcPr>
                </a:tc>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Size</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solidFill>
                      <a:schemeClr val="lt1"/>
                    </a:solidFill>
                  </a:tcPr>
                </a:tc>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Description</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TINYINT</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1 byte</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b="0" i="0">
                          <a:solidFill>
                            <a:schemeClr val="dk1"/>
                          </a:solidFill>
                          <a:latin typeface="Arial" panose="020B0604020202020204"/>
                          <a:ea typeface="Arial" panose="020B0604020202020204"/>
                          <a:cs typeface="Arial" panose="020B0604020202020204"/>
                          <a:sym typeface="Arial" panose="020B0604020202020204"/>
                        </a:rPr>
                        <a:t> -128 to +127 </a:t>
                      </a:r>
                      <a:r>
                        <a:rPr lang="en-IN" sz="1600" b="1" i="0">
                          <a:solidFill>
                            <a:schemeClr val="dk1"/>
                          </a:solidFill>
                          <a:latin typeface="Arial" panose="020B0604020202020204"/>
                          <a:ea typeface="Arial" panose="020B0604020202020204"/>
                          <a:cs typeface="Arial" panose="020B0604020202020204"/>
                          <a:sym typeface="Arial" panose="020B0604020202020204"/>
                        </a:rPr>
                        <a:t>(The unsigned range is </a:t>
                      </a:r>
                      <a:r>
                        <a:rPr lang="en-IN" sz="1600" b="1">
                          <a:latin typeface="Arial" panose="020B0604020202020204"/>
                          <a:ea typeface="Arial" panose="020B0604020202020204"/>
                          <a:cs typeface="Arial" panose="020B0604020202020204"/>
                          <a:sym typeface="Arial" panose="020B0604020202020204"/>
                        </a:rPr>
                        <a:t>0</a:t>
                      </a:r>
                      <a:r>
                        <a:rPr lang="en-IN" sz="1600" b="1" i="0">
                          <a:solidFill>
                            <a:schemeClr val="dk1"/>
                          </a:solidFill>
                          <a:latin typeface="Arial" panose="020B0604020202020204"/>
                          <a:ea typeface="Arial" panose="020B0604020202020204"/>
                          <a:cs typeface="Arial" panose="020B0604020202020204"/>
                          <a:sym typeface="Arial" panose="020B0604020202020204"/>
                        </a:rPr>
                        <a:t> to </a:t>
                      </a:r>
                      <a:r>
                        <a:rPr lang="en-IN" sz="1600" b="1">
                          <a:latin typeface="Arial" panose="020B0604020202020204"/>
                          <a:ea typeface="Arial" panose="020B0604020202020204"/>
                          <a:cs typeface="Arial" panose="020B0604020202020204"/>
                          <a:sym typeface="Arial" panose="020B0604020202020204"/>
                        </a:rPr>
                        <a:t>255)</a:t>
                      </a:r>
                      <a:r>
                        <a:rPr lang="en-IN" sz="1600" b="1" i="0">
                          <a:solidFill>
                            <a:schemeClr val="dk1"/>
                          </a:solidFill>
                          <a:latin typeface="Arial" panose="020B0604020202020204"/>
                          <a:ea typeface="Arial" panose="020B0604020202020204"/>
                          <a:cs typeface="Arial" panose="020B0604020202020204"/>
                          <a:sym typeface="Arial" panose="020B0604020202020204"/>
                        </a:rPr>
                        <a:t>.</a:t>
                      </a:r>
                      <a:endParaRPr sz="16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SMALLINT [(</a:t>
                      </a:r>
                      <a:r>
                        <a:rPr lang="en-IN" sz="1600">
                          <a:solidFill>
                            <a:srgbClr val="FF0000"/>
                          </a:solidFill>
                          <a:latin typeface="Arial" panose="020B0604020202020204"/>
                          <a:ea typeface="Arial" panose="020B0604020202020204"/>
                          <a:cs typeface="Arial" panose="020B0604020202020204"/>
                          <a:sym typeface="Arial" panose="020B0604020202020204"/>
                        </a:rPr>
                        <a:t>length</a:t>
                      </a:r>
                      <a:r>
                        <a:rPr lang="en-IN" sz="1600">
                          <a:solidFill>
                            <a:schemeClr val="dk1"/>
                          </a:solidFill>
                          <a:latin typeface="Arial" panose="020B0604020202020204"/>
                          <a:ea typeface="Arial" panose="020B0604020202020204"/>
                          <a:cs typeface="Arial" panose="020B0604020202020204"/>
                          <a:sym typeface="Arial" panose="020B0604020202020204"/>
                        </a:rPr>
                        <a:t>)]</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2 bytes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-32768</a:t>
                      </a:r>
                      <a:r>
                        <a:rPr lang="en-IN" sz="1600" b="0" i="0">
                          <a:solidFill>
                            <a:schemeClr val="dk1"/>
                          </a:solidFill>
                          <a:latin typeface="Arial" panose="020B0604020202020204"/>
                          <a:ea typeface="Arial" panose="020B0604020202020204"/>
                          <a:cs typeface="Arial" panose="020B0604020202020204"/>
                          <a:sym typeface="Arial" panose="020B0604020202020204"/>
                        </a:rPr>
                        <a:t> to </a:t>
                      </a:r>
                      <a:r>
                        <a:rPr lang="en-IN" sz="1600">
                          <a:latin typeface="Arial" panose="020B0604020202020204"/>
                          <a:ea typeface="Arial" panose="020B0604020202020204"/>
                          <a:cs typeface="Arial" panose="020B0604020202020204"/>
                          <a:sym typeface="Arial" panose="020B0604020202020204"/>
                        </a:rPr>
                        <a:t>32767</a:t>
                      </a:r>
                      <a:r>
                        <a:rPr lang="en-IN" sz="1600" b="0" i="0">
                          <a:solidFill>
                            <a:schemeClr val="dk1"/>
                          </a:solidFill>
                          <a:latin typeface="Arial" panose="020B0604020202020204"/>
                          <a:ea typeface="Arial" panose="020B0604020202020204"/>
                          <a:cs typeface="Arial" panose="020B0604020202020204"/>
                          <a:sym typeface="Arial" panose="020B0604020202020204"/>
                        </a:rPr>
                        <a:t>. </a:t>
                      </a:r>
                      <a:r>
                        <a:rPr lang="en-IN" sz="1600" b="1" i="0">
                          <a:solidFill>
                            <a:schemeClr val="dk1"/>
                          </a:solidFill>
                          <a:latin typeface="Arial" panose="020B0604020202020204"/>
                          <a:ea typeface="Arial" panose="020B0604020202020204"/>
                          <a:cs typeface="Arial" panose="020B0604020202020204"/>
                          <a:sym typeface="Arial" panose="020B0604020202020204"/>
                        </a:rPr>
                        <a:t>(The unsigned range is </a:t>
                      </a:r>
                      <a:r>
                        <a:rPr lang="en-IN" sz="1600" b="1">
                          <a:latin typeface="Arial" panose="020B0604020202020204"/>
                          <a:ea typeface="Arial" panose="020B0604020202020204"/>
                          <a:cs typeface="Arial" panose="020B0604020202020204"/>
                          <a:sym typeface="Arial" panose="020B0604020202020204"/>
                        </a:rPr>
                        <a:t>0</a:t>
                      </a:r>
                      <a:r>
                        <a:rPr lang="en-IN" sz="1600" b="1" i="0">
                          <a:solidFill>
                            <a:schemeClr val="dk1"/>
                          </a:solidFill>
                          <a:latin typeface="Arial" panose="020B0604020202020204"/>
                          <a:ea typeface="Arial" panose="020B0604020202020204"/>
                          <a:cs typeface="Arial" panose="020B0604020202020204"/>
                          <a:sym typeface="Arial" panose="020B0604020202020204"/>
                        </a:rPr>
                        <a:t> to </a:t>
                      </a:r>
                      <a:r>
                        <a:rPr lang="en-IN" sz="1600" b="1">
                          <a:latin typeface="Arial" panose="020B0604020202020204"/>
                          <a:ea typeface="Arial" panose="020B0604020202020204"/>
                          <a:cs typeface="Arial" panose="020B0604020202020204"/>
                          <a:sym typeface="Arial" panose="020B0604020202020204"/>
                        </a:rPr>
                        <a:t>65535)</a:t>
                      </a:r>
                      <a:r>
                        <a:rPr lang="en-IN" sz="1600" b="1" i="0">
                          <a:solidFill>
                            <a:schemeClr val="dk1"/>
                          </a:solidFill>
                          <a:latin typeface="Arial" panose="020B0604020202020204"/>
                          <a:ea typeface="Arial" panose="020B0604020202020204"/>
                          <a:cs typeface="Arial" panose="020B0604020202020204"/>
                          <a:sym typeface="Arial" panose="020B0604020202020204"/>
                        </a:rPr>
                        <a:t>.</a:t>
                      </a:r>
                      <a:endParaRPr sz="16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MEDIUMINT [(</a:t>
                      </a:r>
                      <a:r>
                        <a:rPr lang="en-IN" sz="1600">
                          <a:solidFill>
                            <a:srgbClr val="FF0000"/>
                          </a:solidFill>
                          <a:latin typeface="Arial" panose="020B0604020202020204"/>
                          <a:ea typeface="Arial" panose="020B0604020202020204"/>
                          <a:cs typeface="Arial" panose="020B0604020202020204"/>
                          <a:sym typeface="Arial" panose="020B0604020202020204"/>
                        </a:rPr>
                        <a:t>length</a:t>
                      </a:r>
                      <a:r>
                        <a:rPr lang="en-IN" sz="1600">
                          <a:solidFill>
                            <a:schemeClr val="dk1"/>
                          </a:solidFill>
                          <a:latin typeface="Arial" panose="020B0604020202020204"/>
                          <a:ea typeface="Arial" panose="020B0604020202020204"/>
                          <a:cs typeface="Arial" panose="020B0604020202020204"/>
                          <a:sym typeface="Arial" panose="020B0604020202020204"/>
                        </a:rPr>
                        <a:t>)]</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3 bytes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-8388608</a:t>
                      </a:r>
                      <a:r>
                        <a:rPr lang="en-IN" sz="1600" b="0" i="0">
                          <a:solidFill>
                            <a:schemeClr val="dk1"/>
                          </a:solidFill>
                          <a:latin typeface="Arial" panose="020B0604020202020204"/>
                          <a:ea typeface="Arial" panose="020B0604020202020204"/>
                          <a:cs typeface="Arial" panose="020B0604020202020204"/>
                          <a:sym typeface="Arial" panose="020B0604020202020204"/>
                        </a:rPr>
                        <a:t> to </a:t>
                      </a:r>
                      <a:r>
                        <a:rPr lang="en-IN" sz="1600">
                          <a:latin typeface="Arial" panose="020B0604020202020204"/>
                          <a:ea typeface="Arial" panose="020B0604020202020204"/>
                          <a:cs typeface="Arial" panose="020B0604020202020204"/>
                          <a:sym typeface="Arial" panose="020B0604020202020204"/>
                        </a:rPr>
                        <a:t>8388607</a:t>
                      </a:r>
                      <a:r>
                        <a:rPr lang="en-IN" sz="1600" b="0" i="0">
                          <a:solidFill>
                            <a:schemeClr val="dk1"/>
                          </a:solidFill>
                          <a:latin typeface="Arial" panose="020B0604020202020204"/>
                          <a:ea typeface="Arial" panose="020B0604020202020204"/>
                          <a:cs typeface="Arial" panose="020B0604020202020204"/>
                          <a:sym typeface="Arial" panose="020B0604020202020204"/>
                        </a:rPr>
                        <a:t>. </a:t>
                      </a:r>
                      <a:r>
                        <a:rPr lang="en-IN" sz="1600" b="1" i="0">
                          <a:solidFill>
                            <a:schemeClr val="dk1"/>
                          </a:solidFill>
                          <a:latin typeface="Arial" panose="020B0604020202020204"/>
                          <a:ea typeface="Arial" panose="020B0604020202020204"/>
                          <a:cs typeface="Arial" panose="020B0604020202020204"/>
                          <a:sym typeface="Arial" panose="020B0604020202020204"/>
                        </a:rPr>
                        <a:t>(The unsigned range is </a:t>
                      </a:r>
                      <a:r>
                        <a:rPr lang="en-IN" sz="1600" b="1">
                          <a:latin typeface="Arial" panose="020B0604020202020204"/>
                          <a:ea typeface="Arial" panose="020B0604020202020204"/>
                          <a:cs typeface="Arial" panose="020B0604020202020204"/>
                          <a:sym typeface="Arial" panose="020B0604020202020204"/>
                        </a:rPr>
                        <a:t>0</a:t>
                      </a:r>
                      <a:r>
                        <a:rPr lang="en-IN" sz="1600" b="1" i="0">
                          <a:solidFill>
                            <a:schemeClr val="dk1"/>
                          </a:solidFill>
                          <a:latin typeface="Arial" panose="020B0604020202020204"/>
                          <a:ea typeface="Arial" panose="020B0604020202020204"/>
                          <a:cs typeface="Arial" panose="020B0604020202020204"/>
                          <a:sym typeface="Arial" panose="020B0604020202020204"/>
                        </a:rPr>
                        <a:t> to </a:t>
                      </a:r>
                      <a:r>
                        <a:rPr lang="en-IN" sz="1600" b="1">
                          <a:latin typeface="Arial" panose="020B0604020202020204"/>
                          <a:ea typeface="Arial" panose="020B0604020202020204"/>
                          <a:cs typeface="Arial" panose="020B0604020202020204"/>
                          <a:sym typeface="Arial" panose="020B0604020202020204"/>
                        </a:rPr>
                        <a:t>16777215)</a:t>
                      </a:r>
                      <a:r>
                        <a:rPr lang="en-IN" sz="1600" b="1" i="0">
                          <a:solidFill>
                            <a:schemeClr val="dk1"/>
                          </a:solidFill>
                          <a:latin typeface="Arial" panose="020B0604020202020204"/>
                          <a:ea typeface="Arial" panose="020B0604020202020204"/>
                          <a:cs typeface="Arial" panose="020B0604020202020204"/>
                          <a:sym typeface="Arial" panose="020B0604020202020204"/>
                        </a:rPr>
                        <a:t>.</a:t>
                      </a:r>
                      <a:endParaRPr sz="16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INT, INTEGER [(</a:t>
                      </a:r>
                      <a:r>
                        <a:rPr lang="en-IN" sz="1600">
                          <a:solidFill>
                            <a:srgbClr val="FF0000"/>
                          </a:solidFill>
                          <a:latin typeface="Arial" panose="020B0604020202020204"/>
                          <a:ea typeface="Arial" panose="020B0604020202020204"/>
                          <a:cs typeface="Arial" panose="020B0604020202020204"/>
                          <a:sym typeface="Arial" panose="020B0604020202020204"/>
                        </a:rPr>
                        <a:t>length</a:t>
                      </a:r>
                      <a:r>
                        <a:rPr lang="en-IN" sz="1600">
                          <a:solidFill>
                            <a:schemeClr val="dk1"/>
                          </a:solidFill>
                          <a:latin typeface="Arial" panose="020B0604020202020204"/>
                          <a:ea typeface="Arial" panose="020B0604020202020204"/>
                          <a:cs typeface="Arial" panose="020B0604020202020204"/>
                          <a:sym typeface="Arial" panose="020B0604020202020204"/>
                        </a:rPr>
                        <a:t>)]</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4 bytes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latin typeface="Arial" panose="020B0604020202020204"/>
                          <a:ea typeface="Arial" panose="020B0604020202020204"/>
                          <a:cs typeface="Arial" panose="020B0604020202020204"/>
                          <a:sym typeface="Arial" panose="020B0604020202020204"/>
                        </a:rPr>
                        <a:t>-2147483648</a:t>
                      </a:r>
                      <a:r>
                        <a:rPr lang="en-IN" sz="1600" b="0" i="0">
                          <a:solidFill>
                            <a:schemeClr val="dk1"/>
                          </a:solidFill>
                          <a:latin typeface="Arial" panose="020B0604020202020204"/>
                          <a:ea typeface="Arial" panose="020B0604020202020204"/>
                          <a:cs typeface="Arial" panose="020B0604020202020204"/>
                          <a:sym typeface="Arial" panose="020B0604020202020204"/>
                        </a:rPr>
                        <a:t> to </a:t>
                      </a:r>
                      <a:r>
                        <a:rPr lang="en-IN" sz="1600">
                          <a:latin typeface="Arial" panose="020B0604020202020204"/>
                          <a:ea typeface="Arial" panose="020B0604020202020204"/>
                          <a:cs typeface="Arial" panose="020B0604020202020204"/>
                          <a:sym typeface="Arial" panose="020B0604020202020204"/>
                        </a:rPr>
                        <a:t>2147483647</a:t>
                      </a:r>
                      <a:r>
                        <a:rPr lang="en-IN" sz="1600" b="0" i="0">
                          <a:solidFill>
                            <a:schemeClr val="dk1"/>
                          </a:solidFill>
                          <a:latin typeface="Arial" panose="020B0604020202020204"/>
                          <a:ea typeface="Arial" panose="020B0604020202020204"/>
                          <a:cs typeface="Arial" panose="020B0604020202020204"/>
                          <a:sym typeface="Arial" panose="020B0604020202020204"/>
                        </a:rPr>
                        <a:t>. </a:t>
                      </a:r>
                      <a:r>
                        <a:rPr lang="en-IN" sz="1600" b="1" i="0">
                          <a:solidFill>
                            <a:schemeClr val="dk1"/>
                          </a:solidFill>
                          <a:latin typeface="Arial" panose="020B0604020202020204"/>
                          <a:ea typeface="Arial" panose="020B0604020202020204"/>
                          <a:cs typeface="Arial" panose="020B0604020202020204"/>
                          <a:sym typeface="Arial" panose="020B0604020202020204"/>
                        </a:rPr>
                        <a:t>(The unsigned range is </a:t>
                      </a:r>
                      <a:r>
                        <a:rPr lang="en-IN" sz="1600" b="1">
                          <a:latin typeface="Arial" panose="020B0604020202020204"/>
                          <a:ea typeface="Arial" panose="020B0604020202020204"/>
                          <a:cs typeface="Arial" panose="020B0604020202020204"/>
                          <a:sym typeface="Arial" panose="020B0604020202020204"/>
                        </a:rPr>
                        <a:t>0</a:t>
                      </a:r>
                      <a:r>
                        <a:rPr lang="en-IN" sz="1600" b="1" i="0">
                          <a:solidFill>
                            <a:schemeClr val="dk1"/>
                          </a:solidFill>
                          <a:latin typeface="Arial" panose="020B0604020202020204"/>
                          <a:ea typeface="Arial" panose="020B0604020202020204"/>
                          <a:cs typeface="Arial" panose="020B0604020202020204"/>
                          <a:sym typeface="Arial" panose="020B0604020202020204"/>
                        </a:rPr>
                        <a:t> to </a:t>
                      </a:r>
                      <a:r>
                        <a:rPr lang="en-IN" sz="1600" b="1">
                          <a:latin typeface="Arial" panose="020B0604020202020204"/>
                          <a:ea typeface="Arial" panose="020B0604020202020204"/>
                          <a:cs typeface="Arial" panose="020B0604020202020204"/>
                          <a:sym typeface="Arial" panose="020B0604020202020204"/>
                        </a:rPr>
                        <a:t>4294967295)</a:t>
                      </a:r>
                      <a:r>
                        <a:rPr lang="en-IN" sz="1600" b="1" i="0">
                          <a:solidFill>
                            <a:schemeClr val="dk1"/>
                          </a:solidFill>
                          <a:latin typeface="Arial" panose="020B0604020202020204"/>
                          <a:ea typeface="Arial" panose="020B0604020202020204"/>
                          <a:cs typeface="Arial" panose="020B0604020202020204"/>
                          <a:sym typeface="Arial" panose="020B0604020202020204"/>
                        </a:rPr>
                        <a:t>.</a:t>
                      </a:r>
                      <a:endParaRPr sz="16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BIGINT [(</a:t>
                      </a:r>
                      <a:r>
                        <a:rPr lang="en-IN" sz="1600">
                          <a:solidFill>
                            <a:srgbClr val="FF0000"/>
                          </a:solidFill>
                          <a:latin typeface="Arial" panose="020B0604020202020204"/>
                          <a:ea typeface="Arial" panose="020B0604020202020204"/>
                          <a:cs typeface="Arial" panose="020B0604020202020204"/>
                          <a:sym typeface="Arial" panose="020B0604020202020204"/>
                        </a:rPr>
                        <a:t>length</a:t>
                      </a:r>
                      <a:r>
                        <a:rPr lang="en-IN" sz="1600">
                          <a:solidFill>
                            <a:schemeClr val="dk1"/>
                          </a:solidFill>
                          <a:latin typeface="Arial" panose="020B0604020202020204"/>
                          <a:ea typeface="Arial" panose="020B0604020202020204"/>
                          <a:cs typeface="Arial" panose="020B0604020202020204"/>
                          <a:sym typeface="Arial" panose="020B0604020202020204"/>
                        </a:rPr>
                        <a:t>)]</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8 bytes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b="0" i="0">
                          <a:solidFill>
                            <a:schemeClr val="dk1"/>
                          </a:solidFill>
                          <a:latin typeface="Arial" panose="020B0604020202020204"/>
                          <a:ea typeface="Arial" panose="020B0604020202020204"/>
                          <a:cs typeface="Arial" panose="020B0604020202020204"/>
                          <a:sym typeface="Arial" panose="020B0604020202020204"/>
                        </a:rPr>
                        <a:t>-9,223,372,036,854,775,808 to 9,223,372,036,854,775,807</a:t>
                      </a:r>
                      <a:endParaRPr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FLOAT [(length[,decimals])]  </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4 bytes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b="1">
                          <a:solidFill>
                            <a:schemeClr val="dk1"/>
                          </a:solidFill>
                          <a:latin typeface="Arial" panose="020B0604020202020204"/>
                          <a:ea typeface="Arial" panose="020B0604020202020204"/>
                          <a:cs typeface="Arial" panose="020B0604020202020204"/>
                          <a:sym typeface="Arial" panose="020B0604020202020204"/>
                        </a:rPr>
                        <a:t>FLOAT(255,30)</a:t>
                      </a:r>
                      <a:endParaRPr lang="en-IN" sz="16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DOUBLE [PRECISION] [(length[,decimals])], </a:t>
                      </a:r>
                      <a:endParaRPr lang="en-IN" sz="16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REAL [(length[,decimals])]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8 bytes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lnSpc>
                          <a:spcPct val="100000"/>
                        </a:lnSpc>
                        <a:spcBef>
                          <a:spcPts val="0"/>
                        </a:spcBef>
                        <a:spcAft>
                          <a:spcPts val="0"/>
                        </a:spcAft>
                        <a:buClr>
                          <a:schemeClr val="dk1"/>
                        </a:buClr>
                        <a:buSzPts val="1600"/>
                        <a:buFont typeface="Arial" panose="020B0604020202020204"/>
                        <a:buNone/>
                      </a:pPr>
                      <a:r>
                        <a:rPr lang="en-IN" sz="1600" b="1">
                          <a:solidFill>
                            <a:schemeClr val="dk1"/>
                          </a:solidFill>
                          <a:latin typeface="Arial" panose="020B0604020202020204"/>
                          <a:ea typeface="Arial" panose="020B0604020202020204"/>
                          <a:cs typeface="Arial" panose="020B0604020202020204"/>
                          <a:sym typeface="Arial" panose="020B0604020202020204"/>
                        </a:rPr>
                        <a:t>REAL(255,30) / DOUBLE(255,30)</a:t>
                      </a:r>
                      <a:endParaRPr lang="en-IN" sz="16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REAL will get converted to DOUBLE</a:t>
                      </a:r>
                      <a:endParaRPr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DECIMAL [(length[,decimals])], </a:t>
                      </a:r>
                      <a:endParaRPr lang="en-IN" sz="16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NUMERIC [(length[,decimals])]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endParaRPr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b="1">
                          <a:solidFill>
                            <a:schemeClr val="dk1"/>
                          </a:solidFill>
                          <a:latin typeface="Arial" panose="020B0604020202020204"/>
                          <a:ea typeface="Arial" panose="020B0604020202020204"/>
                          <a:cs typeface="Arial" panose="020B0604020202020204"/>
                          <a:sym typeface="Arial" panose="020B0604020202020204"/>
                        </a:rPr>
                        <a:t>DECIMAL(65,30) / NUMERIC(65,30)</a:t>
                      </a:r>
                      <a:endParaRPr lang="en-IN" sz="1600" b="1">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NUMERIC will get converted in DECIMAL</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bl>
          </a:graphicData>
        </a:graphic>
      </p:graphicFrame>
      <p:sp>
        <p:nvSpPr>
          <p:cNvPr id="1111" name="Google Shape;1111;p99"/>
          <p:cNvSpPr/>
          <p:nvPr/>
        </p:nvSpPr>
        <p:spPr>
          <a:xfrm>
            <a:off x="411780" y="4917509"/>
            <a:ext cx="11444861" cy="400110"/>
          </a:xfrm>
          <a:prstGeom prst="rect">
            <a:avLst/>
          </a:prstGeom>
          <a:solidFill>
            <a:schemeClr val="lt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a:solidFill>
                  <a:srgbClr val="0070C0"/>
                </a:solidFill>
                <a:latin typeface="Palatino Linotype" panose="02040502050505030304"/>
                <a:ea typeface="Palatino Linotype" panose="02040502050505030304"/>
                <a:cs typeface="Palatino Linotype" panose="02040502050505030304"/>
                <a:sym typeface="Palatino Linotype" panose="02040502050505030304"/>
              </a:rPr>
              <a:t> For: float(M,D), double(M,D) or decimal(M,D), M must be &gt;= D</a:t>
            </a:r>
            <a:endParaRPr lang="en-IN" sz="2000">
              <a:solidFill>
                <a:srgbClr val="0070C0"/>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112" name="Google Shape;1112;p99"/>
          <p:cNvSpPr txBox="1"/>
          <p:nvPr/>
        </p:nvSpPr>
        <p:spPr>
          <a:xfrm>
            <a:off x="375990" y="6307137"/>
            <a:ext cx="561662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UNSIGNED</a:t>
            </a:r>
            <a:r>
              <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rPr>
              <a:t> prohibits negative values.</a:t>
            </a:r>
            <a:endParaRPr lang="en-IN" sz="2000">
              <a:solidFill>
                <a:schemeClr val="dk1"/>
              </a:solidFill>
              <a:latin typeface="Palatino Linotype" panose="02040502050505030304"/>
              <a:ea typeface="Palatino Linotype" panose="02040502050505030304"/>
              <a:cs typeface="Palatino Linotype" panose="02040502050505030304"/>
              <a:sym typeface="Palatino Linotype" panose="02040502050505030304"/>
            </a:endParaRPr>
          </a:p>
        </p:txBody>
      </p:sp>
      <p:sp>
        <p:nvSpPr>
          <p:cNvPr id="1113" name="Google Shape;1113;p99"/>
          <p:cNvSpPr/>
          <p:nvPr/>
        </p:nvSpPr>
        <p:spPr>
          <a:xfrm>
            <a:off x="407368" y="5517232"/>
            <a:ext cx="114492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Here, </a:t>
            </a:r>
            <a:r>
              <a:rPr lang="en-IN" sz="1800" b="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(M,D)</a:t>
            </a:r>
            <a:r>
              <a:rPr lang="en-IN" sz="1800">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 means than values can be stored with up to </a:t>
            </a:r>
            <a:r>
              <a:rPr lang="en-IN" sz="1800" b="1" i="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M</a:t>
            </a:r>
            <a:r>
              <a:rPr lang="en-IN" sz="1800">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 digits in total, of which </a:t>
            </a:r>
            <a:r>
              <a:rPr lang="en-IN" sz="1800" b="1" i="1">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D</a:t>
            </a:r>
            <a:r>
              <a:rPr lang="en-IN" sz="1800">
                <a:solidFill>
                  <a:srgbClr val="633E31"/>
                </a:solidFill>
                <a:latin typeface="Palatino Linotype" panose="02040502050505030304"/>
                <a:ea typeface="Palatino Linotype" panose="02040502050505030304"/>
                <a:cs typeface="Palatino Linotype" panose="02040502050505030304"/>
                <a:sym typeface="Palatino Linotype" panose="02040502050505030304"/>
              </a:rPr>
              <a:t> digits may be after the decimal point.</a:t>
            </a:r>
            <a:endParaRPr lang="en-IN" sz="1800">
              <a:solidFill>
                <a:srgbClr val="633E31"/>
              </a:solidFill>
              <a:latin typeface="Palatino Linotype" panose="02040502050505030304"/>
              <a:ea typeface="Palatino Linotype" panose="02040502050505030304"/>
              <a:cs typeface="Palatino Linotype" panose="02040502050505030304"/>
              <a:sym typeface="Palatino Linotype" panose="02040502050505030304"/>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117" name="Shape 1117"/>
        <p:cNvGrpSpPr/>
        <p:nvPr/>
      </p:nvGrpSpPr>
      <p:grpSpPr>
        <a:xfrm>
          <a:off x="0" y="0"/>
          <a:ext cx="0" cy="0"/>
          <a:chOff x="0" y="0"/>
          <a:chExt cx="0" cy="0"/>
        </a:xfrm>
      </p:grpSpPr>
      <p:sp>
        <p:nvSpPr>
          <p:cNvPr id="1118" name="Google Shape;1118;p100"/>
          <p:cNvSpPr/>
          <p:nvPr/>
        </p:nvSpPr>
        <p:spPr>
          <a:xfrm>
            <a:off x="1524596" y="4"/>
            <a:ext cx="9142810" cy="58477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IN" sz="3200" i="1">
                <a:solidFill>
                  <a:srgbClr val="FF9900"/>
                </a:solidFill>
                <a:latin typeface="Arial" panose="020B0604020202020204"/>
                <a:ea typeface="Arial" panose="020B0604020202020204"/>
                <a:cs typeface="Arial" panose="020B0604020202020204"/>
                <a:sym typeface="Arial" panose="020B0604020202020204"/>
              </a:rPr>
              <a:t>datatype – date and time</a:t>
            </a:r>
            <a:endParaRPr lang="en-IN" sz="3200" i="1">
              <a:solidFill>
                <a:srgbClr val="FF9900"/>
              </a:solidFill>
              <a:latin typeface="Arial" panose="020B0604020202020204"/>
              <a:ea typeface="Arial" panose="020B0604020202020204"/>
              <a:cs typeface="Arial" panose="020B0604020202020204"/>
              <a:sym typeface="Arial" panose="020B0604020202020204"/>
            </a:endParaRPr>
          </a:p>
        </p:txBody>
      </p:sp>
      <p:graphicFrame>
        <p:nvGraphicFramePr>
          <p:cNvPr id="1119" name="Google Shape;1119;p100"/>
          <p:cNvGraphicFramePr/>
          <p:nvPr/>
        </p:nvGraphicFramePr>
        <p:xfrm>
          <a:off x="1166778" y="764704"/>
          <a:ext cx="10215625" cy="3000000"/>
        </p:xfrm>
        <a:graphic>
          <a:graphicData uri="http://schemas.openxmlformats.org/drawingml/2006/table">
            <a:tbl>
              <a:tblPr firstRow="1" bandRow="1">
                <a:noFill/>
                <a:tableStyleId>{FBBF7A9B-EB3E-4919-B887-81D37DE2BB05}</a:tableStyleId>
              </a:tblPr>
              <a:tblGrid>
                <a:gridCol w="3346500"/>
                <a:gridCol w="2641975"/>
                <a:gridCol w="4227150"/>
              </a:tblGrid>
              <a:tr h="370850">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Datatypes</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solidFill>
                      <a:schemeClr val="lt1"/>
                    </a:solidFill>
                  </a:tcPr>
                </a:tc>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Size</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solidFill>
                      <a:schemeClr val="lt1"/>
                    </a:solidFill>
                  </a:tcPr>
                </a:tc>
                <a:tc>
                  <a:txBody>
                    <a:bodyPr/>
                    <a:lstStyle/>
                    <a:p>
                      <a:pPr marL="0" marR="0" lvl="0" indent="0" algn="l" rtl="0">
                        <a:spcBef>
                          <a:spcPts val="0"/>
                        </a:spcBef>
                        <a:spcAft>
                          <a:spcPts val="0"/>
                        </a:spcAft>
                        <a:buNone/>
                      </a:pPr>
                      <a:r>
                        <a:rPr lang="en-IN" sz="1800" b="1">
                          <a:solidFill>
                            <a:schemeClr val="dk1"/>
                          </a:solidFill>
                          <a:latin typeface="Arial" panose="020B0604020202020204"/>
                          <a:ea typeface="Arial" panose="020B0604020202020204"/>
                          <a:cs typeface="Arial" panose="020B0604020202020204"/>
                          <a:sym typeface="Arial" panose="020B0604020202020204"/>
                        </a:rPr>
                        <a:t>Description</a:t>
                      </a:r>
                      <a:endParaRPr lang="en-IN" sz="1800" b="1">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YEAR</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1 byte</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YYYY</a:t>
                      </a:r>
                      <a:endParaRPr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DATE</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3 bytes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800" b="0" i="0">
                          <a:solidFill>
                            <a:schemeClr val="dk1"/>
                          </a:solidFill>
                          <a:latin typeface="Gill Sans" panose="020B0502020104020203"/>
                          <a:ea typeface="Gill Sans" panose="020B0502020104020203"/>
                          <a:cs typeface="Gill Sans" panose="020B0502020104020203"/>
                          <a:sym typeface="Gill Sans" panose="020B0502020104020203"/>
                        </a:rPr>
                        <a:t>YYYY-MM-DD</a:t>
                      </a:r>
                      <a:endParaRPr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TIME</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3 bytes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800" b="0" i="0">
                          <a:solidFill>
                            <a:schemeClr val="dk1"/>
                          </a:solidFill>
                          <a:latin typeface="Gill Sans" panose="020B0502020104020203"/>
                          <a:ea typeface="Gill Sans" panose="020B0502020104020203"/>
                          <a:cs typeface="Gill Sans" panose="020B0502020104020203"/>
                          <a:sym typeface="Gill Sans" panose="020B0502020104020203"/>
                        </a:rPr>
                        <a:t>HH:MM:SS</a:t>
                      </a:r>
                      <a:endParaRPr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r h="370850">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DATETIME</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600">
                          <a:solidFill>
                            <a:schemeClr val="dk1"/>
                          </a:solidFill>
                          <a:latin typeface="Arial" panose="020B0604020202020204"/>
                          <a:ea typeface="Arial" panose="020B0604020202020204"/>
                          <a:cs typeface="Arial" panose="020B0604020202020204"/>
                          <a:sym typeface="Arial" panose="020B0604020202020204"/>
                        </a:rPr>
                        <a:t>8 bytes</a:t>
                      </a:r>
                      <a:endParaRPr lang="en-IN"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c>
                  <a:txBody>
                    <a:bodyPr/>
                    <a:lstStyle/>
                    <a:p>
                      <a:pPr marL="0" marR="0" lvl="0" indent="0" algn="l" rtl="0">
                        <a:spcBef>
                          <a:spcPts val="0"/>
                        </a:spcBef>
                        <a:spcAft>
                          <a:spcPts val="0"/>
                        </a:spcAft>
                        <a:buNone/>
                      </a:pPr>
                      <a:r>
                        <a:rPr lang="en-IN" sz="1800" b="0" i="0">
                          <a:solidFill>
                            <a:schemeClr val="dk1"/>
                          </a:solidFill>
                          <a:latin typeface="Gill Sans" panose="020B0502020104020203"/>
                          <a:ea typeface="Gill Sans" panose="020B0502020104020203"/>
                          <a:cs typeface="Gill Sans" panose="020B0502020104020203"/>
                          <a:sym typeface="Gill Sans" panose="020B0502020104020203"/>
                        </a:rPr>
                        <a:t>YYYY-MM-DD hh:mm:ss</a:t>
                      </a:r>
                      <a:endParaRPr sz="1600">
                        <a:solidFill>
                          <a:schemeClr val="dk1"/>
                        </a:solidFill>
                        <a:latin typeface="Arial" panose="020B0604020202020204"/>
                        <a:ea typeface="Arial" panose="020B0604020202020204"/>
                        <a:cs typeface="Arial" panose="020B0604020202020204"/>
                        <a:sym typeface="Arial" panose="020B0604020202020204"/>
                      </a:endParaRPr>
                    </a:p>
                  </a:txBody>
                  <a:tcPr marL="91425" marR="91425" marT="45725" marB="45725" anchor="ctr">
                    <a:solidFill>
                      <a:schemeClr val="lt1"/>
                    </a:solidFill>
                  </a:tcPr>
                </a:tc>
              </a:tr>
            </a:tbl>
          </a:graphicData>
        </a:graphic>
      </p:graphicFrame>
    </p:spTree>
  </p:cSld>
  <p:clrMapOvr>
    <a:masterClrMapping/>
  </p:clrMapOvr>
</p:sld>
</file>

<file path=ppt/theme/theme1.xml><?xml version="1.0" encoding="utf-8"?>
<a:theme xmlns:a="http://schemas.openxmlformats.org/drawingml/2006/main" name="Origin">
  <a:themeElements>
    <a:clrScheme name="Custom 4">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177294</Words>
  <Application>WPS Presentation</Application>
  <PresentationFormat/>
  <Paragraphs>7294</Paragraphs>
  <Slides>408</Slides>
  <Notes>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408</vt:i4>
      </vt:variant>
    </vt:vector>
  </HeadingPairs>
  <TitlesOfParts>
    <vt:vector size="433" baseType="lpstr">
      <vt:lpstr>Arial</vt:lpstr>
      <vt:lpstr>SimSun</vt:lpstr>
      <vt:lpstr>Wingdings</vt:lpstr>
      <vt:lpstr>Arial</vt:lpstr>
      <vt:lpstr>Bookman Old Style</vt:lpstr>
      <vt:lpstr>Noto Sans Symbols</vt:lpstr>
      <vt:lpstr>Segoe Print</vt:lpstr>
      <vt:lpstr>Gill Sans</vt:lpstr>
      <vt:lpstr>Calibri</vt:lpstr>
      <vt:lpstr>Quattrocento Sans</vt:lpstr>
      <vt:lpstr>Open Sans Light</vt:lpstr>
      <vt:lpstr>Verdana</vt:lpstr>
      <vt:lpstr>Microsoft YaHei</vt:lpstr>
      <vt:lpstr>Arial Unicode MS</vt:lpstr>
      <vt:lpstr>Palatino Linotype</vt:lpstr>
      <vt:lpstr>Open Sans</vt:lpstr>
      <vt:lpstr>Cambria</vt:lpstr>
      <vt:lpstr>Times New Roman</vt:lpstr>
      <vt:lpstr>Consolas</vt:lpstr>
      <vt:lpstr>Inter</vt:lpstr>
      <vt:lpstr>Source Code Pro</vt:lpstr>
      <vt:lpstr>Helvetica Neue</vt:lpstr>
      <vt:lpstr>Nunito</vt:lpstr>
      <vt:lpstr>Work Sans</vt:lpstr>
      <vt:lpstr>Origin</vt:lpstr>
      <vt:lpstr>Database Technologies - MySQL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Entity Relationship Diagram (ER Diagram)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SHOW DATABASES Syntax</vt:lpstr>
      <vt:lpstr>PowerPoint 演示文稿</vt:lpstr>
      <vt:lpstr>USE DATABASES Syntax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SHOW TABLES Syntax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SELECT CLAUSE</vt:lpstr>
      <vt:lpstr>Capabilities of  		SELECT Statement</vt:lpstr>
      <vt:lpstr>Capabilities of  		SELECT Statement</vt:lpstr>
      <vt:lpstr>Capabilities of  		SELECT Statement</vt:lpstr>
      <vt:lpstr>PowerPoint 演示文稿</vt:lpstr>
      <vt:lpstr>Capabilities of  		SELECT Statement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SHOW INDEX Syntax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Technologies - MySQL</dc:title>
  <dc:creator>Administrator</dc:creator>
  <cp:lastModifiedBy>Ram Girhe</cp:lastModifiedBy>
  <cp:revision>1</cp:revision>
  <dcterms:created xsi:type="dcterms:W3CDTF">2024-06-29T22:00:50Z</dcterms:created>
  <dcterms:modified xsi:type="dcterms:W3CDTF">2024-06-29T22:00:54Z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179784BC1327441598F612DF966451B1_12</vt:lpwstr>
  </property>
  <property fmtid="{D5CDD505-2E9C-101B-9397-08002B2CF9AE}" pid="3" name="KSOProductBuildVer">
    <vt:lpwstr>1033-12.2.0.17119</vt:lpwstr>
  </property>
</Properties>
</file>